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61" r:id="rId6"/>
    <p:sldId id="262" r:id="rId7"/>
    <p:sldId id="260" r:id="rId8"/>
    <p:sldId id="258" r:id="rId9"/>
    <p:sldId id="259"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37" d="100"/>
          <a:sy n="37" d="100"/>
        </p:scale>
        <p:origin x="-156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8A15A-570C-4CAB-9C81-88D1C063F4EC}"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302540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8A15A-570C-4CAB-9C81-88D1C063F4EC}"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291659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8A15A-570C-4CAB-9C81-88D1C063F4EC}"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41021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8A15A-570C-4CAB-9C81-88D1C063F4EC}"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41162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8A15A-570C-4CAB-9C81-88D1C063F4EC}"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853966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8A15A-570C-4CAB-9C81-88D1C063F4EC}"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310030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8A15A-570C-4CAB-9C81-88D1C063F4EC}" type="datetimeFigureOut">
              <a:rPr lang="en-US" smtClean="0"/>
              <a:pPr/>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27995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8A15A-570C-4CAB-9C81-88D1C063F4EC}" type="datetimeFigureOut">
              <a:rPr lang="en-US" smtClean="0"/>
              <a:pPr/>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267642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8A15A-570C-4CAB-9C81-88D1C063F4EC}" type="datetimeFigureOut">
              <a:rPr lang="en-US" smtClean="0"/>
              <a:pPr/>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4001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8A15A-570C-4CAB-9C81-88D1C063F4EC}"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40517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8A15A-570C-4CAB-9C81-88D1C063F4EC}"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393929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8A15A-570C-4CAB-9C81-88D1C063F4EC}" type="datetimeFigureOut">
              <a:rPr lang="en-US" smtClean="0"/>
              <a:pPr/>
              <a:t>3/8/2014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BD575-E68F-48E9-BEAB-C9F012EB5335}" type="slidenum">
              <a:rPr lang="en-US" smtClean="0"/>
              <a:pPr/>
              <a:t>‹#›</a:t>
            </a:fld>
            <a:endParaRPr lang="en-US"/>
          </a:p>
        </p:txBody>
      </p:sp>
    </p:spTree>
    <p:extLst>
      <p:ext uri="{BB962C8B-B14F-4D97-AF65-F5344CB8AC3E}">
        <p14:creationId xmlns="" xmlns:p14="http://schemas.microsoft.com/office/powerpoint/2010/main" val="52752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Stylistics</a:t>
            </a:r>
            <a:endParaRPr lang="en-US" dirty="0"/>
          </a:p>
        </p:txBody>
      </p:sp>
      <p:sp>
        <p:nvSpPr>
          <p:cNvPr id="3" name="Subtitle 2"/>
          <p:cNvSpPr>
            <a:spLocks noGrp="1"/>
          </p:cNvSpPr>
          <p:nvPr>
            <p:ph type="subTitle" idx="1"/>
          </p:nvPr>
        </p:nvSpPr>
        <p:spPr/>
        <p:txBody>
          <a:bodyPr/>
          <a:lstStyle/>
          <a:p>
            <a:r>
              <a:rPr lang="en-US" dirty="0" smtClean="0"/>
              <a:t>ENG 551 </a:t>
            </a:r>
          </a:p>
          <a:p>
            <a:r>
              <a:rPr lang="en-US" dirty="0" smtClean="0"/>
              <a:t>Lecture # 9</a:t>
            </a:r>
            <a:endParaRPr lang="en-US" dirty="0"/>
          </a:p>
        </p:txBody>
      </p:sp>
    </p:spTree>
    <p:extLst>
      <p:ext uri="{BB962C8B-B14F-4D97-AF65-F5344CB8AC3E}">
        <p14:creationId xmlns="" xmlns:p14="http://schemas.microsoft.com/office/powerpoint/2010/main" val="3942696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Because of the heightened emotional state of the poet his words are never entirely abstract. Because of our association with the emotional state of the poet  (through the imagery and figurative language that he has employed) when we read the poem we are able to understand the abstract truth behind the concrete pictures poet give.</a:t>
            </a:r>
            <a:endParaRPr lang="en-US" dirty="0"/>
          </a:p>
        </p:txBody>
      </p:sp>
    </p:spTree>
    <p:extLst>
      <p:ext uri="{BB962C8B-B14F-4D97-AF65-F5344CB8AC3E}">
        <p14:creationId xmlns="" xmlns:p14="http://schemas.microsoft.com/office/powerpoint/2010/main" val="2304866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Ode to a Nightingale     John Keats</a:t>
            </a:r>
            <a:endParaRPr lang="en-US" dirty="0"/>
          </a:p>
        </p:txBody>
      </p:sp>
      <p:sp>
        <p:nvSpPr>
          <p:cNvPr id="3" name="Content Placeholder 2"/>
          <p:cNvSpPr>
            <a:spLocks noGrp="1"/>
          </p:cNvSpPr>
          <p:nvPr>
            <p:ph idx="1"/>
          </p:nvPr>
        </p:nvSpPr>
        <p:spPr/>
        <p:txBody>
          <a:bodyPr/>
          <a:lstStyle/>
          <a:p>
            <a:r>
              <a:rPr lang="en-US" dirty="0"/>
              <a:t>My heart aches and drowsy numbness </a:t>
            </a:r>
            <a:r>
              <a:rPr lang="en-US" dirty="0" smtClean="0"/>
              <a:t>pains</a:t>
            </a:r>
            <a:endParaRPr lang="en-US" dirty="0"/>
          </a:p>
          <a:p>
            <a:r>
              <a:rPr lang="en-US" dirty="0"/>
              <a:t>My sense, as though of </a:t>
            </a:r>
            <a:r>
              <a:rPr lang="en-US" dirty="0">
                <a:solidFill>
                  <a:schemeClr val="accent5">
                    <a:lumMod val="75000"/>
                  </a:schemeClr>
                </a:solidFill>
              </a:rPr>
              <a:t>hemlock</a:t>
            </a:r>
            <a:r>
              <a:rPr lang="en-US" dirty="0"/>
              <a:t> I had drunk,</a:t>
            </a:r>
          </a:p>
          <a:p>
            <a:r>
              <a:rPr lang="en-US" dirty="0"/>
              <a:t>Or emptied some dull </a:t>
            </a:r>
            <a:r>
              <a:rPr lang="en-US" dirty="0">
                <a:solidFill>
                  <a:schemeClr val="accent5">
                    <a:lumMod val="75000"/>
                  </a:schemeClr>
                </a:solidFill>
              </a:rPr>
              <a:t>opiate</a:t>
            </a:r>
            <a:r>
              <a:rPr lang="en-US" dirty="0"/>
              <a:t> to the drains,</a:t>
            </a:r>
          </a:p>
          <a:p>
            <a:r>
              <a:rPr lang="en-US" dirty="0"/>
              <a:t>One minute past and Lethe-wards I </a:t>
            </a:r>
            <a:r>
              <a:rPr lang="en-US" dirty="0" smtClean="0"/>
              <a:t>sunk</a:t>
            </a:r>
          </a:p>
          <a:p>
            <a:endParaRPr lang="en-US" dirty="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1989534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a:t>It’s not through envy of thy happy lot,</a:t>
            </a:r>
          </a:p>
          <a:p>
            <a:r>
              <a:rPr lang="en-US" dirty="0"/>
              <a:t>But being too happy in thy happiness</a:t>
            </a:r>
          </a:p>
          <a:p>
            <a:r>
              <a:rPr lang="en-US" dirty="0"/>
              <a:t>That thou, </a:t>
            </a:r>
            <a:r>
              <a:rPr lang="en-US" dirty="0" smtClean="0">
                <a:solidFill>
                  <a:schemeClr val="accent5"/>
                </a:solidFill>
              </a:rPr>
              <a:t>light winged </a:t>
            </a:r>
            <a:r>
              <a:rPr lang="en-US" dirty="0" err="1" smtClean="0">
                <a:solidFill>
                  <a:schemeClr val="accent5"/>
                </a:solidFill>
              </a:rPr>
              <a:t>Drayd</a:t>
            </a:r>
            <a:r>
              <a:rPr lang="en-US" dirty="0" smtClean="0">
                <a:solidFill>
                  <a:schemeClr val="accent5"/>
                </a:solidFill>
              </a:rPr>
              <a:t> </a:t>
            </a:r>
            <a:r>
              <a:rPr lang="en-US" dirty="0" smtClean="0"/>
              <a:t>of </a:t>
            </a:r>
            <a:r>
              <a:rPr lang="en-US" dirty="0"/>
              <a:t>the trees</a:t>
            </a:r>
          </a:p>
          <a:p>
            <a:r>
              <a:rPr lang="en-US" dirty="0"/>
              <a:t>In some </a:t>
            </a:r>
            <a:r>
              <a:rPr lang="en-US" dirty="0" smtClean="0">
                <a:solidFill>
                  <a:schemeClr val="accent5">
                    <a:lumMod val="75000"/>
                  </a:schemeClr>
                </a:solidFill>
              </a:rPr>
              <a:t>melodious </a:t>
            </a:r>
            <a:r>
              <a:rPr lang="en-US" dirty="0">
                <a:solidFill>
                  <a:schemeClr val="accent5">
                    <a:lumMod val="75000"/>
                  </a:schemeClr>
                </a:solidFill>
              </a:rPr>
              <a:t>plot </a:t>
            </a:r>
          </a:p>
          <a:p>
            <a:r>
              <a:rPr lang="en-US" dirty="0"/>
              <a:t>Of </a:t>
            </a:r>
            <a:r>
              <a:rPr lang="en-US" dirty="0">
                <a:solidFill>
                  <a:schemeClr val="accent5">
                    <a:lumMod val="75000"/>
                  </a:schemeClr>
                </a:solidFill>
              </a:rPr>
              <a:t>beechen green </a:t>
            </a:r>
            <a:r>
              <a:rPr lang="en-US" dirty="0"/>
              <a:t>and shadows numberless</a:t>
            </a:r>
          </a:p>
          <a:p>
            <a:r>
              <a:rPr lang="en-US" dirty="0" err="1"/>
              <a:t>Singest</a:t>
            </a:r>
            <a:r>
              <a:rPr lang="en-US" dirty="0"/>
              <a:t> of summer in </a:t>
            </a:r>
            <a:r>
              <a:rPr lang="en-US" dirty="0" smtClean="0"/>
              <a:t>full-throated </a:t>
            </a:r>
            <a:r>
              <a:rPr lang="en-US" dirty="0"/>
              <a:t>ease</a:t>
            </a:r>
          </a:p>
          <a:p>
            <a:pPr marL="0" indent="0">
              <a:buNone/>
            </a:pPr>
            <a:endParaRPr lang="en-US" dirty="0"/>
          </a:p>
        </p:txBody>
      </p:sp>
    </p:spTree>
    <p:extLst>
      <p:ext uri="{BB962C8B-B14F-4D97-AF65-F5344CB8AC3E}">
        <p14:creationId xmlns="" xmlns:p14="http://schemas.microsoft.com/office/powerpoint/2010/main" val="1231080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Literary Stylistics</a:t>
            </a:r>
          </a:p>
        </p:txBody>
      </p:sp>
      <p:sp>
        <p:nvSpPr>
          <p:cNvPr id="3" name="Content Placeholder 2"/>
          <p:cNvSpPr>
            <a:spLocks noGrp="1"/>
          </p:cNvSpPr>
          <p:nvPr>
            <p:ph idx="1"/>
          </p:nvPr>
        </p:nvSpPr>
        <p:spPr/>
        <p:txBody>
          <a:bodyPr/>
          <a:lstStyle/>
          <a:p>
            <a:r>
              <a:rPr lang="en-US" dirty="0"/>
              <a:t>The compact language of poetry is more likely to reveal the secrets of its construction to the stylisticians than is the language of the plays and novels. </a:t>
            </a:r>
          </a:p>
          <a:p>
            <a:r>
              <a:rPr lang="en-US" dirty="0" err="1"/>
              <a:t>Widdowson</a:t>
            </a:r>
            <a:r>
              <a:rPr lang="en-US" dirty="0"/>
              <a:t> suggests that poetry is unorthodox language that vibrates with inter-textual implications. </a:t>
            </a:r>
          </a:p>
          <a:p>
            <a:endParaRPr lang="en-US" dirty="0"/>
          </a:p>
          <a:p>
            <a:pPr marL="0" indent="0">
              <a:buNone/>
            </a:pPr>
            <a:r>
              <a:rPr lang="en-US" dirty="0" err="1"/>
              <a:t>Widdowson</a:t>
            </a:r>
            <a:r>
              <a:rPr lang="en-US" dirty="0"/>
              <a:t>. Stylistics and Teaching of Literature. Longman: London. 1975</a:t>
            </a:r>
          </a:p>
          <a:p>
            <a:endParaRPr lang="en-US" dirty="0"/>
          </a:p>
        </p:txBody>
      </p:sp>
    </p:spTree>
    <p:extLst>
      <p:ext uri="{BB962C8B-B14F-4D97-AF65-F5344CB8AC3E}">
        <p14:creationId xmlns="" xmlns:p14="http://schemas.microsoft.com/office/powerpoint/2010/main" val="3574641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Approaches of Literary Stylistic </a:t>
            </a:r>
            <a:endParaRPr lang="en-US" dirty="0"/>
          </a:p>
        </p:txBody>
      </p:sp>
      <p:sp>
        <p:nvSpPr>
          <p:cNvPr id="3" name="Content Placeholder 2"/>
          <p:cNvSpPr>
            <a:spLocks noGrp="1"/>
          </p:cNvSpPr>
          <p:nvPr>
            <p:ph idx="1"/>
          </p:nvPr>
        </p:nvSpPr>
        <p:spPr/>
        <p:txBody>
          <a:bodyPr/>
          <a:lstStyle/>
          <a:p>
            <a:pPr marL="571500" indent="-571500">
              <a:buAutoNum type="romanUcPeriod"/>
            </a:pPr>
            <a:r>
              <a:rPr lang="en-US" dirty="0" smtClean="0"/>
              <a:t>Thematic Approach:</a:t>
            </a:r>
          </a:p>
          <a:p>
            <a:pPr marL="0" indent="0">
              <a:buNone/>
            </a:pPr>
            <a:r>
              <a:rPr lang="en-US" dirty="0"/>
              <a:t>	</a:t>
            </a:r>
            <a:r>
              <a:rPr lang="en-US" dirty="0" smtClean="0"/>
              <a:t> </a:t>
            </a:r>
            <a:r>
              <a:rPr lang="en-US" dirty="0"/>
              <a:t>psychological, sociological, ethical, or didactic value</a:t>
            </a:r>
            <a:br>
              <a:rPr lang="en-US" dirty="0"/>
            </a:br>
            <a:r>
              <a:rPr lang="en-US" dirty="0"/>
              <a:t>II. Interpretation of </a:t>
            </a:r>
            <a:r>
              <a:rPr lang="en-US" dirty="0" smtClean="0"/>
              <a:t>Characters</a:t>
            </a:r>
          </a:p>
          <a:p>
            <a:pPr marL="0" indent="0">
              <a:buNone/>
            </a:pPr>
            <a:r>
              <a:rPr lang="en-US" dirty="0" smtClean="0"/>
              <a:t>	</a:t>
            </a:r>
            <a:r>
              <a:rPr lang="en-US" dirty="0"/>
              <a:t> </a:t>
            </a:r>
            <a:r>
              <a:rPr lang="en-US" dirty="0" smtClean="0"/>
              <a:t>Psychological ,</a:t>
            </a:r>
            <a:r>
              <a:rPr lang="en-US" dirty="0"/>
              <a:t> Sociological </a:t>
            </a:r>
            <a:r>
              <a:rPr lang="en-US" dirty="0" smtClean="0"/>
              <a:t>, Metaphysical, Ethical</a:t>
            </a:r>
          </a:p>
          <a:p>
            <a:pPr marL="0" indent="0">
              <a:buNone/>
            </a:pPr>
            <a:r>
              <a:rPr lang="en-US" dirty="0" smtClean="0"/>
              <a:t>III</a:t>
            </a:r>
            <a:r>
              <a:rPr lang="en-US" dirty="0"/>
              <a:t>. The Elements of </a:t>
            </a:r>
            <a:r>
              <a:rPr lang="en-US" dirty="0" smtClean="0"/>
              <a:t>Narration</a:t>
            </a:r>
            <a:r>
              <a:rPr lang="en-US" dirty="0"/>
              <a:t> : </a:t>
            </a:r>
            <a:r>
              <a:rPr lang="en-US" dirty="0" smtClean="0"/>
              <a:t>Setting</a:t>
            </a:r>
            <a:r>
              <a:rPr lang="en-US" dirty="0"/>
              <a:t>, </a:t>
            </a:r>
            <a:r>
              <a:rPr lang="en-US" dirty="0" smtClean="0"/>
              <a:t>Characters</a:t>
            </a:r>
            <a:r>
              <a:rPr lang="en-US" dirty="0"/>
              <a:t>, </a:t>
            </a:r>
            <a:r>
              <a:rPr lang="en-US" dirty="0" smtClean="0"/>
              <a:t>Plot</a:t>
            </a:r>
            <a:r>
              <a:rPr lang="en-US" dirty="0"/>
              <a:t>. </a:t>
            </a:r>
            <a:r>
              <a:rPr lang="en-US" dirty="0" smtClean="0"/>
              <a:t>Narrative voice</a:t>
            </a:r>
          </a:p>
          <a:p>
            <a:pPr marL="0" indent="0">
              <a:buNone/>
            </a:pPr>
            <a:r>
              <a:rPr lang="en-US" dirty="0" smtClean="0"/>
              <a:t> IV. Imagery and poetic devices </a:t>
            </a:r>
            <a:endParaRPr lang="en-US" dirty="0"/>
          </a:p>
        </p:txBody>
      </p:sp>
    </p:spTree>
    <p:extLst>
      <p:ext uri="{BB962C8B-B14F-4D97-AF65-F5344CB8AC3E}">
        <p14:creationId xmlns="" xmlns:p14="http://schemas.microsoft.com/office/powerpoint/2010/main" val="587918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Elements of Narration</a:t>
            </a:r>
          </a:p>
        </p:txBody>
      </p:sp>
      <p:sp>
        <p:nvSpPr>
          <p:cNvPr id="3" name="Content Placeholder 2"/>
          <p:cNvSpPr>
            <a:spLocks noGrp="1"/>
          </p:cNvSpPr>
          <p:nvPr>
            <p:ph idx="1"/>
          </p:nvPr>
        </p:nvSpPr>
        <p:spPr/>
        <p:txBody>
          <a:bodyPr>
            <a:normAutofit/>
          </a:bodyPr>
          <a:lstStyle/>
          <a:p>
            <a:r>
              <a:rPr lang="en-US" dirty="0"/>
              <a:t>IV. Imagery and Poetic </a:t>
            </a:r>
            <a:r>
              <a:rPr lang="en-US" dirty="0" smtClean="0"/>
              <a:t>Devices </a:t>
            </a:r>
          </a:p>
          <a:p>
            <a:pPr marL="0" indent="0">
              <a:buNone/>
            </a:pPr>
            <a:r>
              <a:rPr lang="en-US" dirty="0"/>
              <a:t>Imagery refers to the images abounding in the literary work, created consciously or unconsciously by the writer’s artistry. There are two generally accepted meanings of image: one in the sense of “mental representation; the other in the sense of figure of speech expressing some similarity or analogy.”</a:t>
            </a:r>
            <a:br>
              <a:rPr lang="en-US" dirty="0"/>
            </a:br>
            <a:r>
              <a:rPr lang="en-US" dirty="0"/>
              <a:t/>
            </a:r>
            <a:br>
              <a:rPr lang="en-US" dirty="0"/>
            </a:br>
            <a:endParaRPr lang="en-US" dirty="0"/>
          </a:p>
        </p:txBody>
      </p:sp>
    </p:spTree>
    <p:extLst>
      <p:ext uri="{BB962C8B-B14F-4D97-AF65-F5344CB8AC3E}">
        <p14:creationId xmlns="" xmlns:p14="http://schemas.microsoft.com/office/powerpoint/2010/main" val="84395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most convenient way of describing the key words in a poem is to use the term ‘imagery’. Imagery covers every concrete object, action and feeling in a poem and also the use of metaphors and similes. </a:t>
            </a:r>
          </a:p>
          <a:p>
            <a:pPr marL="0" indent="0">
              <a:buNone/>
            </a:pPr>
            <a:r>
              <a:rPr lang="en-US" dirty="0"/>
              <a:t> </a:t>
            </a:r>
            <a:r>
              <a:rPr lang="en-US" dirty="0" smtClean="0"/>
              <a:t>  With how sad steps, O Moon, thou </a:t>
            </a:r>
            <a:r>
              <a:rPr lang="en-US" dirty="0" err="1" smtClean="0"/>
              <a:t>climb’st</a:t>
            </a:r>
            <a:r>
              <a:rPr lang="en-US" dirty="0" smtClean="0"/>
              <a:t> the skies</a:t>
            </a:r>
          </a:p>
          <a:p>
            <a:pPr marL="0" indent="0">
              <a:buNone/>
            </a:pPr>
            <a:r>
              <a:rPr lang="en-US" dirty="0"/>
              <a:t> </a:t>
            </a:r>
            <a:r>
              <a:rPr lang="en-US" dirty="0" smtClean="0"/>
              <a:t>   How silently, and with how wan a face! (Sidney)</a:t>
            </a:r>
          </a:p>
          <a:p>
            <a:r>
              <a:rPr lang="en-US" dirty="0" smtClean="0"/>
              <a:t>Personification of the moon as capable of suffering human woes</a:t>
            </a:r>
          </a:p>
          <a:p>
            <a:r>
              <a:rPr lang="en-US" dirty="0" smtClean="0"/>
              <a:t>Sense of unhappiness by associating various human attributes to moon. Associated ideas of sadness clustered together.</a:t>
            </a:r>
            <a:endParaRPr lang="en-US" dirty="0"/>
          </a:p>
        </p:txBody>
      </p:sp>
    </p:spTree>
    <p:extLst>
      <p:ext uri="{BB962C8B-B14F-4D97-AF65-F5344CB8AC3E}">
        <p14:creationId xmlns="" xmlns:p14="http://schemas.microsoft.com/office/powerpoint/2010/main" val="353751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possible to list some of the areas of experience form which poet most frequently select their images. Objects in poem can be associated with religious or cosmic concepts. They are associated with things in nature such as flowers, animals or weather. </a:t>
            </a:r>
          </a:p>
          <a:p>
            <a:pPr marL="0" indent="0">
              <a:buNone/>
            </a:pPr>
            <a:r>
              <a:rPr lang="en-US" dirty="0"/>
              <a:t> </a:t>
            </a:r>
            <a:r>
              <a:rPr lang="en-US" dirty="0" smtClean="0"/>
              <a:t>   e.g. bad weather can add to a sense of things being wrong.</a:t>
            </a:r>
          </a:p>
          <a:p>
            <a:pPr marL="0" indent="0">
              <a:buNone/>
            </a:pPr>
            <a:r>
              <a:rPr lang="en-US" dirty="0"/>
              <a:t> </a:t>
            </a:r>
            <a:r>
              <a:rPr lang="en-US" dirty="0" smtClean="0"/>
              <a:t>           darkness (negative) and light (positive)  </a:t>
            </a:r>
          </a:p>
          <a:p>
            <a:pPr marL="0" indent="0">
              <a:buNone/>
            </a:pPr>
            <a:r>
              <a:rPr lang="en-US" dirty="0"/>
              <a:t> </a:t>
            </a:r>
            <a:r>
              <a:rPr lang="en-US" dirty="0" smtClean="0"/>
              <a:t>           religious, cosmic and natural imagery,</a:t>
            </a:r>
          </a:p>
          <a:p>
            <a:pPr marL="0" indent="0">
              <a:buNone/>
            </a:pPr>
            <a:r>
              <a:rPr lang="en-US" dirty="0"/>
              <a:t>	</a:t>
            </a:r>
            <a:r>
              <a:rPr lang="en-US" dirty="0" smtClean="0"/>
              <a:t>images can be drawn form daily life: images of machines &amp;    </a:t>
            </a:r>
          </a:p>
          <a:p>
            <a:pPr marL="0" indent="0">
              <a:buNone/>
            </a:pPr>
            <a:r>
              <a:rPr lang="en-US" dirty="0"/>
              <a:t> </a:t>
            </a:r>
            <a:r>
              <a:rPr lang="en-US" dirty="0" smtClean="0"/>
              <a:t>          gadgets, business, war, images of sickness, disease, death etc.  </a:t>
            </a:r>
          </a:p>
          <a:p>
            <a:endParaRPr lang="en-US" dirty="0"/>
          </a:p>
        </p:txBody>
      </p:sp>
    </p:spTree>
    <p:extLst>
      <p:ext uri="{BB962C8B-B14F-4D97-AF65-F5344CB8AC3E}">
        <p14:creationId xmlns="" xmlns:p14="http://schemas.microsoft.com/office/powerpoint/2010/main" val="214708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lstStyle/>
          <a:p>
            <a:r>
              <a:rPr lang="en-US" dirty="0" smtClean="0"/>
              <a:t>A distinction must be made between imagery and analogy. “In imagery, the resemblance has a concrete and sensuous quality. In analogy, some striking or unexpected common element is observed in two seemingly disparate objects or experiences” .</a:t>
            </a:r>
            <a:r>
              <a:rPr lang="en-US" dirty="0" err="1" smtClean="0"/>
              <a:t>e.g</a:t>
            </a:r>
            <a:r>
              <a:rPr lang="en-US" dirty="0" smtClean="0"/>
              <a:t> </a:t>
            </a:r>
          </a:p>
          <a:p>
            <a:pPr marL="0" indent="0">
              <a:buNone/>
            </a:pPr>
            <a:r>
              <a:rPr lang="en-US" dirty="0" smtClean="0"/>
              <a:t> Analogy: “Mixing of falsehood in truth is mixing of alloy in gold”</a:t>
            </a:r>
          </a:p>
          <a:p>
            <a:pPr marL="0" indent="0">
              <a:buNone/>
            </a:pPr>
            <a:r>
              <a:rPr lang="en-US" dirty="0"/>
              <a:t> </a:t>
            </a:r>
            <a:r>
              <a:rPr lang="en-US" dirty="0" smtClean="0"/>
              <a:t>                “Sealed dove and ambitious man  (Bacon)</a:t>
            </a:r>
          </a:p>
          <a:p>
            <a:pPr marL="0" indent="0">
              <a:buNone/>
            </a:pPr>
            <a:r>
              <a:rPr lang="en-US" dirty="0"/>
              <a:t> </a:t>
            </a:r>
            <a:r>
              <a:rPr lang="en-US" dirty="0" smtClean="0"/>
              <a:t>         </a:t>
            </a:r>
          </a:p>
          <a:p>
            <a:pPr marL="0" indent="0">
              <a:buNone/>
            </a:pPr>
            <a:r>
              <a:rPr lang="en-US" dirty="0" smtClean="0"/>
              <a:t>Imagery:“ I fall upon the thorns of life, I bleed” (Shelley)</a:t>
            </a:r>
            <a:br>
              <a:rPr lang="en-US" dirty="0" smtClean="0"/>
            </a:br>
            <a:endParaRPr lang="en-US" dirty="0" smtClean="0"/>
          </a:p>
          <a:p>
            <a:endParaRPr lang="en-US" dirty="0"/>
          </a:p>
        </p:txBody>
      </p:sp>
    </p:spTree>
    <p:extLst>
      <p:ext uri="{BB962C8B-B14F-4D97-AF65-F5344CB8AC3E}">
        <p14:creationId xmlns="" xmlns:p14="http://schemas.microsoft.com/office/powerpoint/2010/main" val="1783492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Imagery and Poetic Devices</a:t>
            </a:r>
          </a:p>
        </p:txBody>
      </p:sp>
      <p:sp>
        <p:nvSpPr>
          <p:cNvPr id="3" name="Content Placeholder 2"/>
          <p:cNvSpPr>
            <a:spLocks noGrp="1"/>
          </p:cNvSpPr>
          <p:nvPr>
            <p:ph idx="1"/>
          </p:nvPr>
        </p:nvSpPr>
        <p:spPr/>
        <p:txBody>
          <a:bodyPr/>
          <a:lstStyle/>
          <a:p>
            <a:pPr marL="0" indent="0">
              <a:buNone/>
            </a:pPr>
            <a:r>
              <a:rPr lang="en-US" dirty="0"/>
              <a:t>Closely connected with expressiveness is the element of choice, i.e., the writer is free to choose between two or more alternatives or stylistic variants-the use of synonyms or the use of the inverted word order in place of the normal word order in sentence structure. Inversions, when resorted to, “provides for emphasis, delay and suspense, pathos, finality, irony, parody and impressionism.”</a:t>
            </a:r>
            <a:br>
              <a:rPr lang="en-US" dirty="0"/>
            </a:br>
            <a:r>
              <a:rPr lang="en-US" dirty="0"/>
              <a:t/>
            </a:r>
            <a:br>
              <a:rPr lang="en-US" dirty="0"/>
            </a:br>
            <a:endParaRPr lang="en-US" dirty="0"/>
          </a:p>
          <a:p>
            <a:pPr marL="0" indent="0">
              <a:buNone/>
            </a:pPr>
            <a:endParaRPr lang="en-US" dirty="0"/>
          </a:p>
        </p:txBody>
      </p:sp>
    </p:spTree>
    <p:extLst>
      <p:ext uri="{BB962C8B-B14F-4D97-AF65-F5344CB8AC3E}">
        <p14:creationId xmlns="" xmlns:p14="http://schemas.microsoft.com/office/powerpoint/2010/main" val="3977448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Evocative devices</a:t>
            </a:r>
          </a:p>
        </p:txBody>
      </p:sp>
      <p:sp>
        <p:nvSpPr>
          <p:cNvPr id="3" name="Content Placeholder 2"/>
          <p:cNvSpPr>
            <a:spLocks noGrp="1"/>
          </p:cNvSpPr>
          <p:nvPr>
            <p:ph idx="1"/>
          </p:nvPr>
        </p:nvSpPr>
        <p:spPr/>
        <p:txBody>
          <a:bodyPr/>
          <a:lstStyle/>
          <a:p>
            <a:r>
              <a:rPr lang="en-US" dirty="0"/>
              <a:t>Evocative devices are popular sources of comedy and satire. They derive their stylistic effects from being associated with a particular milieu or register of style</a:t>
            </a:r>
            <a:r>
              <a:rPr lang="en-US" dirty="0" smtClean="0"/>
              <a:t>. </a:t>
            </a:r>
            <a:r>
              <a:rPr lang="en-US" dirty="0"/>
              <a:t/>
            </a:r>
            <a:br>
              <a:rPr lang="en-US" dirty="0"/>
            </a:br>
            <a:r>
              <a:rPr lang="en-US" dirty="0"/>
              <a:t/>
            </a:r>
            <a:br>
              <a:rPr lang="en-US" dirty="0"/>
            </a:br>
            <a:endParaRPr lang="en-US" dirty="0"/>
          </a:p>
          <a:p>
            <a:endParaRPr lang="en-US" dirty="0"/>
          </a:p>
        </p:txBody>
      </p:sp>
    </p:spTree>
    <p:extLst>
      <p:ext uri="{BB962C8B-B14F-4D97-AF65-F5344CB8AC3E}">
        <p14:creationId xmlns="" xmlns:p14="http://schemas.microsoft.com/office/powerpoint/2010/main" val="4255119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647</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Literary Stylistics</vt:lpstr>
      <vt:lpstr>Literary Stylistics</vt:lpstr>
      <vt:lpstr>Features/ Approaches of Literary Stylistic </vt:lpstr>
      <vt:lpstr>The Elements of Narration</vt:lpstr>
      <vt:lpstr>Imagery </vt:lpstr>
      <vt:lpstr>Imagery</vt:lpstr>
      <vt:lpstr>Imagery</vt:lpstr>
      <vt:lpstr>Imagery and Poetic Devices</vt:lpstr>
      <vt:lpstr>Evocative devices</vt:lpstr>
      <vt:lpstr>Slide 10</vt:lpstr>
      <vt:lpstr>Ode to a Nightingale     John Keats</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Neelum</dc:creator>
  <cp:lastModifiedBy>NTS</cp:lastModifiedBy>
  <cp:revision>61</cp:revision>
  <dcterms:created xsi:type="dcterms:W3CDTF">2014-03-07T04:54:00Z</dcterms:created>
  <dcterms:modified xsi:type="dcterms:W3CDTF">2014-03-08T05:28:53Z</dcterms:modified>
</cp:coreProperties>
</file>