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37" d="100"/>
          <a:sy n="37" d="100"/>
        </p:scale>
        <p:origin x="-1210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477-F078-4580-821C-FF2D23906D8F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AAB-EC02-447F-962E-47BB74A89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8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477-F078-4580-821C-FF2D23906D8F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AAB-EC02-447F-962E-47BB74A89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333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477-F078-4580-821C-FF2D23906D8F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AAB-EC02-447F-962E-47BB74A89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328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477-F078-4580-821C-FF2D23906D8F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AAB-EC02-447F-962E-47BB74A89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171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477-F078-4580-821C-FF2D23906D8F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AAB-EC02-447F-962E-47BB74A89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50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477-F078-4580-821C-FF2D23906D8F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AAB-EC02-447F-962E-47BB74A89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957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477-F078-4580-821C-FF2D23906D8F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AAB-EC02-447F-962E-47BB74A89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091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477-F078-4580-821C-FF2D23906D8F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AAB-EC02-447F-962E-47BB74A89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232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477-F078-4580-821C-FF2D23906D8F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AAB-EC02-447F-962E-47BB74A89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213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477-F078-4580-821C-FF2D23906D8F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AAB-EC02-447F-962E-47BB74A89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818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477-F078-4580-821C-FF2D23906D8F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AAB-EC02-447F-962E-47BB74A89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71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76477-F078-4580-821C-FF2D23906D8F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53AAB-EC02-447F-962E-47BB74A89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287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Literary Concepts</a:t>
            </a:r>
            <a:br>
              <a:rPr lang="en-US" dirty="0" smtClean="0"/>
            </a:br>
            <a:r>
              <a:rPr lang="en-US" dirty="0" smtClean="0"/>
              <a:t>for stylistic analysis of poetry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ENG551</a:t>
            </a:r>
          </a:p>
          <a:p>
            <a:r>
              <a:rPr lang="en-US" dirty="0" smtClean="0"/>
              <a:t>Lecture #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50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Speaker/persona and audience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Speaker/persona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Poet himself</a:t>
            </a:r>
          </a:p>
          <a:p>
            <a:r>
              <a:rPr lang="en-US" dirty="0"/>
              <a:t>A character in the poem</a:t>
            </a:r>
          </a:p>
          <a:p>
            <a:pPr marL="0" indent="0">
              <a:buNone/>
            </a:pPr>
            <a:r>
              <a:rPr lang="en-US" sz="2000" i="1" dirty="0"/>
              <a:t>That's my last Duchess painted on the wall</a:t>
            </a:r>
            <a:r>
              <a:rPr lang="en-US" sz="2000" i="1" dirty="0" smtClean="0"/>
              <a:t>,</a:t>
            </a:r>
          </a:p>
          <a:p>
            <a:pPr marL="0" indent="0">
              <a:buNone/>
            </a:pPr>
            <a:r>
              <a:rPr lang="en-US" sz="2000" i="1" dirty="0"/>
              <a:t>Looking as if she were alive. I call</a:t>
            </a:r>
          </a:p>
          <a:p>
            <a:pPr marL="0" indent="0">
              <a:buNone/>
            </a:pPr>
            <a:r>
              <a:rPr lang="en-US" sz="2000" i="1" dirty="0"/>
              <a:t>That piece a wonder, now: </a:t>
            </a:r>
            <a:r>
              <a:rPr lang="en-US" sz="2000" i="1" dirty="0" err="1"/>
              <a:t>Frà</a:t>
            </a:r>
            <a:r>
              <a:rPr lang="en-US" sz="2000" i="1" dirty="0"/>
              <a:t> </a:t>
            </a:r>
            <a:r>
              <a:rPr lang="en-US" sz="2000" i="1" dirty="0" err="1"/>
              <a:t>Pandolf's</a:t>
            </a:r>
            <a:r>
              <a:rPr lang="en-US" sz="2000" i="1" dirty="0"/>
              <a:t> hands</a:t>
            </a:r>
          </a:p>
          <a:p>
            <a:pPr marL="0" indent="0">
              <a:buNone/>
            </a:pPr>
            <a:r>
              <a:rPr lang="en-US" sz="2000" i="1" dirty="0"/>
              <a:t>Worked busily a day, and there she stands</a:t>
            </a:r>
            <a:r>
              <a:rPr lang="en-US" sz="2000" i="1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Robert Browning </a:t>
            </a:r>
            <a:r>
              <a:rPr lang="en-US" sz="2000" i="1" dirty="0" smtClean="0"/>
              <a:t>My Last Duchess</a:t>
            </a:r>
            <a:endParaRPr lang="en-US" sz="2000" i="1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Implied listener </a:t>
            </a:r>
          </a:p>
          <a:p>
            <a:r>
              <a:rPr lang="en-US" dirty="0" smtClean="0"/>
              <a:t>The readers</a:t>
            </a:r>
          </a:p>
          <a:p>
            <a:pPr marL="0" indent="0">
              <a:buNone/>
            </a:pPr>
            <a:r>
              <a:rPr lang="en-US" sz="2000" i="1" dirty="0"/>
              <a:t>When I consider how my light is </a:t>
            </a:r>
            <a:r>
              <a:rPr lang="en-US" sz="2000" i="1" dirty="0" smtClean="0"/>
              <a:t>spent</a:t>
            </a:r>
          </a:p>
          <a:p>
            <a:pPr marL="0" indent="0">
              <a:buNone/>
            </a:pPr>
            <a:r>
              <a:rPr lang="en-US" sz="2000" i="1" dirty="0"/>
              <a:t>Ere half my days in this dark world and wide</a:t>
            </a:r>
            <a:r>
              <a:rPr lang="en-US" sz="2000" i="1" dirty="0" smtClean="0"/>
              <a:t>,</a:t>
            </a:r>
          </a:p>
          <a:p>
            <a:pPr marL="0" indent="0">
              <a:buNone/>
            </a:pPr>
            <a:r>
              <a:rPr lang="en-US" sz="2000" i="1" dirty="0" err="1"/>
              <a:t>Lodg'd</a:t>
            </a:r>
            <a:r>
              <a:rPr lang="en-US" sz="2000" i="1" dirty="0"/>
              <a:t> with me useless, though my soul more </a:t>
            </a:r>
            <a:r>
              <a:rPr lang="en-US" sz="2000" i="1" dirty="0" smtClean="0"/>
              <a:t>bent (On His Blindness </a:t>
            </a:r>
            <a:r>
              <a:rPr lang="en-US" sz="2000" dirty="0" smtClean="0"/>
              <a:t>Milton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5253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Situation/Setting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Place/location in a poem</a:t>
            </a:r>
          </a:p>
          <a:p>
            <a:r>
              <a:rPr lang="en-US" dirty="0" smtClean="0"/>
              <a:t>The Real World Setting : Concrete setting :  e.g. Country-side, room :</a:t>
            </a:r>
          </a:p>
          <a:p>
            <a:r>
              <a:rPr lang="en-US" dirty="0" smtClean="0"/>
              <a:t>Imaginary setting : Abstract setting: e.g. a moment. Parting between lovers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164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Mood &amp; 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feeling the poem conveys</a:t>
            </a:r>
          </a:p>
          <a:p>
            <a:r>
              <a:rPr lang="en-US" dirty="0" smtClean="0"/>
              <a:t>Revealed through words, images</a:t>
            </a:r>
          </a:p>
          <a:p>
            <a:r>
              <a:rPr lang="en-US" dirty="0" smtClean="0"/>
              <a:t>Happy, sad, exasperated, dejected, regretful etc.</a:t>
            </a:r>
            <a:endParaRPr lang="en-US" dirty="0"/>
          </a:p>
          <a:p>
            <a:r>
              <a:rPr lang="en-US" dirty="0" smtClean="0"/>
              <a:t>Tone may be sarcastic, ironic, humorous, serious, melancholic etc.</a:t>
            </a:r>
          </a:p>
          <a:p>
            <a:pPr marL="0" indent="0">
              <a:buNone/>
            </a:pPr>
            <a:r>
              <a:rPr lang="en-US" sz="2400" i="1" dirty="0"/>
              <a:t>I shall be telling this with a </a:t>
            </a:r>
            <a:r>
              <a:rPr lang="en-US" sz="2400" i="1" dirty="0" smtClean="0"/>
              <a:t>sigh</a:t>
            </a:r>
          </a:p>
          <a:p>
            <a:pPr marL="0" indent="0">
              <a:buNone/>
            </a:pPr>
            <a:r>
              <a:rPr lang="en-US" sz="2400" i="1" dirty="0"/>
              <a:t>Somewhere ages and ages hence</a:t>
            </a:r>
            <a:r>
              <a:rPr lang="en-US" sz="2400" i="1" dirty="0" smtClean="0"/>
              <a:t>:</a:t>
            </a:r>
          </a:p>
          <a:p>
            <a:pPr marL="0" indent="0">
              <a:buNone/>
            </a:pPr>
            <a:r>
              <a:rPr lang="en-US" sz="2400" i="1" dirty="0"/>
              <a:t>Two roads diverged in a wood, and I</a:t>
            </a:r>
            <a:r>
              <a:rPr lang="en-US" sz="2400" i="1" dirty="0" smtClean="0"/>
              <a:t>—</a:t>
            </a:r>
          </a:p>
          <a:p>
            <a:pPr marL="0" indent="0">
              <a:buNone/>
            </a:pPr>
            <a:r>
              <a:rPr lang="en-US" sz="2400" i="1" dirty="0"/>
              <a:t>I took the one less traveled by</a:t>
            </a:r>
            <a:r>
              <a:rPr lang="en-US" sz="2400" i="1" dirty="0" smtClean="0"/>
              <a:t>,  </a:t>
            </a:r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i="1" dirty="0" smtClean="0"/>
              <a:t>The Road Not Taken     </a:t>
            </a:r>
            <a:r>
              <a:rPr lang="en-US" sz="2400" dirty="0" smtClean="0"/>
              <a:t>Robert Frost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2394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Analysis			Dylan Thomas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Do not go gentle into that good night</a:t>
            </a:r>
            <a:r>
              <a:rPr lang="en-US" i="1" dirty="0" smtClean="0"/>
              <a:t>,</a:t>
            </a:r>
          </a:p>
          <a:p>
            <a:pPr marL="0" indent="0">
              <a:buNone/>
            </a:pPr>
            <a:r>
              <a:rPr lang="en-US" i="1" dirty="0"/>
              <a:t>Old age should burn and rave at close of day</a:t>
            </a:r>
            <a:r>
              <a:rPr lang="en-US" i="1" dirty="0" smtClean="0"/>
              <a:t>;</a:t>
            </a:r>
          </a:p>
          <a:p>
            <a:pPr marL="0" indent="0">
              <a:buNone/>
            </a:pPr>
            <a:r>
              <a:rPr lang="en-US" i="1" dirty="0"/>
              <a:t>Rage, rage against the dying of the light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And you, my father, there on that sad height</a:t>
            </a:r>
            <a:r>
              <a:rPr lang="en-US" i="1" dirty="0" smtClean="0"/>
              <a:t>,</a:t>
            </a:r>
          </a:p>
          <a:p>
            <a:pPr marL="0" indent="0">
              <a:buNone/>
            </a:pPr>
            <a:r>
              <a:rPr lang="en-US" i="1" dirty="0"/>
              <a:t>Curse, bless, me now with your fierce tears, I pray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i="1" dirty="0"/>
              <a:t>Do not go gentle into that good night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i="1" dirty="0"/>
              <a:t>Rage, rage against the dying of the light. </a:t>
            </a:r>
          </a:p>
        </p:txBody>
      </p:sp>
    </p:spTree>
    <p:extLst>
      <p:ext uri="{BB962C8B-B14F-4D97-AF65-F5344CB8AC3E}">
        <p14:creationId xmlns:p14="http://schemas.microsoft.com/office/powerpoint/2010/main" xmlns="" val="133881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Symbol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: An object which stand for something else e.g. a dove symbolizes peace. In a poem/story it is a word which, while signifying something specific, also signifies something beyond itself. </a:t>
            </a:r>
          </a:p>
          <a:p>
            <a:r>
              <a:rPr lang="en-US" dirty="0" smtClean="0"/>
              <a:t>Difference between image and symbol: what an image is associated with is stated in the poem, but with a symbol we have to infer the meaning and the associations.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e.g. A poet who compares his or her lover to a rose is using a figurative image associating the lover with something form a different realm of experience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094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Symbols are only used when a writer wants to express an apprehension of something which is not directly observable in everyday world. A poet can start with an objet in the real world and make it symbolic by loading it with meaning which is not explicitly stated: e.g. Keats’s nightingale in “Ode to a Nightingale” becomes the symbol of eternity. It is something that he sees but invests it with tantalizing significance. </a:t>
            </a:r>
          </a:p>
          <a:p>
            <a:r>
              <a:rPr lang="en-US" dirty="0" smtClean="0"/>
              <a:t>The danger with symbolism is the poem can lose touch with the ordinary world.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080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  William Blake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/>
              <a:t>O Rose, thou art sick!</a:t>
            </a:r>
          </a:p>
          <a:p>
            <a:pPr marL="0" indent="0">
              <a:buNone/>
            </a:pPr>
            <a:r>
              <a:rPr lang="en-US" i="1" dirty="0"/>
              <a:t>The invisible worm </a:t>
            </a:r>
          </a:p>
          <a:p>
            <a:pPr marL="0" indent="0">
              <a:buNone/>
            </a:pPr>
            <a:r>
              <a:rPr lang="en-US" i="1" dirty="0"/>
              <a:t>That flies in the night,</a:t>
            </a:r>
          </a:p>
          <a:p>
            <a:pPr marL="0" indent="0">
              <a:buNone/>
            </a:pPr>
            <a:r>
              <a:rPr lang="en-US" i="1" dirty="0"/>
              <a:t>In the howling storm,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i="1" dirty="0"/>
              <a:t>Has found out thy bed</a:t>
            </a:r>
          </a:p>
          <a:p>
            <a:pPr marL="0" indent="0">
              <a:buNone/>
            </a:pPr>
            <a:r>
              <a:rPr lang="en-US" i="1" dirty="0"/>
              <a:t>Of crimson joy</a:t>
            </a:r>
          </a:p>
          <a:p>
            <a:pPr marL="0" indent="0">
              <a:buNone/>
            </a:pPr>
            <a:r>
              <a:rPr lang="en-US" i="1" dirty="0"/>
              <a:t>And his dark secret love</a:t>
            </a:r>
          </a:p>
          <a:p>
            <a:pPr marL="0" indent="0">
              <a:buNone/>
            </a:pPr>
            <a:r>
              <a:rPr lang="en-US" i="1" dirty="0"/>
              <a:t>Does thy life destroy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Symbol of sick rose indirectly suggests: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Something evil destroying something beautiful.</a:t>
            </a:r>
          </a:p>
          <a:p>
            <a:r>
              <a:rPr lang="en-US" dirty="0" smtClean="0"/>
              <a:t>Corrupt passion destroying beauty and innocence.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698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Rhythm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Rhythm means the flow and movement of a line. Whether it goes fast or slow, is calm or troubled.</a:t>
            </a:r>
          </a:p>
          <a:p>
            <a:r>
              <a:rPr lang="en-US" dirty="0" smtClean="0"/>
              <a:t>Rhythm and meaning cannot be separated.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Thus: I faltering forward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Leaves around me falling</a:t>
            </a:r>
          </a:p>
          <a:p>
            <a:pPr marL="0" indent="0">
              <a:buNone/>
            </a:pPr>
            <a:r>
              <a:rPr lang="en-US" dirty="0" smtClean="0"/>
              <a:t>     Wind oozing thin through the thorn for </a:t>
            </a:r>
            <a:r>
              <a:rPr lang="en-US" dirty="0" err="1" smtClean="0"/>
              <a:t>norward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And the woman calling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Cold images of falling leaves, north wind suggest mood of despair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652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Donne      The Sun Rising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Busy old fool, unruly Sun,</a:t>
            </a:r>
          </a:p>
          <a:p>
            <a:pPr marL="0" indent="0">
              <a:buNone/>
            </a:pPr>
            <a:r>
              <a:rPr lang="en-US" dirty="0" smtClean="0"/>
              <a:t>Why does through thus</a:t>
            </a:r>
          </a:p>
          <a:p>
            <a:pPr marL="0" indent="0">
              <a:buNone/>
            </a:pPr>
            <a:r>
              <a:rPr lang="en-US" dirty="0" smtClean="0"/>
              <a:t>Through windows and through curtains call on us?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Language is colloquial, rhythm chatty, also angry</a:t>
            </a:r>
          </a:p>
          <a:p>
            <a:pPr marL="0" indent="0">
              <a:buNone/>
            </a:pPr>
            <a:r>
              <a:rPr lang="en-US" dirty="0" smtClean="0"/>
              <a:t>Lively questioning manner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237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Rhyme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Identity of sound between two words. Rhyme is usually employed to the end of word. But poets can make use of internal rhyme. Rhyme suggest harmony and order:</a:t>
            </a:r>
          </a:p>
          <a:p>
            <a:pPr marL="0" indent="0">
              <a:buNone/>
            </a:pPr>
            <a:r>
              <a:rPr lang="en-US" dirty="0" smtClean="0"/>
              <a:t>The poet finds connections between words, if only at the level of sound, but the connection made suggests broader idea of finding an order in things.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193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Solitary Reaper          Wordsworth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Behold her, single in the field, </a:t>
            </a:r>
          </a:p>
          <a:p>
            <a:pPr marL="0" indent="0">
              <a:buNone/>
            </a:pPr>
            <a:r>
              <a:rPr lang="en-US" dirty="0"/>
              <a:t>Yon solitary Highland Lass! </a:t>
            </a:r>
          </a:p>
          <a:p>
            <a:pPr marL="0" indent="0">
              <a:buNone/>
            </a:pPr>
            <a:r>
              <a:rPr lang="en-US" dirty="0"/>
              <a:t>Reaping and singing by herself; </a:t>
            </a:r>
          </a:p>
          <a:p>
            <a:pPr marL="0" indent="0">
              <a:buNone/>
            </a:pPr>
            <a:r>
              <a:rPr lang="en-US" dirty="0"/>
              <a:t>Stop here, or gently pass! </a:t>
            </a:r>
          </a:p>
          <a:p>
            <a:pPr marL="0" indent="0">
              <a:buNone/>
            </a:pPr>
            <a:r>
              <a:rPr lang="en-US" dirty="0"/>
              <a:t>Alone she cuts and binds the grain, </a:t>
            </a:r>
          </a:p>
          <a:p>
            <a:pPr marL="0" indent="0">
              <a:buNone/>
            </a:pPr>
            <a:r>
              <a:rPr lang="en-US" dirty="0"/>
              <a:t>And sings a melancholy strain; </a:t>
            </a:r>
          </a:p>
          <a:p>
            <a:pPr marL="0" indent="0">
              <a:buNone/>
            </a:pPr>
            <a:r>
              <a:rPr lang="en-US" dirty="0"/>
              <a:t>O listen! for the Vale profound </a:t>
            </a:r>
          </a:p>
          <a:p>
            <a:pPr marL="0" indent="0">
              <a:buNone/>
            </a:pPr>
            <a:r>
              <a:rPr lang="en-US" dirty="0"/>
              <a:t>Is overflowing with the sound.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231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Rhyme can link problematic words. Marvell’s “To His Coy Mistress” begins:</a:t>
            </a:r>
          </a:p>
          <a:p>
            <a:pPr marL="0" indent="0">
              <a:buNone/>
            </a:pPr>
            <a:r>
              <a:rPr lang="en-US" dirty="0" smtClean="0"/>
              <a:t>Had we but world enough, and time,</a:t>
            </a:r>
          </a:p>
          <a:p>
            <a:pPr marL="0" indent="0">
              <a:buNone/>
            </a:pPr>
            <a:r>
              <a:rPr lang="en-US" dirty="0" smtClean="0"/>
              <a:t>This coyness, Lady, were no crime.</a:t>
            </a:r>
          </a:p>
          <a:p>
            <a:pPr marL="0" indent="0">
              <a:buNone/>
            </a:pPr>
            <a:r>
              <a:rPr lang="en-US" dirty="0" smtClean="0"/>
              <a:t>“Time” and  “crime” are troublesome ideas. But here they are absorbed into a couplet. Rhyme has an ability to unify and connect disparate entities, finding similarity in dissimilarities.</a:t>
            </a:r>
          </a:p>
          <a:p>
            <a:pPr marL="0" indent="0">
              <a:buNone/>
            </a:pPr>
            <a:r>
              <a:rPr lang="en-US" dirty="0" smtClean="0"/>
              <a:t>How the use of rhyme contributes to the overall meaning and effect of the poem.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783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862</Words>
  <Application>Microsoft Office PowerPoint</Application>
  <PresentationFormat>Custom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Literary Concepts for stylistic analysis of poetry</vt:lpstr>
      <vt:lpstr>1. Symbol</vt:lpstr>
      <vt:lpstr>1. Symbol</vt:lpstr>
      <vt:lpstr>Example :   William Blake</vt:lpstr>
      <vt:lpstr>2. Rhythm</vt:lpstr>
      <vt:lpstr>John Donne      The Sun Rising</vt:lpstr>
      <vt:lpstr>Rhyme</vt:lpstr>
      <vt:lpstr>Solitary Reaper          Wordsworth</vt:lpstr>
      <vt:lpstr>Rhyme</vt:lpstr>
      <vt:lpstr>3. Speaker/persona and audience</vt:lpstr>
      <vt:lpstr>4. Situation/Setting</vt:lpstr>
      <vt:lpstr>5. Mood &amp; Tone</vt:lpstr>
      <vt:lpstr>Example for Analysis   Dylan Thomas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Concepts</dc:title>
  <dc:creator>Neelum</dc:creator>
  <cp:lastModifiedBy>NTS</cp:lastModifiedBy>
  <cp:revision>76</cp:revision>
  <dcterms:created xsi:type="dcterms:W3CDTF">2014-03-10T08:07:32Z</dcterms:created>
  <dcterms:modified xsi:type="dcterms:W3CDTF">2014-03-11T10:27:01Z</dcterms:modified>
</cp:coreProperties>
</file>