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3" r:id="rId5"/>
    <p:sldId id="260" r:id="rId6"/>
    <p:sldId id="258" r:id="rId7"/>
    <p:sldId id="263" r:id="rId8"/>
    <p:sldId id="259" r:id="rId9"/>
    <p:sldId id="262" r:id="rId10"/>
    <p:sldId id="27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95" autoAdjust="0"/>
    <p:restoredTop sz="94667" autoAdjust="0"/>
  </p:normalViewPr>
  <p:slideViewPr>
    <p:cSldViewPr snapToGrid="0">
      <p:cViewPr varScale="1">
        <p:scale>
          <a:sx n="63" d="100"/>
          <a:sy n="63" d="100"/>
        </p:scale>
        <p:origin x="-1374"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91FBC6-16B2-415C-8E33-D77E678068D4}"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256838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1FBC6-16B2-415C-8E33-D77E678068D4}"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389738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1FBC6-16B2-415C-8E33-D77E678068D4}"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259232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1FBC6-16B2-415C-8E33-D77E678068D4}"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369305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1FBC6-16B2-415C-8E33-D77E678068D4}"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10234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91FBC6-16B2-415C-8E33-D77E678068D4}"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241264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91FBC6-16B2-415C-8E33-D77E678068D4}" type="datetimeFigureOut">
              <a:rPr lang="en-US" smtClean="0"/>
              <a:pPr/>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280511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1FBC6-16B2-415C-8E33-D77E678068D4}" type="datetimeFigureOut">
              <a:rPr lang="en-US" smtClean="0"/>
              <a:pPr/>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321970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1FBC6-16B2-415C-8E33-D77E678068D4}" type="datetimeFigureOut">
              <a:rPr lang="en-US" smtClean="0"/>
              <a:pPr/>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211656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1FBC6-16B2-415C-8E33-D77E678068D4}"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49681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1FBC6-16B2-415C-8E33-D77E678068D4}"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39548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1FBC6-16B2-415C-8E33-D77E678068D4}" type="datetimeFigureOut">
              <a:rPr lang="en-US" smtClean="0"/>
              <a:pPr/>
              <a:t>3/13/2014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F01C5-8FE0-4846-80F9-D572C2A8920F}" type="slidenum">
              <a:rPr lang="en-US" smtClean="0"/>
              <a:pPr/>
              <a:t>‹#›</a:t>
            </a:fld>
            <a:endParaRPr lang="en-US"/>
          </a:p>
        </p:txBody>
      </p:sp>
    </p:spTree>
    <p:extLst>
      <p:ext uri="{BB962C8B-B14F-4D97-AF65-F5344CB8AC3E}">
        <p14:creationId xmlns:p14="http://schemas.microsoft.com/office/powerpoint/2010/main" xmlns="" val="389541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Foregrounding</a:t>
            </a:r>
            <a:endParaRPr lang="en-US" dirty="0"/>
          </a:p>
        </p:txBody>
      </p:sp>
      <p:sp>
        <p:nvSpPr>
          <p:cNvPr id="3" name="Subtitle 2"/>
          <p:cNvSpPr>
            <a:spLocks noGrp="1"/>
          </p:cNvSpPr>
          <p:nvPr>
            <p:ph type="subTitle" idx="1"/>
          </p:nvPr>
        </p:nvSpPr>
        <p:spPr/>
        <p:txBody>
          <a:bodyPr/>
          <a:lstStyle/>
          <a:p>
            <a:r>
              <a:rPr lang="en-US" dirty="0" smtClean="0"/>
              <a:t>ENG 551       Stylistics</a:t>
            </a:r>
          </a:p>
          <a:p>
            <a:r>
              <a:rPr lang="en-US" dirty="0" smtClean="0"/>
              <a:t>Lecture 11</a:t>
            </a:r>
            <a:endParaRPr lang="en-US" dirty="0"/>
          </a:p>
        </p:txBody>
      </p:sp>
    </p:spTree>
    <p:extLst>
      <p:ext uri="{BB962C8B-B14F-4D97-AF65-F5344CB8AC3E}">
        <p14:creationId xmlns:p14="http://schemas.microsoft.com/office/powerpoint/2010/main" xmlns="" val="2840403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 </a:t>
            </a:r>
            <a:endParaRPr lang="en-US" dirty="0"/>
          </a:p>
        </p:txBody>
      </p:sp>
      <p:sp>
        <p:nvSpPr>
          <p:cNvPr id="3" name="Content Placeholder 2"/>
          <p:cNvSpPr>
            <a:spLocks noGrp="1"/>
          </p:cNvSpPr>
          <p:nvPr>
            <p:ph idx="1"/>
          </p:nvPr>
        </p:nvSpPr>
        <p:spPr/>
        <p:txBody>
          <a:bodyPr>
            <a:normAutofit lnSpcReduction="10000"/>
          </a:bodyPr>
          <a:lstStyle/>
          <a:p>
            <a:r>
              <a:rPr lang="en-US" dirty="0" smtClean="0"/>
              <a:t>“The purpose of art is to impart the sensation of things as they are perceived and not as they are known. The technique of art is to make object unfamiliar, to make forms difficult, to increase the difficulty and length of perception because the process of perception is an aesthetic end in itself and must be prolonged” (Victor </a:t>
            </a:r>
            <a:r>
              <a:rPr lang="en-US" dirty="0" err="1" smtClean="0"/>
              <a:t>Shklovlsky</a:t>
            </a:r>
            <a:r>
              <a:rPr lang="en-US" dirty="0" smtClean="0"/>
              <a:t>)</a:t>
            </a:r>
          </a:p>
          <a:p>
            <a:r>
              <a:rPr lang="en-US" dirty="0" smtClean="0"/>
              <a:t>The function of art is to renew our awareness of things that have become habitual objects of everyday awareness. For him the devices used by writhers are not merely there for ornamental purpose they serve specific functions. </a:t>
            </a:r>
          </a:p>
        </p:txBody>
      </p:sp>
    </p:spTree>
    <p:extLst>
      <p:ext uri="{BB962C8B-B14F-4D97-AF65-F5344CB8AC3E}">
        <p14:creationId xmlns:p14="http://schemas.microsoft.com/office/powerpoint/2010/main" xmlns="" val="118707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Foregrounding</a:t>
            </a:r>
            <a:endParaRPr lang="en-US" dirty="0"/>
          </a:p>
        </p:txBody>
      </p:sp>
      <p:sp>
        <p:nvSpPr>
          <p:cNvPr id="7" name="Content Placeholder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b="1" dirty="0" smtClean="0"/>
              <a:t>                Foregrounding</a:t>
            </a:r>
          </a:p>
          <a:p>
            <a:pPr marL="0" indent="0">
              <a:buNone/>
            </a:pPr>
            <a:r>
              <a:rPr lang="en-US" dirty="0"/>
              <a:t> </a:t>
            </a:r>
          </a:p>
          <a:p>
            <a:pPr marL="0" indent="0">
              <a:buNone/>
            </a:pPr>
            <a:r>
              <a:rPr lang="en-US" dirty="0" err="1" smtClean="0"/>
              <a:t>Defamiliarization</a:t>
            </a:r>
            <a:r>
              <a:rPr lang="en-US" dirty="0" smtClean="0"/>
              <a:t>        </a:t>
            </a:r>
            <a:r>
              <a:rPr lang="en-US" dirty="0" err="1" smtClean="0"/>
              <a:t>Automatization</a:t>
            </a:r>
            <a:r>
              <a:rPr lang="en-US" dirty="0" smtClean="0"/>
              <a:t> </a:t>
            </a:r>
          </a:p>
          <a:p>
            <a:pPr marL="0" indent="0">
              <a:buNone/>
            </a:pPr>
            <a:endParaRPr lang="en-US" dirty="0"/>
          </a:p>
          <a:p>
            <a:pPr marL="0" indent="0">
              <a:buNone/>
            </a:pPr>
            <a:r>
              <a:rPr lang="en-US" dirty="0" smtClean="0"/>
              <a:t>Deviation                     Parallelism</a:t>
            </a:r>
          </a:p>
          <a:p>
            <a:pPr marL="0" indent="0">
              <a:buNone/>
            </a:pPr>
            <a:endParaRPr lang="en-US" dirty="0"/>
          </a:p>
          <a:p>
            <a:pPr marL="0" indent="0">
              <a:buNone/>
            </a:pPr>
            <a:r>
              <a:rPr lang="en-US" dirty="0" smtClean="0"/>
              <a:t>Tropes                          Schemes</a:t>
            </a:r>
            <a:endParaRPr lang="en-US" dirty="0"/>
          </a:p>
        </p:txBody>
      </p:sp>
      <p:cxnSp>
        <p:nvCxnSpPr>
          <p:cNvPr id="10" name="Straight Arrow Connector 9"/>
          <p:cNvCxnSpPr/>
          <p:nvPr/>
        </p:nvCxnSpPr>
        <p:spPr>
          <a:xfrm>
            <a:off x="1240077" y="3244241"/>
            <a:ext cx="413359" cy="713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34431" y="3043825"/>
            <a:ext cx="6858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28650" y="4001294"/>
            <a:ext cx="6858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034431" y="4076450"/>
            <a:ext cx="6858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968670" y="1963411"/>
            <a:ext cx="6858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56729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lstStyle/>
          <a:p>
            <a:r>
              <a:rPr lang="en-US" dirty="0" smtClean="0"/>
              <a:t> Foregrounding has its origin with Czech theorist Jean </a:t>
            </a:r>
            <a:r>
              <a:rPr lang="en-US" dirty="0" err="1" smtClean="0"/>
              <a:t>Mukarovsky</a:t>
            </a:r>
            <a:r>
              <a:rPr lang="en-US" dirty="0" smtClean="0"/>
              <a:t>.</a:t>
            </a:r>
          </a:p>
          <a:p>
            <a:r>
              <a:rPr lang="en-US" dirty="0" smtClean="0"/>
              <a:t>The term foregrounding is borrowed by stylisticians form art criticism, which distinguishes between the foreground and the background of a painting.</a:t>
            </a:r>
          </a:p>
          <a:p>
            <a:r>
              <a:rPr lang="en-US" dirty="0" smtClean="0"/>
              <a:t>The purpose of art is to impart the sensation of things as they are perceived, and not as they are known </a:t>
            </a:r>
          </a:p>
        </p:txBody>
      </p:sp>
    </p:spTree>
    <p:extLst>
      <p:ext uri="{BB962C8B-B14F-4D97-AF65-F5344CB8AC3E}">
        <p14:creationId xmlns:p14="http://schemas.microsoft.com/office/powerpoint/2010/main" xmlns="" val="4130934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 in Art </a:t>
            </a:r>
            <a:endParaRPr lang="en-US" dirty="0"/>
          </a:p>
        </p:txBody>
      </p:sp>
      <p:sp>
        <p:nvSpPr>
          <p:cNvPr id="3" name="Content Placeholder 2"/>
          <p:cNvSpPr>
            <a:spLocks noGrp="1"/>
          </p:cNvSpPr>
          <p:nvPr>
            <p:ph idx="1"/>
          </p:nvPr>
        </p:nvSpPr>
        <p:spPr/>
        <p:txBody>
          <a:bodyPr>
            <a:normAutofit lnSpcReduction="10000"/>
          </a:bodyPr>
          <a:lstStyle/>
          <a:p>
            <a:r>
              <a:rPr lang="en-US" dirty="0" smtClean="0"/>
              <a:t>It is a general principal of artistic communication that a work of art in some way deviates form norms which we as members of a society have learnt to expect in the medium used. </a:t>
            </a:r>
          </a:p>
          <a:p>
            <a:r>
              <a:rPr lang="en-US" dirty="0" smtClean="0"/>
              <a:t>A painting does not simply reproduce the visual stimuli, what is artistically significant is how it deviates form photographic accuracy, form simply being a copy of e.g. nature.</a:t>
            </a:r>
          </a:p>
          <a:p>
            <a:r>
              <a:rPr lang="en-US" dirty="0" smtClean="0"/>
              <a:t>And abstract painting is interesting according to how it deviates from mass produced regularity of pattern, form absolute symmetry.</a:t>
            </a:r>
            <a:endParaRPr lang="en-US" dirty="0"/>
          </a:p>
        </p:txBody>
      </p:sp>
    </p:spTree>
    <p:extLst>
      <p:ext uri="{BB962C8B-B14F-4D97-AF65-F5344CB8AC3E}">
        <p14:creationId xmlns:p14="http://schemas.microsoft.com/office/powerpoint/2010/main" xmlns="" val="397466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 in Art</a:t>
            </a:r>
            <a:endParaRPr lang="en-US" dirty="0"/>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1020961" y="2537619"/>
            <a:ext cx="3086100" cy="3619500"/>
          </a:xfrm>
        </p:spPr>
      </p:pic>
      <p:sp>
        <p:nvSpPr>
          <p:cNvPr id="5" name="Text Placeholder 4"/>
          <p:cNvSpPr>
            <a:spLocks noGrp="1"/>
          </p:cNvSpPr>
          <p:nvPr>
            <p:ph type="body" sz="quarter" idx="3"/>
          </p:nvPr>
        </p:nvSpPr>
        <p:spPr/>
        <p:txBody>
          <a:bodyPr/>
          <a:lstStyle/>
          <a:p>
            <a:endParaRPr lang="en-US" dirty="0"/>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4772558" y="2505075"/>
            <a:ext cx="3600575" cy="3684588"/>
          </a:xfrm>
        </p:spPr>
      </p:pic>
    </p:spTree>
    <p:extLst>
      <p:ext uri="{BB962C8B-B14F-4D97-AF65-F5344CB8AC3E}">
        <p14:creationId xmlns:p14="http://schemas.microsoft.com/office/powerpoint/2010/main" xmlns="" val="418963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lstStyle/>
          <a:p>
            <a:r>
              <a:rPr lang="en-US" dirty="0" smtClean="0"/>
              <a:t>Refers to the range of stylistic effects that occur in literature</a:t>
            </a:r>
          </a:p>
          <a:p>
            <a:pPr marL="0" indent="0">
              <a:buNone/>
            </a:pPr>
            <a:r>
              <a:rPr lang="en-US" dirty="0" smtClean="0"/>
              <a:t> 	Phonetic level: alliteration, rhyme</a:t>
            </a:r>
          </a:p>
          <a:p>
            <a:pPr marL="0" indent="0">
              <a:buNone/>
            </a:pPr>
            <a:r>
              <a:rPr lang="en-US" dirty="0" smtClean="0"/>
              <a:t> 	Grammatical level: inversion, ellipsis</a:t>
            </a:r>
          </a:p>
          <a:p>
            <a:pPr marL="0" indent="0">
              <a:buNone/>
            </a:pPr>
            <a:r>
              <a:rPr lang="en-US" dirty="0" smtClean="0"/>
              <a:t> 	Semantic level: metaphor, irony </a:t>
            </a:r>
          </a:p>
          <a:p>
            <a:endParaRPr lang="en-US" dirty="0"/>
          </a:p>
        </p:txBody>
      </p:sp>
    </p:spTree>
    <p:extLst>
      <p:ext uri="{BB962C8B-B14F-4D97-AF65-F5344CB8AC3E}">
        <p14:creationId xmlns:p14="http://schemas.microsoft.com/office/powerpoint/2010/main" xmlns="" val="742914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allows literature to present meaning with intricacy which ordinary language does not allow.</a:t>
            </a:r>
          </a:p>
          <a:p>
            <a:r>
              <a:rPr lang="en-US" dirty="0"/>
              <a:t>i</a:t>
            </a:r>
            <a:r>
              <a:rPr lang="en-US" dirty="0" smtClean="0"/>
              <a:t>mmediate effect is to make objects strange and to achieve </a:t>
            </a:r>
            <a:r>
              <a:rPr lang="en-US" u="sng" dirty="0" err="1" smtClean="0"/>
              <a:t>defamiliarization</a:t>
            </a:r>
            <a:r>
              <a:rPr lang="en-US" dirty="0" smtClean="0"/>
              <a:t>. </a:t>
            </a:r>
          </a:p>
          <a:p>
            <a:pPr marL="0" indent="0">
              <a:buNone/>
            </a:pPr>
            <a:r>
              <a:rPr lang="en-US" dirty="0" smtClean="0"/>
              <a:t>Foregrounding may occur in everyday language, e.g. spoken discourse, journalistic prose but at random, with no systematic design. </a:t>
            </a:r>
          </a:p>
          <a:p>
            <a:pPr marL="0" indent="0">
              <a:buNone/>
            </a:pPr>
            <a:r>
              <a:rPr lang="en-US" dirty="0" smtClean="0"/>
              <a:t>In literary texts foregrounding is structured, systematic and </a:t>
            </a:r>
            <a:r>
              <a:rPr lang="en-US" dirty="0" err="1" smtClean="0"/>
              <a:t>hierarchial</a:t>
            </a:r>
            <a:r>
              <a:rPr lang="en-US" dirty="0" smtClean="0"/>
              <a:t>. </a:t>
            </a:r>
          </a:p>
          <a:p>
            <a:pPr marL="0" indent="0">
              <a:buNone/>
            </a:pPr>
            <a:r>
              <a:rPr lang="en-US" dirty="0" smtClean="0"/>
              <a:t>e.g. patterns of assonance, related group of metaphors, imagery form a particular domain etc.</a:t>
            </a:r>
          </a:p>
          <a:p>
            <a:endParaRPr lang="en-US" dirty="0" smtClean="0"/>
          </a:p>
          <a:p>
            <a:endParaRPr lang="en-US" dirty="0"/>
          </a:p>
        </p:txBody>
      </p:sp>
    </p:spTree>
    <p:extLst>
      <p:ext uri="{BB962C8B-B14F-4D97-AF65-F5344CB8AC3E}">
        <p14:creationId xmlns:p14="http://schemas.microsoft.com/office/powerpoint/2010/main" xmlns="" val="1745924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lstStyle/>
          <a:p>
            <a:r>
              <a:rPr lang="en-US" dirty="0" smtClean="0"/>
              <a:t>Foregrounding theory is related to such qualities as surprise</a:t>
            </a:r>
            <a:r>
              <a:rPr lang="en-US" dirty="0"/>
              <a:t> </a:t>
            </a:r>
            <a:r>
              <a:rPr lang="en-US" dirty="0" smtClean="0"/>
              <a:t>and  importance; refreshing and changing readers’ mental representation. It also describes which </a:t>
            </a:r>
            <a:r>
              <a:rPr lang="en-US" dirty="0" err="1" smtClean="0"/>
              <a:t>defamiliarization</a:t>
            </a:r>
            <a:r>
              <a:rPr lang="en-US" dirty="0" smtClean="0"/>
              <a:t> strategies these readers make use of and what the role of feeling is in this process. </a:t>
            </a:r>
          </a:p>
          <a:p>
            <a:r>
              <a:rPr lang="en-US" dirty="0" smtClean="0"/>
              <a:t>Foregrounding provides readers with striking passages and experiences of </a:t>
            </a:r>
            <a:r>
              <a:rPr lang="en-US" dirty="0" err="1" smtClean="0"/>
              <a:t>defamiliarization</a:t>
            </a:r>
            <a:r>
              <a:rPr lang="en-US" dirty="0" smtClean="0"/>
              <a:t>, which arouses feelings and the readers work towards retrieving experience.  </a:t>
            </a:r>
          </a:p>
          <a:p>
            <a:endParaRPr lang="en-US" dirty="0"/>
          </a:p>
        </p:txBody>
      </p:sp>
    </p:spTree>
    <p:extLst>
      <p:ext uri="{BB962C8B-B14F-4D97-AF65-F5344CB8AC3E}">
        <p14:creationId xmlns:p14="http://schemas.microsoft.com/office/powerpoint/2010/main" xmlns="" val="3948265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act of communication becomes secondary. Primary focus of the reader is on style.</a:t>
            </a:r>
          </a:p>
          <a:p>
            <a:r>
              <a:rPr lang="en-US" dirty="0" smtClean="0"/>
              <a:t>In poetic language foregrounding achieves maximum intensity to the extent of pushing communication to the background as the object of expression used for its own sake.</a:t>
            </a:r>
          </a:p>
          <a:p>
            <a:r>
              <a:rPr lang="en-US" dirty="0" err="1" smtClean="0"/>
              <a:t>Geoffery</a:t>
            </a:r>
            <a:r>
              <a:rPr lang="en-US" dirty="0" smtClean="0"/>
              <a:t> Leech places </a:t>
            </a:r>
            <a:r>
              <a:rPr lang="en-US" u="sng" dirty="0" smtClean="0"/>
              <a:t>deviation</a:t>
            </a:r>
            <a:r>
              <a:rPr lang="en-US" dirty="0" smtClean="0"/>
              <a:t> in a wider aesthetic context by connecting it with general principle of foregrounding.</a:t>
            </a:r>
          </a:p>
          <a:p>
            <a:endParaRPr lang="en-US" dirty="0"/>
          </a:p>
          <a:p>
            <a:pPr marL="0" indent="0">
              <a:buNone/>
            </a:pPr>
            <a:r>
              <a:rPr lang="en-US" sz="2400" dirty="0" err="1" smtClean="0"/>
              <a:t>Geoffery</a:t>
            </a:r>
            <a:r>
              <a:rPr lang="en-US" sz="2400" dirty="0" smtClean="0"/>
              <a:t> Leech “A Linguistic Guide to English Poetry”</a:t>
            </a:r>
          </a:p>
        </p:txBody>
      </p:sp>
    </p:spTree>
    <p:extLst>
      <p:ext uri="{BB962C8B-B14F-4D97-AF65-F5344CB8AC3E}">
        <p14:creationId xmlns:p14="http://schemas.microsoft.com/office/powerpoint/2010/main" xmlns="" val="742321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Foregrounding</a:t>
            </a:r>
            <a:endParaRPr lang="en-US" dirty="0"/>
          </a:p>
        </p:txBody>
      </p:sp>
      <p:sp>
        <p:nvSpPr>
          <p:cNvPr id="3" name="Content Placeholder 2"/>
          <p:cNvSpPr>
            <a:spLocks noGrp="1"/>
          </p:cNvSpPr>
          <p:nvPr>
            <p:ph idx="1"/>
          </p:nvPr>
        </p:nvSpPr>
        <p:spPr/>
        <p:txBody>
          <a:bodyPr/>
          <a:lstStyle/>
          <a:p>
            <a:r>
              <a:rPr lang="en-US" dirty="0" smtClean="0"/>
              <a:t>As a general rule, anyone who wishes to investigate the significance and value of a work art must concentrate on the element of interest and surprise.</a:t>
            </a:r>
          </a:p>
          <a:p>
            <a:r>
              <a:rPr lang="en-US" dirty="0" smtClean="0"/>
              <a:t>The application of this concept to poetry is obvious . The foregrounded figure is the linguistic deviation and the background is the language. </a:t>
            </a:r>
          </a:p>
          <a:p>
            <a:endParaRPr lang="en-US" dirty="0" smtClean="0"/>
          </a:p>
          <a:p>
            <a:endParaRPr lang="en-US" dirty="0"/>
          </a:p>
        </p:txBody>
      </p:sp>
    </p:spTree>
    <p:extLst>
      <p:ext uri="{BB962C8B-B14F-4D97-AF65-F5344CB8AC3E}">
        <p14:creationId xmlns:p14="http://schemas.microsoft.com/office/powerpoint/2010/main" xmlns="" val="203315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555</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Foregrounding</vt:lpstr>
      <vt:lpstr>Foregrounding</vt:lpstr>
      <vt:lpstr>Foregrounding in Art </vt:lpstr>
      <vt:lpstr>Foregrounding in Art</vt:lpstr>
      <vt:lpstr>Foregrounding</vt:lpstr>
      <vt:lpstr>Foregrounding</vt:lpstr>
      <vt:lpstr>Foregrounding</vt:lpstr>
      <vt:lpstr>Foregrounding</vt:lpstr>
      <vt:lpstr>Foregrounding</vt:lpstr>
      <vt:lpstr>Foregrounding </vt:lpstr>
      <vt:lpstr>Foregrounding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Foregrounding</dc:title>
  <dc:creator>Neelum</dc:creator>
  <cp:lastModifiedBy>NTS</cp:lastModifiedBy>
  <cp:revision>107</cp:revision>
  <dcterms:created xsi:type="dcterms:W3CDTF">2014-03-12T04:14:33Z</dcterms:created>
  <dcterms:modified xsi:type="dcterms:W3CDTF">2014-03-13T12:23:19Z</dcterms:modified>
</cp:coreProperties>
</file>