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57"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5" autoAdjust="0"/>
    <p:restoredTop sz="94660"/>
  </p:normalViewPr>
  <p:slideViewPr>
    <p:cSldViewPr snapToGrid="0">
      <p:cViewPr varScale="1">
        <p:scale>
          <a:sx n="37" d="100"/>
          <a:sy n="37" d="100"/>
        </p:scale>
        <p:origin x="-1464"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2E98E7-003E-46FB-9BCB-94E8A37D3149}"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2C484-4B56-4F2C-89B3-2C370BFA3695}" type="slidenum">
              <a:rPr lang="en-US" smtClean="0"/>
              <a:pPr/>
              <a:t>‹#›</a:t>
            </a:fld>
            <a:endParaRPr lang="en-US"/>
          </a:p>
        </p:txBody>
      </p:sp>
    </p:spTree>
    <p:extLst>
      <p:ext uri="{BB962C8B-B14F-4D97-AF65-F5344CB8AC3E}">
        <p14:creationId xmlns="" xmlns:p14="http://schemas.microsoft.com/office/powerpoint/2010/main" val="2182879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2E98E7-003E-46FB-9BCB-94E8A37D3149}"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2C484-4B56-4F2C-89B3-2C370BFA3695}" type="slidenum">
              <a:rPr lang="en-US" smtClean="0"/>
              <a:pPr/>
              <a:t>‹#›</a:t>
            </a:fld>
            <a:endParaRPr lang="en-US"/>
          </a:p>
        </p:txBody>
      </p:sp>
    </p:spTree>
    <p:extLst>
      <p:ext uri="{BB962C8B-B14F-4D97-AF65-F5344CB8AC3E}">
        <p14:creationId xmlns="" xmlns:p14="http://schemas.microsoft.com/office/powerpoint/2010/main" val="359796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2E98E7-003E-46FB-9BCB-94E8A37D3149}"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2C484-4B56-4F2C-89B3-2C370BFA3695}" type="slidenum">
              <a:rPr lang="en-US" smtClean="0"/>
              <a:pPr/>
              <a:t>‹#›</a:t>
            </a:fld>
            <a:endParaRPr lang="en-US"/>
          </a:p>
        </p:txBody>
      </p:sp>
    </p:spTree>
    <p:extLst>
      <p:ext uri="{BB962C8B-B14F-4D97-AF65-F5344CB8AC3E}">
        <p14:creationId xmlns="" xmlns:p14="http://schemas.microsoft.com/office/powerpoint/2010/main" val="23516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2E98E7-003E-46FB-9BCB-94E8A37D3149}"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2C484-4B56-4F2C-89B3-2C370BFA3695}" type="slidenum">
              <a:rPr lang="en-US" smtClean="0"/>
              <a:pPr/>
              <a:t>‹#›</a:t>
            </a:fld>
            <a:endParaRPr lang="en-US"/>
          </a:p>
        </p:txBody>
      </p:sp>
    </p:spTree>
    <p:extLst>
      <p:ext uri="{BB962C8B-B14F-4D97-AF65-F5344CB8AC3E}">
        <p14:creationId xmlns="" xmlns:p14="http://schemas.microsoft.com/office/powerpoint/2010/main" val="1608673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2E98E7-003E-46FB-9BCB-94E8A37D3149}"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2C484-4B56-4F2C-89B3-2C370BFA3695}" type="slidenum">
              <a:rPr lang="en-US" smtClean="0"/>
              <a:pPr/>
              <a:t>‹#›</a:t>
            </a:fld>
            <a:endParaRPr lang="en-US"/>
          </a:p>
        </p:txBody>
      </p:sp>
    </p:spTree>
    <p:extLst>
      <p:ext uri="{BB962C8B-B14F-4D97-AF65-F5344CB8AC3E}">
        <p14:creationId xmlns="" xmlns:p14="http://schemas.microsoft.com/office/powerpoint/2010/main" val="237935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2E98E7-003E-46FB-9BCB-94E8A37D3149}" type="datetimeFigureOut">
              <a:rPr lang="en-US" smtClean="0"/>
              <a:pPr/>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2C484-4B56-4F2C-89B3-2C370BFA3695}" type="slidenum">
              <a:rPr lang="en-US" smtClean="0"/>
              <a:pPr/>
              <a:t>‹#›</a:t>
            </a:fld>
            <a:endParaRPr lang="en-US"/>
          </a:p>
        </p:txBody>
      </p:sp>
    </p:spTree>
    <p:extLst>
      <p:ext uri="{BB962C8B-B14F-4D97-AF65-F5344CB8AC3E}">
        <p14:creationId xmlns="" xmlns:p14="http://schemas.microsoft.com/office/powerpoint/2010/main" val="33940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2E98E7-003E-46FB-9BCB-94E8A37D3149}" type="datetimeFigureOut">
              <a:rPr lang="en-US" smtClean="0"/>
              <a:pPr/>
              <a:t>3/25/2014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A2C484-4B56-4F2C-89B3-2C370BFA3695}" type="slidenum">
              <a:rPr lang="en-US" smtClean="0"/>
              <a:pPr/>
              <a:t>‹#›</a:t>
            </a:fld>
            <a:endParaRPr lang="en-US"/>
          </a:p>
        </p:txBody>
      </p:sp>
    </p:spTree>
    <p:extLst>
      <p:ext uri="{BB962C8B-B14F-4D97-AF65-F5344CB8AC3E}">
        <p14:creationId xmlns="" xmlns:p14="http://schemas.microsoft.com/office/powerpoint/2010/main" val="1885511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2E98E7-003E-46FB-9BCB-94E8A37D3149}" type="datetimeFigureOut">
              <a:rPr lang="en-US" smtClean="0"/>
              <a:pPr/>
              <a:t>3/25/2014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A2C484-4B56-4F2C-89B3-2C370BFA3695}" type="slidenum">
              <a:rPr lang="en-US" smtClean="0"/>
              <a:pPr/>
              <a:t>‹#›</a:t>
            </a:fld>
            <a:endParaRPr lang="en-US"/>
          </a:p>
        </p:txBody>
      </p:sp>
    </p:spTree>
    <p:extLst>
      <p:ext uri="{BB962C8B-B14F-4D97-AF65-F5344CB8AC3E}">
        <p14:creationId xmlns="" xmlns:p14="http://schemas.microsoft.com/office/powerpoint/2010/main" val="134249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2E98E7-003E-46FB-9BCB-94E8A37D3149}" type="datetimeFigureOut">
              <a:rPr lang="en-US" smtClean="0"/>
              <a:pPr/>
              <a:t>3/25/2014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A2C484-4B56-4F2C-89B3-2C370BFA3695}" type="slidenum">
              <a:rPr lang="en-US" smtClean="0"/>
              <a:pPr/>
              <a:t>‹#›</a:t>
            </a:fld>
            <a:endParaRPr lang="en-US"/>
          </a:p>
        </p:txBody>
      </p:sp>
    </p:spTree>
    <p:extLst>
      <p:ext uri="{BB962C8B-B14F-4D97-AF65-F5344CB8AC3E}">
        <p14:creationId xmlns="" xmlns:p14="http://schemas.microsoft.com/office/powerpoint/2010/main" val="3403873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2E98E7-003E-46FB-9BCB-94E8A37D3149}" type="datetimeFigureOut">
              <a:rPr lang="en-US" smtClean="0"/>
              <a:pPr/>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2C484-4B56-4F2C-89B3-2C370BFA3695}" type="slidenum">
              <a:rPr lang="en-US" smtClean="0"/>
              <a:pPr/>
              <a:t>‹#›</a:t>
            </a:fld>
            <a:endParaRPr lang="en-US"/>
          </a:p>
        </p:txBody>
      </p:sp>
    </p:spTree>
    <p:extLst>
      <p:ext uri="{BB962C8B-B14F-4D97-AF65-F5344CB8AC3E}">
        <p14:creationId xmlns="" xmlns:p14="http://schemas.microsoft.com/office/powerpoint/2010/main" val="1763843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2E98E7-003E-46FB-9BCB-94E8A37D3149}" type="datetimeFigureOut">
              <a:rPr lang="en-US" smtClean="0"/>
              <a:pPr/>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2C484-4B56-4F2C-89B3-2C370BFA3695}" type="slidenum">
              <a:rPr lang="en-US" smtClean="0"/>
              <a:pPr/>
              <a:t>‹#›</a:t>
            </a:fld>
            <a:endParaRPr lang="en-US"/>
          </a:p>
        </p:txBody>
      </p:sp>
    </p:spTree>
    <p:extLst>
      <p:ext uri="{BB962C8B-B14F-4D97-AF65-F5344CB8AC3E}">
        <p14:creationId xmlns="" xmlns:p14="http://schemas.microsoft.com/office/powerpoint/2010/main" val="1233860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2E98E7-003E-46FB-9BCB-94E8A37D3149}" type="datetimeFigureOut">
              <a:rPr lang="en-US" smtClean="0"/>
              <a:pPr/>
              <a:t>3/25/2014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2C484-4B56-4F2C-89B3-2C370BFA3695}" type="slidenum">
              <a:rPr lang="en-US" smtClean="0"/>
              <a:pPr/>
              <a:t>‹#›</a:t>
            </a:fld>
            <a:endParaRPr lang="en-US"/>
          </a:p>
        </p:txBody>
      </p:sp>
    </p:spTree>
    <p:extLst>
      <p:ext uri="{BB962C8B-B14F-4D97-AF65-F5344CB8AC3E}">
        <p14:creationId xmlns="" xmlns:p14="http://schemas.microsoft.com/office/powerpoint/2010/main" val="3463911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Deviation</a:t>
            </a:r>
            <a:endParaRPr lang="en-US" dirty="0"/>
          </a:p>
        </p:txBody>
      </p:sp>
      <p:sp>
        <p:nvSpPr>
          <p:cNvPr id="3" name="Subtitle 2"/>
          <p:cNvSpPr>
            <a:spLocks noGrp="1"/>
          </p:cNvSpPr>
          <p:nvPr>
            <p:ph type="subTitle" idx="1"/>
          </p:nvPr>
        </p:nvSpPr>
        <p:spPr/>
        <p:txBody>
          <a:bodyPr/>
          <a:lstStyle/>
          <a:p>
            <a:r>
              <a:rPr lang="en-US" dirty="0" smtClean="0"/>
              <a:t>Stylistics ENG 551</a:t>
            </a:r>
          </a:p>
          <a:p>
            <a:r>
              <a:rPr lang="en-US" dirty="0" smtClean="0"/>
              <a:t>Lecture 15</a:t>
            </a:r>
          </a:p>
          <a:p>
            <a:endParaRPr lang="en-US" dirty="0"/>
          </a:p>
        </p:txBody>
      </p:sp>
    </p:spTree>
    <p:extLst>
      <p:ext uri="{BB962C8B-B14F-4D97-AF65-F5344CB8AC3E}">
        <p14:creationId xmlns="" xmlns:p14="http://schemas.microsoft.com/office/powerpoint/2010/main" val="3926494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“Unreal City”   (Wasteland by T.S. Eliot)</a:t>
            </a:r>
          </a:p>
          <a:p>
            <a:r>
              <a:rPr lang="en-US" dirty="0" smtClean="0"/>
              <a:t>There is semantic deviation in the phrase therefore the interpretation cannot  be according to literary norms. By using the word “unreal” to refer to the city of London the poet highlights the condition and the artificiality of the city. One who reads it is surprised and feels interested to interpret how a city is unreal. Eliot uses </a:t>
            </a:r>
            <a:r>
              <a:rPr lang="en-US" u="sng" dirty="0" smtClean="0"/>
              <a:t>Euphemism</a:t>
            </a:r>
            <a:r>
              <a:rPr lang="en-US" dirty="0" smtClean="0"/>
              <a:t>. For the condition of city or to show dead and barren city he uses indirect phrase to represent its barrenness and artificiality. “Unreal” is also a </a:t>
            </a:r>
            <a:r>
              <a:rPr lang="en-US" u="sng" dirty="0" smtClean="0"/>
              <a:t>Pun </a:t>
            </a:r>
            <a:r>
              <a:rPr lang="en-US" dirty="0" smtClean="0"/>
              <a:t>because it represent  the fantasy that it if it is unreal it might be brilliant. But symbolically it presents the pathetic condition of the people of the city. The poet also capitalizes the first letter to foreground it </a:t>
            </a:r>
            <a:r>
              <a:rPr lang="en-US" dirty="0" err="1" smtClean="0"/>
              <a:t>graphologically</a:t>
            </a:r>
            <a:r>
              <a:rPr lang="en-US" dirty="0" smtClean="0"/>
              <a:t>. </a:t>
            </a:r>
            <a:endParaRPr lang="en-US" u="sng" dirty="0"/>
          </a:p>
        </p:txBody>
      </p:sp>
    </p:spTree>
    <p:extLst>
      <p:ext uri="{BB962C8B-B14F-4D97-AF65-F5344CB8AC3E}">
        <p14:creationId xmlns="" xmlns:p14="http://schemas.microsoft.com/office/powerpoint/2010/main" val="217754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2. The Element of Surprise: </a:t>
            </a:r>
          </a:p>
          <a:p>
            <a:pPr marL="0" indent="0">
              <a:buNone/>
            </a:pPr>
            <a:r>
              <a:rPr lang="en-US" dirty="0" smtClean="0"/>
              <a:t>The deviations are apparently confusing and seem strange and abnormal as these do not fit into the regular process of communication. As a result the reader feels surprise on encountering such abnormalities in writing. He questions what does it mean? how is it possible? What is its significance?</a:t>
            </a:r>
          </a:p>
          <a:p>
            <a:pPr marL="0" indent="0">
              <a:buNone/>
            </a:pPr>
            <a:r>
              <a:rPr lang="en-US" dirty="0" smtClean="0"/>
              <a:t>Also surprise is experienced when the reader interprets a deviation and finds out that what apparently appeared unbelievable and or abnormal makes sense at deeper level. </a:t>
            </a:r>
          </a:p>
          <a:p>
            <a:pPr marL="0" indent="0">
              <a:buNone/>
            </a:pPr>
            <a:endParaRPr lang="en-US" b="1" dirty="0"/>
          </a:p>
        </p:txBody>
      </p:sp>
    </p:spTree>
    <p:extLst>
      <p:ext uri="{BB962C8B-B14F-4D97-AF65-F5344CB8AC3E}">
        <p14:creationId xmlns="" xmlns:p14="http://schemas.microsoft.com/office/powerpoint/2010/main" val="1153978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r>
              <a:rPr lang="en-US" i="1" dirty="0" smtClean="0"/>
              <a:t>O Wild West Wind, thou breath of Autumn’s being,</a:t>
            </a:r>
          </a:p>
          <a:p>
            <a:pPr marL="0" indent="0">
              <a:buNone/>
            </a:pPr>
            <a:r>
              <a:rPr lang="en-US" i="1" dirty="0" smtClean="0"/>
              <a:t>Thou, from whose unseen presence the leaves dead </a:t>
            </a:r>
            <a:r>
              <a:rPr lang="en-US" dirty="0" smtClean="0"/>
              <a:t>(Shelley, Ode to the West Wind)</a:t>
            </a:r>
          </a:p>
          <a:p>
            <a:r>
              <a:rPr lang="en-US" dirty="0" smtClean="0"/>
              <a:t>the poet addresses wind as if it is a human being.( Use of apostrophe) </a:t>
            </a:r>
          </a:p>
          <a:p>
            <a:r>
              <a:rPr lang="en-US" dirty="0" smtClean="0"/>
              <a:t>The element of surprise  also arises when he calls west wind the breath of autumn. As autumn destroys the beauty </a:t>
            </a:r>
            <a:r>
              <a:rPr lang="en-US" smtClean="0"/>
              <a:t>of spring.</a:t>
            </a:r>
          </a:p>
          <a:p>
            <a:pPr marL="0" indent="0">
              <a:buNone/>
            </a:pPr>
            <a:endParaRPr lang="en-US" dirty="0" smtClean="0"/>
          </a:p>
          <a:p>
            <a:endParaRPr lang="en-US" dirty="0" smtClean="0"/>
          </a:p>
          <a:p>
            <a:endParaRPr lang="en-US" dirty="0"/>
          </a:p>
        </p:txBody>
      </p:sp>
    </p:spTree>
    <p:extLst>
      <p:ext uri="{BB962C8B-B14F-4D97-AF65-F5344CB8AC3E}">
        <p14:creationId xmlns="" xmlns:p14="http://schemas.microsoft.com/office/powerpoint/2010/main" val="3896248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a:t>
            </a:r>
            <a:endParaRPr lang="en-US" dirty="0"/>
          </a:p>
        </p:txBody>
      </p:sp>
      <p:sp>
        <p:nvSpPr>
          <p:cNvPr id="3" name="Content Placeholder 2"/>
          <p:cNvSpPr>
            <a:spLocks noGrp="1"/>
          </p:cNvSpPr>
          <p:nvPr>
            <p:ph idx="1"/>
          </p:nvPr>
        </p:nvSpPr>
        <p:spPr/>
        <p:txBody>
          <a:bodyPr/>
          <a:lstStyle/>
          <a:p>
            <a:r>
              <a:rPr lang="en-US" dirty="0" smtClean="0"/>
              <a:t>A linguistic deviation is a disruption of a normal process of communication. Linguistic deviations are considered to be hindrances in the process of communication and comprehension of meaning. </a:t>
            </a:r>
            <a:endParaRPr lang="en-US" dirty="0"/>
          </a:p>
          <a:p>
            <a:r>
              <a:rPr lang="en-US" dirty="0" smtClean="0"/>
              <a:t>In linguistic deviation non-significant and even non-</a:t>
            </a:r>
            <a:r>
              <a:rPr lang="en-US" dirty="0" err="1" smtClean="0"/>
              <a:t>sensical</a:t>
            </a:r>
            <a:r>
              <a:rPr lang="en-US" dirty="0" smtClean="0"/>
              <a:t> becomes significant which demands interpretation on part of the reader.</a:t>
            </a:r>
          </a:p>
          <a:p>
            <a:r>
              <a:rPr lang="en-US" dirty="0"/>
              <a:t> </a:t>
            </a:r>
            <a:r>
              <a:rPr lang="en-US" dirty="0" smtClean="0"/>
              <a:t>a writer may violate conventional literary/linguistic rules in order to convey novel idea to the reader. </a:t>
            </a:r>
            <a:endParaRPr lang="en-US" dirty="0"/>
          </a:p>
        </p:txBody>
      </p:sp>
    </p:spTree>
    <p:extLst>
      <p:ext uri="{BB962C8B-B14F-4D97-AF65-F5344CB8AC3E}">
        <p14:creationId xmlns="" xmlns:p14="http://schemas.microsoft.com/office/powerpoint/2010/main" val="3120892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89970"/>
            <a:ext cx="7886700" cy="1325563"/>
          </a:xfrm>
        </p:spPr>
        <p:txBody>
          <a:bodyPr/>
          <a:lstStyle/>
          <a:p>
            <a:endParaRPr lang="en-US"/>
          </a:p>
        </p:txBody>
      </p:sp>
      <p:sp>
        <p:nvSpPr>
          <p:cNvPr id="3" name="Content Placeholder 2"/>
          <p:cNvSpPr>
            <a:spLocks noGrp="1"/>
          </p:cNvSpPr>
          <p:nvPr>
            <p:ph idx="1"/>
          </p:nvPr>
        </p:nvSpPr>
        <p:spPr/>
        <p:txBody>
          <a:bodyPr/>
          <a:lstStyle/>
          <a:p>
            <a:r>
              <a:rPr lang="en-US" dirty="0" smtClean="0"/>
              <a:t>A work of art in some way deviates form the norms and it violates grammatical rules in order to communicate. Linguistic deviations are the abnormalities in the expression which appear in the particular piece of writing. This deviation becomes a  foregrounded feature. </a:t>
            </a:r>
          </a:p>
          <a:p>
            <a:r>
              <a:rPr lang="en-US" dirty="0" smtClean="0"/>
              <a:t>The basic reason of the use of deviation is to renew and refresh readers’ perception about the ordinary and familiar things by presenting them in a new and interesting way.</a:t>
            </a:r>
            <a:endParaRPr lang="en-US" dirty="0"/>
          </a:p>
        </p:txBody>
      </p:sp>
    </p:spTree>
    <p:extLst>
      <p:ext uri="{BB962C8B-B14F-4D97-AF65-F5344CB8AC3E}">
        <p14:creationId xmlns="" xmlns:p14="http://schemas.microsoft.com/office/powerpoint/2010/main" val="3300507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reader is made to stop and think on encountering a deviation. </a:t>
            </a:r>
          </a:p>
          <a:p>
            <a:r>
              <a:rPr lang="en-US" dirty="0" smtClean="0"/>
              <a:t>For example the phrase “a grief ago” presents the violation of the normal or regular process of communication. As the phrase is disrupting the conventional pattern that may be “ a year ago”. The poet’s violation in the form of deviation surprises the readers and they judged it against the familiar and regular pattern. </a:t>
            </a:r>
          </a:p>
          <a:p>
            <a:pPr marL="0" indent="0">
              <a:buNone/>
            </a:pPr>
            <a:endParaRPr lang="en-US" dirty="0" smtClean="0"/>
          </a:p>
        </p:txBody>
      </p:sp>
    </p:spTree>
    <p:extLst>
      <p:ext uri="{BB962C8B-B14F-4D97-AF65-F5344CB8AC3E}">
        <p14:creationId xmlns="" xmlns:p14="http://schemas.microsoft.com/office/powerpoint/2010/main" val="1983947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Deviation used in Literature?</a:t>
            </a:r>
            <a:endParaRPr lang="en-US" dirty="0"/>
          </a:p>
        </p:txBody>
      </p:sp>
      <p:sp>
        <p:nvSpPr>
          <p:cNvPr id="3" name="Content Placeholder 2"/>
          <p:cNvSpPr>
            <a:spLocks noGrp="1"/>
          </p:cNvSpPr>
          <p:nvPr>
            <p:ph idx="1"/>
          </p:nvPr>
        </p:nvSpPr>
        <p:spPr/>
        <p:txBody>
          <a:bodyPr>
            <a:normAutofit lnSpcReduction="10000"/>
          </a:bodyPr>
          <a:lstStyle/>
          <a:p>
            <a:r>
              <a:rPr lang="en-US" dirty="0" smtClean="0"/>
              <a:t>A writer uses deviation to create a unique and new expression which is associated with the aesthetic value of the literary work.  It makes the work stand out as different and unique form among the rest of the works. The writers strive to achieve excellence in their work and it is made different by the use of deviation.</a:t>
            </a:r>
          </a:p>
          <a:p>
            <a:r>
              <a:rPr lang="en-US" dirty="0" smtClean="0"/>
              <a:t>The literary writings are meant to give aesthetic pleasure to the reader. Rather than communicating something plainly and directly. writer’s focus on prolonging the process of reading and comprehension of meaning. </a:t>
            </a:r>
          </a:p>
          <a:p>
            <a:endParaRPr lang="en-US" dirty="0"/>
          </a:p>
        </p:txBody>
      </p:sp>
    </p:spTree>
    <p:extLst>
      <p:ext uri="{BB962C8B-B14F-4D97-AF65-F5344CB8AC3E}">
        <p14:creationId xmlns="" xmlns:p14="http://schemas.microsoft.com/office/powerpoint/2010/main" val="440263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Deviation used in Literature?</a:t>
            </a:r>
            <a:endParaRPr lang="en-US" dirty="0"/>
          </a:p>
        </p:txBody>
      </p:sp>
      <p:sp>
        <p:nvSpPr>
          <p:cNvPr id="3" name="Content Placeholder 2"/>
          <p:cNvSpPr>
            <a:spLocks noGrp="1"/>
          </p:cNvSpPr>
          <p:nvPr>
            <p:ph idx="1"/>
          </p:nvPr>
        </p:nvSpPr>
        <p:spPr/>
        <p:txBody>
          <a:bodyPr/>
          <a:lstStyle/>
          <a:p>
            <a:r>
              <a:rPr lang="en-US" dirty="0" smtClean="0"/>
              <a:t>The reader is supposed to take delight and arrive at a meaning which he digs out of the unusual composition or linguistic deviation. </a:t>
            </a:r>
          </a:p>
          <a:p>
            <a:r>
              <a:rPr lang="en-US" dirty="0" smtClean="0"/>
              <a:t>The deviation also makes it easier for the writer to express the inexpressible. Feelings and ideas which cannot be directly expressed or commented upon due to social, moral, cultural restraint. So the literary artists choose an artful way to comment upon these ideas through deviation. </a:t>
            </a:r>
            <a:endParaRPr lang="en-US" dirty="0"/>
          </a:p>
        </p:txBody>
      </p:sp>
    </p:spTree>
    <p:extLst>
      <p:ext uri="{BB962C8B-B14F-4D97-AF65-F5344CB8AC3E}">
        <p14:creationId xmlns="" xmlns:p14="http://schemas.microsoft.com/office/powerpoint/2010/main" val="409019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 reinvigorates literature </a:t>
            </a:r>
            <a:endParaRPr lang="en-US" dirty="0"/>
          </a:p>
        </p:txBody>
      </p:sp>
      <p:sp>
        <p:nvSpPr>
          <p:cNvPr id="3" name="Content Placeholder 2"/>
          <p:cNvSpPr>
            <a:spLocks noGrp="1"/>
          </p:cNvSpPr>
          <p:nvPr>
            <p:ph idx="1"/>
          </p:nvPr>
        </p:nvSpPr>
        <p:spPr/>
        <p:txBody>
          <a:bodyPr/>
          <a:lstStyle/>
          <a:p>
            <a:r>
              <a:rPr lang="en-US" dirty="0" smtClean="0"/>
              <a:t>The writers show their individual talent by creating unique ways of expression. Thus Deviation becomes a means through which literature gains new energy. As it is the newness and innovation which leads to the survival and appreciation of art and keeps it form becoming uninteresting. </a:t>
            </a:r>
            <a:endParaRPr lang="en-US" dirty="0"/>
          </a:p>
        </p:txBody>
      </p:sp>
    </p:spTree>
    <p:extLst>
      <p:ext uri="{BB962C8B-B14F-4D97-AF65-F5344CB8AC3E}">
        <p14:creationId xmlns="" xmlns:p14="http://schemas.microsoft.com/office/powerpoint/2010/main" val="1778166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 and the Elements of Interest and Surprise:</a:t>
            </a:r>
            <a:endParaRPr lang="en-US" dirty="0"/>
          </a:p>
        </p:txBody>
      </p:sp>
      <p:sp>
        <p:nvSpPr>
          <p:cNvPr id="3" name="Content Placeholder 2"/>
          <p:cNvSpPr>
            <a:spLocks noGrp="1"/>
          </p:cNvSpPr>
          <p:nvPr>
            <p:ph idx="1"/>
          </p:nvPr>
        </p:nvSpPr>
        <p:spPr/>
        <p:txBody>
          <a:bodyPr>
            <a:normAutofit lnSpcReduction="10000"/>
          </a:bodyPr>
          <a:lstStyle/>
          <a:p>
            <a:r>
              <a:rPr lang="en-US" dirty="0" smtClean="0"/>
              <a:t>Anyone who wishes to investigate the significance and value of work of art must concentrate on the element of interest and surprise than on automatic pattern. </a:t>
            </a:r>
          </a:p>
          <a:p>
            <a:pPr marL="0" indent="0">
              <a:buNone/>
            </a:pPr>
            <a:r>
              <a:rPr lang="en-US" dirty="0" smtClean="0"/>
              <a:t>The two elements of interest and surprise are closely connected with deviation. </a:t>
            </a:r>
          </a:p>
          <a:p>
            <a:pPr marL="0" indent="0">
              <a:buNone/>
            </a:pPr>
            <a:r>
              <a:rPr lang="en-US" b="1" dirty="0" smtClean="0"/>
              <a:t> 1. The element of Interest:</a:t>
            </a:r>
          </a:p>
          <a:p>
            <a:pPr marL="0" indent="0">
              <a:buNone/>
            </a:pPr>
            <a:r>
              <a:rPr lang="en-US" dirty="0" smtClean="0"/>
              <a:t>A deviation first of all evokes the interest of the reader. Since a deviation is unusual use of language and expression it appears appealing as the reader finds it different. </a:t>
            </a:r>
          </a:p>
        </p:txBody>
      </p:sp>
    </p:spTree>
    <p:extLst>
      <p:ext uri="{BB962C8B-B14F-4D97-AF65-F5344CB8AC3E}">
        <p14:creationId xmlns="" xmlns:p14="http://schemas.microsoft.com/office/powerpoint/2010/main" val="1204149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 and the Elements of Interest and Surprise:</a:t>
            </a:r>
            <a:endParaRPr lang="en-US" dirty="0"/>
          </a:p>
        </p:txBody>
      </p:sp>
      <p:sp>
        <p:nvSpPr>
          <p:cNvPr id="3" name="Content Placeholder 2"/>
          <p:cNvSpPr>
            <a:spLocks noGrp="1"/>
          </p:cNvSpPr>
          <p:nvPr>
            <p:ph idx="1"/>
          </p:nvPr>
        </p:nvSpPr>
        <p:spPr/>
        <p:txBody>
          <a:bodyPr>
            <a:normAutofit lnSpcReduction="10000"/>
          </a:bodyPr>
          <a:lstStyle/>
          <a:p>
            <a:r>
              <a:rPr lang="en-US" dirty="0" smtClean="0"/>
              <a:t>As Coleridge says:</a:t>
            </a:r>
          </a:p>
          <a:p>
            <a:pPr marL="0" indent="0">
              <a:buNone/>
            </a:pPr>
            <a:r>
              <a:rPr lang="en-US" sz="2400" i="1" dirty="0" smtClean="0"/>
              <a:t>The prime merit of literary genius is the representation of familiar objects in order to evoke freshness of sensation”</a:t>
            </a:r>
          </a:p>
          <a:p>
            <a:pPr marL="0" indent="0">
              <a:buNone/>
            </a:pPr>
            <a:r>
              <a:rPr lang="en-US" dirty="0" smtClean="0"/>
              <a:t>So a writer may violate linguistic norms in order to give a novel idea to the reader and to draw his attention and to arouse his interest. </a:t>
            </a:r>
          </a:p>
          <a:p>
            <a:pPr marL="0" indent="0">
              <a:buNone/>
            </a:pPr>
            <a:r>
              <a:rPr lang="en-US" dirty="0" smtClean="0"/>
              <a:t>Deviation leaves a gap in the normal process of communication, a common reader may not indicate these linguistic abnormalities while reading but a reader familiar with the art of writing understands what these linguistic abnormalities stand for. </a:t>
            </a:r>
            <a:endParaRPr lang="en-US" dirty="0"/>
          </a:p>
        </p:txBody>
      </p:sp>
    </p:spTree>
    <p:extLst>
      <p:ext uri="{BB962C8B-B14F-4D97-AF65-F5344CB8AC3E}">
        <p14:creationId xmlns="" xmlns:p14="http://schemas.microsoft.com/office/powerpoint/2010/main" val="1882791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950</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Deviation</vt:lpstr>
      <vt:lpstr>Deviation</vt:lpstr>
      <vt:lpstr>Slide 3</vt:lpstr>
      <vt:lpstr>Slide 4</vt:lpstr>
      <vt:lpstr>Why is Deviation used in Literature?</vt:lpstr>
      <vt:lpstr>Why is Deviation used in Literature?</vt:lpstr>
      <vt:lpstr>Deviation reinvigorates literature </vt:lpstr>
      <vt:lpstr>Deviation and the Elements of Interest and Surprise:</vt:lpstr>
      <vt:lpstr>Deviation and the Elements of Interest and Surprise:</vt:lpstr>
      <vt:lpstr>Example</vt:lpstr>
      <vt:lpstr>Slide 11</vt:lpstr>
      <vt:lpstr>Example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Neelum</dc:creator>
  <cp:lastModifiedBy>NTS</cp:lastModifiedBy>
  <cp:revision>59</cp:revision>
  <dcterms:created xsi:type="dcterms:W3CDTF">2014-03-25T05:35:06Z</dcterms:created>
  <dcterms:modified xsi:type="dcterms:W3CDTF">2014-03-25T12:48:21Z</dcterms:modified>
</cp:coreProperties>
</file>