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3" r:id="rId10"/>
    <p:sldId id="264"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77" d="100"/>
          <a:sy n="77" d="100"/>
        </p:scale>
        <p:origin x="12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95B7A-B2EB-4A05-82D4-DB898FAC7E2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175224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95B7A-B2EB-4A05-82D4-DB898FAC7E2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250436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95B7A-B2EB-4A05-82D4-DB898FAC7E2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4278330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95B7A-B2EB-4A05-82D4-DB898FAC7E2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392011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95B7A-B2EB-4A05-82D4-DB898FAC7E2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195032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95B7A-B2EB-4A05-82D4-DB898FAC7E2C}"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1231618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95B7A-B2EB-4A05-82D4-DB898FAC7E2C}" type="datetimeFigureOut">
              <a:rPr lang="en-US" smtClean="0"/>
              <a:t>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191026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95B7A-B2EB-4A05-82D4-DB898FAC7E2C}" type="datetimeFigureOut">
              <a:rPr lang="en-US" smtClean="0"/>
              <a:t>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294473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95B7A-B2EB-4A05-82D4-DB898FAC7E2C}" type="datetimeFigureOut">
              <a:rPr lang="en-US" smtClean="0"/>
              <a:t>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4348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95B7A-B2EB-4A05-82D4-DB898FAC7E2C}"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380183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95B7A-B2EB-4A05-82D4-DB898FAC7E2C}"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D496F-B006-4D25-9E60-E870B4A98242}" type="slidenum">
              <a:rPr lang="en-US" smtClean="0"/>
              <a:t>‹#›</a:t>
            </a:fld>
            <a:endParaRPr lang="en-US"/>
          </a:p>
        </p:txBody>
      </p:sp>
    </p:spTree>
    <p:extLst>
      <p:ext uri="{BB962C8B-B14F-4D97-AF65-F5344CB8AC3E}">
        <p14:creationId xmlns:p14="http://schemas.microsoft.com/office/powerpoint/2010/main" val="209313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95B7A-B2EB-4A05-82D4-DB898FAC7E2C}" type="datetimeFigureOut">
              <a:rPr lang="en-US" smtClean="0"/>
              <a:t>3/12/2014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D496F-B006-4D25-9E60-E870B4A98242}" type="slidenum">
              <a:rPr lang="en-US" smtClean="0"/>
              <a:t>‹#›</a:t>
            </a:fld>
            <a:endParaRPr lang="en-US"/>
          </a:p>
        </p:txBody>
      </p:sp>
    </p:spTree>
    <p:extLst>
      <p:ext uri="{BB962C8B-B14F-4D97-AF65-F5344CB8AC3E}">
        <p14:creationId xmlns:p14="http://schemas.microsoft.com/office/powerpoint/2010/main" val="10198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Deviation</a:t>
            </a:r>
            <a:endParaRPr lang="en-US" dirty="0"/>
          </a:p>
        </p:txBody>
      </p:sp>
      <p:sp>
        <p:nvSpPr>
          <p:cNvPr id="3" name="Subtitle 2"/>
          <p:cNvSpPr>
            <a:spLocks noGrp="1"/>
          </p:cNvSpPr>
          <p:nvPr>
            <p:ph type="subTitle" idx="1"/>
          </p:nvPr>
        </p:nvSpPr>
        <p:spPr/>
        <p:txBody>
          <a:bodyPr/>
          <a:lstStyle/>
          <a:p>
            <a:r>
              <a:rPr lang="en-US" dirty="0" smtClean="0"/>
              <a:t>Lecture 16 </a:t>
            </a:r>
          </a:p>
          <a:p>
            <a:r>
              <a:rPr lang="en-US" dirty="0" smtClean="0"/>
              <a:t>Stylistics 551</a:t>
            </a:r>
            <a:endParaRPr lang="en-US" dirty="0"/>
          </a:p>
        </p:txBody>
      </p:sp>
    </p:spTree>
    <p:extLst>
      <p:ext uri="{BB962C8B-B14F-4D97-AF65-F5344CB8AC3E}">
        <p14:creationId xmlns:p14="http://schemas.microsoft.com/office/powerpoint/2010/main" val="228841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Phonological Deviation</a:t>
            </a:r>
            <a:endParaRPr lang="en-US" dirty="0"/>
          </a:p>
        </p:txBody>
      </p:sp>
      <p:sp>
        <p:nvSpPr>
          <p:cNvPr id="3" name="Content Placeholder 2"/>
          <p:cNvSpPr>
            <a:spLocks noGrp="1"/>
          </p:cNvSpPr>
          <p:nvPr>
            <p:ph idx="1"/>
          </p:nvPr>
        </p:nvSpPr>
        <p:spPr/>
        <p:txBody>
          <a:bodyPr/>
          <a:lstStyle/>
          <a:p>
            <a:r>
              <a:rPr lang="en-US" dirty="0" smtClean="0"/>
              <a:t>Patterns of phonology are more on the surface than other forms of deviation. That is why phonological deviation in English poetry is of limited importance. </a:t>
            </a:r>
          </a:p>
          <a:p>
            <a:r>
              <a:rPr lang="en-US" dirty="0" smtClean="0"/>
              <a:t>The irregularities of pronunciation in English poetry are conventional licenses of verse composition. Elision is also an example of phonological deviation. </a:t>
            </a:r>
          </a:p>
          <a:p>
            <a:r>
              <a:rPr lang="en-US" dirty="0"/>
              <a:t>e</a:t>
            </a:r>
            <a:r>
              <a:rPr lang="en-US" dirty="0" smtClean="0"/>
              <a:t>.g. noun wind pronounced like verb wind </a:t>
            </a:r>
            <a:endParaRPr lang="en-US" dirty="0"/>
          </a:p>
        </p:txBody>
      </p:sp>
    </p:spTree>
    <p:extLst>
      <p:ext uri="{BB962C8B-B14F-4D97-AF65-F5344CB8AC3E}">
        <p14:creationId xmlns:p14="http://schemas.microsoft.com/office/powerpoint/2010/main" val="399995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Graphological</a:t>
            </a:r>
            <a:r>
              <a:rPr lang="en-US" dirty="0" smtClean="0"/>
              <a:t> Deviation</a:t>
            </a:r>
            <a:endParaRPr lang="en-US" dirty="0"/>
          </a:p>
        </p:txBody>
      </p:sp>
      <p:sp>
        <p:nvSpPr>
          <p:cNvPr id="3" name="Content Placeholder 2"/>
          <p:cNvSpPr>
            <a:spLocks noGrp="1"/>
          </p:cNvSpPr>
          <p:nvPr>
            <p:ph idx="1"/>
          </p:nvPr>
        </p:nvSpPr>
        <p:spPr/>
        <p:txBody>
          <a:bodyPr/>
          <a:lstStyle/>
          <a:p>
            <a:r>
              <a:rPr lang="en-US" dirty="0" smtClean="0"/>
              <a:t>Also called Orthographic deviation. It involves breaking the rules of punctuation, line arrangement, capitalization etc. </a:t>
            </a:r>
          </a:p>
          <a:p>
            <a:r>
              <a:rPr lang="en-US" dirty="0" smtClean="0"/>
              <a:t>The American poet </a:t>
            </a:r>
            <a:r>
              <a:rPr lang="en-US" dirty="0" err="1" smtClean="0"/>
              <a:t>e.e</a:t>
            </a:r>
            <a:r>
              <a:rPr lang="en-US" dirty="0" smtClean="0"/>
              <a:t>. cummings is known for his deviant use of punctuation. He discards the capital letters and punctuation where thy are conventionally employed. </a:t>
            </a:r>
          </a:p>
          <a:p>
            <a:r>
              <a:rPr lang="en-US" dirty="0" smtClean="0"/>
              <a:t>For him these become expressive devices, not just symbols to be used according to typographic custom. </a:t>
            </a:r>
            <a:endParaRPr lang="en-US" dirty="0"/>
          </a:p>
          <a:p>
            <a:endParaRPr lang="en-US" dirty="0"/>
          </a:p>
        </p:txBody>
      </p:sp>
    </p:spTree>
    <p:extLst>
      <p:ext uri="{BB962C8B-B14F-4D97-AF65-F5344CB8AC3E}">
        <p14:creationId xmlns:p14="http://schemas.microsoft.com/office/powerpoint/2010/main" val="3911186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Graphological</a:t>
            </a:r>
            <a:r>
              <a:rPr lang="en-US" dirty="0" smtClean="0"/>
              <a:t> Deviation</a:t>
            </a:r>
            <a:endParaRPr lang="en-US" b="1" dirty="0"/>
          </a:p>
        </p:txBody>
      </p:sp>
      <p:sp>
        <p:nvSpPr>
          <p:cNvPr id="3" name="Content Placeholder 2"/>
          <p:cNvSpPr>
            <a:spLocks noGrp="1"/>
          </p:cNvSpPr>
          <p:nvPr>
            <p:ph idx="1"/>
          </p:nvPr>
        </p:nvSpPr>
        <p:spPr/>
        <p:txBody>
          <a:bodyPr/>
          <a:lstStyle/>
          <a:p>
            <a:r>
              <a:rPr lang="en-US" dirty="0" smtClean="0"/>
              <a:t>If </a:t>
            </a:r>
            <a:r>
              <a:rPr lang="en-US" dirty="0" err="1" smtClean="0"/>
              <a:t>e.e</a:t>
            </a:r>
            <a:r>
              <a:rPr lang="en-US" dirty="0" smtClean="0"/>
              <a:t>. cummings disregards the orthographic conventions there are poets who use the conventions in an unusual and innovative way.</a:t>
            </a:r>
          </a:p>
          <a:p>
            <a:r>
              <a:rPr lang="en-US" dirty="0" smtClean="0"/>
              <a:t>Emily Dickenson is famous for her use of capitalization and punctuation. </a:t>
            </a:r>
          </a:p>
          <a:p>
            <a:r>
              <a:rPr lang="en-US" dirty="0" smtClean="0"/>
              <a:t>She capitalizes certain words in order to lay emphasis on the ideas. The deviant punctuation marks like dashes contribute to reveal the thoughts of the persona, her hesitation.</a:t>
            </a:r>
          </a:p>
        </p:txBody>
      </p:sp>
    </p:spTree>
    <p:extLst>
      <p:ext uri="{BB962C8B-B14F-4D97-AF65-F5344CB8AC3E}">
        <p14:creationId xmlns:p14="http://schemas.microsoft.com/office/powerpoint/2010/main" val="3174356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e.e</a:t>
            </a:r>
            <a:r>
              <a:rPr lang="en-US" dirty="0" smtClean="0"/>
              <a:t> cummings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me up at does</a:t>
            </a:r>
          </a:p>
          <a:p>
            <a:pPr marL="0" indent="0">
              <a:buNone/>
            </a:pPr>
            <a:r>
              <a:rPr lang="en-US" i="1" dirty="0" smtClean="0"/>
              <a:t>out of the floor</a:t>
            </a:r>
          </a:p>
          <a:p>
            <a:pPr marL="0" indent="0">
              <a:buNone/>
            </a:pPr>
            <a:r>
              <a:rPr lang="en-US" i="1" dirty="0" smtClean="0"/>
              <a:t>quietly Stare</a:t>
            </a:r>
          </a:p>
          <a:p>
            <a:pPr marL="0" indent="0">
              <a:buNone/>
            </a:pPr>
            <a:r>
              <a:rPr lang="en-US" i="1" dirty="0" smtClean="0"/>
              <a:t>a  poisoned mouse</a:t>
            </a:r>
          </a:p>
          <a:p>
            <a:pPr marL="0" indent="0">
              <a:buNone/>
            </a:pPr>
            <a:r>
              <a:rPr lang="en-US" i="1" dirty="0" smtClean="0"/>
              <a:t>still who alive</a:t>
            </a:r>
          </a:p>
          <a:p>
            <a:pPr marL="0" indent="0">
              <a:buNone/>
            </a:pPr>
            <a:r>
              <a:rPr lang="en-US" i="1" dirty="0" smtClean="0"/>
              <a:t>is asking What</a:t>
            </a:r>
          </a:p>
          <a:p>
            <a:pPr marL="0" indent="0">
              <a:buNone/>
            </a:pPr>
            <a:r>
              <a:rPr lang="en-US" i="1" dirty="0" smtClean="0"/>
              <a:t>have </a:t>
            </a:r>
            <a:r>
              <a:rPr lang="en-US" i="1" dirty="0" err="1" smtClean="0"/>
              <a:t>i</a:t>
            </a:r>
            <a:r>
              <a:rPr lang="en-US" i="1" dirty="0" smtClean="0"/>
              <a:t> done that </a:t>
            </a:r>
          </a:p>
          <a:p>
            <a:pPr marL="0" indent="0">
              <a:buNone/>
            </a:pPr>
            <a:r>
              <a:rPr lang="en-US" i="1" dirty="0" smtClean="0"/>
              <a:t>you wouldn't have</a:t>
            </a:r>
          </a:p>
          <a:p>
            <a:endParaRPr lang="en-US" dirty="0"/>
          </a:p>
        </p:txBody>
      </p:sp>
    </p:spTree>
    <p:extLst>
      <p:ext uri="{BB962C8B-B14F-4D97-AF65-F5344CB8AC3E}">
        <p14:creationId xmlns:p14="http://schemas.microsoft.com/office/powerpoint/2010/main" val="259043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p:txBody>
          <a:bodyPr/>
          <a:lstStyle/>
          <a:p>
            <a:r>
              <a:rPr lang="en-US" dirty="0" smtClean="0"/>
              <a:t>A linguistic deviation is a disruption of the normal process of communication: it leaves a gap, as it were, in one’s comprehension of text. The gap can be filled, and the deviation rendered significant. But only if by an effort of imagination the reader perceives some deeper connection which compensates for the superficial oddity.</a:t>
            </a:r>
            <a:endParaRPr lang="en-US" dirty="0"/>
          </a:p>
        </p:txBody>
      </p:sp>
    </p:spTree>
    <p:extLst>
      <p:ext uri="{BB962C8B-B14F-4D97-AF65-F5344CB8AC3E}">
        <p14:creationId xmlns:p14="http://schemas.microsoft.com/office/powerpoint/2010/main" val="186987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1. The element of Interest:</a:t>
            </a:r>
          </a:p>
          <a:p>
            <a:pPr marL="0" indent="0">
              <a:buNone/>
            </a:pPr>
            <a:r>
              <a:rPr lang="en-US" dirty="0" smtClean="0"/>
              <a:t>   A </a:t>
            </a:r>
            <a:r>
              <a:rPr lang="en-US" dirty="0"/>
              <a:t>deviation first of all evokes the interest of the reader. Since a </a:t>
            </a:r>
            <a:r>
              <a:rPr lang="en-US" dirty="0" smtClean="0"/>
              <a:t>   </a:t>
            </a:r>
          </a:p>
          <a:p>
            <a:pPr marL="0" indent="0">
              <a:buNone/>
            </a:pPr>
            <a:r>
              <a:rPr lang="en-US" dirty="0"/>
              <a:t> </a:t>
            </a:r>
            <a:r>
              <a:rPr lang="en-US" dirty="0" smtClean="0"/>
              <a:t>  deviation </a:t>
            </a:r>
            <a:r>
              <a:rPr lang="en-US" dirty="0"/>
              <a:t>is unusual use of language and expression it appears  </a:t>
            </a:r>
            <a:r>
              <a:rPr lang="en-US" dirty="0" smtClean="0"/>
              <a:t> </a:t>
            </a:r>
          </a:p>
          <a:p>
            <a:pPr marL="0" indent="0">
              <a:buNone/>
            </a:pPr>
            <a:r>
              <a:rPr lang="en-US" dirty="0"/>
              <a:t> </a:t>
            </a:r>
            <a:r>
              <a:rPr lang="en-US" dirty="0" smtClean="0"/>
              <a:t>  appealing </a:t>
            </a:r>
            <a:r>
              <a:rPr lang="en-US" dirty="0"/>
              <a:t>as the reader finds it different. </a:t>
            </a:r>
            <a:endParaRPr lang="en-US" dirty="0" smtClean="0"/>
          </a:p>
          <a:p>
            <a:pPr marL="0" indent="0">
              <a:buNone/>
            </a:pPr>
            <a:r>
              <a:rPr lang="en-US" b="1" dirty="0"/>
              <a:t>2. The Element of Surprise: </a:t>
            </a:r>
          </a:p>
          <a:p>
            <a:pPr marL="0" indent="0">
              <a:buNone/>
            </a:pPr>
            <a:r>
              <a:rPr lang="en-US" dirty="0" smtClean="0"/>
              <a:t>    Surprise </a:t>
            </a:r>
            <a:r>
              <a:rPr lang="en-US" dirty="0"/>
              <a:t>is experienced when the reader interprets a deviation and </a:t>
            </a:r>
            <a:r>
              <a:rPr lang="en-US" dirty="0" smtClean="0"/>
              <a:t>     </a:t>
            </a:r>
          </a:p>
          <a:p>
            <a:pPr marL="0" indent="0">
              <a:buNone/>
            </a:pPr>
            <a:r>
              <a:rPr lang="en-US" dirty="0"/>
              <a:t> </a:t>
            </a:r>
            <a:r>
              <a:rPr lang="en-US" dirty="0" smtClean="0"/>
              <a:t>   finds </a:t>
            </a:r>
            <a:r>
              <a:rPr lang="en-US" dirty="0"/>
              <a:t>out that what apparently appeared unbelievable and or </a:t>
            </a:r>
            <a:r>
              <a:rPr lang="en-US" dirty="0" smtClean="0"/>
              <a:t>  </a:t>
            </a:r>
          </a:p>
          <a:p>
            <a:pPr marL="0" indent="0">
              <a:buNone/>
            </a:pPr>
            <a:r>
              <a:rPr lang="en-US" dirty="0"/>
              <a:t> </a:t>
            </a:r>
            <a:r>
              <a:rPr lang="en-US" dirty="0" smtClean="0"/>
              <a:t>  abnormal </a:t>
            </a:r>
            <a:r>
              <a:rPr lang="en-US" dirty="0"/>
              <a:t>makes sense at deeper level. </a:t>
            </a:r>
          </a:p>
          <a:p>
            <a:pPr marL="0" indent="0">
              <a:buNone/>
            </a:pPr>
            <a:endParaRPr lang="en-US" dirty="0"/>
          </a:p>
          <a:p>
            <a:endParaRPr lang="en-US" dirty="0"/>
          </a:p>
        </p:txBody>
      </p:sp>
    </p:spTree>
    <p:extLst>
      <p:ext uri="{BB962C8B-B14F-4D97-AF65-F5344CB8AC3E}">
        <p14:creationId xmlns:p14="http://schemas.microsoft.com/office/powerpoint/2010/main" val="298687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Deviation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a number of ways to produce foregrounding through deviation in literature. </a:t>
            </a:r>
          </a:p>
          <a:p>
            <a:pPr marL="514350" indent="-514350">
              <a:buAutoNum type="arabicPeriod"/>
            </a:pPr>
            <a:r>
              <a:rPr lang="en-US" dirty="0" smtClean="0"/>
              <a:t>Lexical Deviation</a:t>
            </a:r>
          </a:p>
          <a:p>
            <a:pPr marL="514350" indent="-514350">
              <a:buAutoNum type="arabicPeriod"/>
            </a:pPr>
            <a:r>
              <a:rPr lang="en-US" dirty="0" smtClean="0"/>
              <a:t>Grammatical Deviation</a:t>
            </a:r>
          </a:p>
          <a:p>
            <a:pPr marL="514350" indent="-514350">
              <a:buAutoNum type="arabicPeriod"/>
            </a:pPr>
            <a:r>
              <a:rPr lang="en-US" dirty="0" smtClean="0"/>
              <a:t>Phonological Deviation</a:t>
            </a:r>
          </a:p>
          <a:p>
            <a:pPr marL="514350" indent="-514350">
              <a:buAutoNum type="arabicPeriod"/>
            </a:pPr>
            <a:r>
              <a:rPr lang="en-US" dirty="0" err="1" smtClean="0"/>
              <a:t>Graphological</a:t>
            </a:r>
            <a:r>
              <a:rPr lang="en-US" dirty="0" smtClean="0"/>
              <a:t> Deviation</a:t>
            </a:r>
          </a:p>
          <a:p>
            <a:pPr marL="514350" indent="-514350">
              <a:buAutoNum type="arabicPeriod"/>
            </a:pPr>
            <a:r>
              <a:rPr lang="en-US" dirty="0" smtClean="0"/>
              <a:t>Semantic Deviation</a:t>
            </a:r>
          </a:p>
          <a:p>
            <a:pPr marL="514350" indent="-514350">
              <a:buAutoNum type="arabicPeriod"/>
            </a:pPr>
            <a:r>
              <a:rPr lang="en-US" dirty="0" smtClean="0"/>
              <a:t>Dialectical Deviation</a:t>
            </a:r>
          </a:p>
          <a:p>
            <a:pPr marL="514350" indent="-514350">
              <a:buAutoNum type="arabicPeriod"/>
            </a:pPr>
            <a:r>
              <a:rPr lang="en-US" dirty="0" smtClean="0"/>
              <a:t>Deviation of Register </a:t>
            </a:r>
          </a:p>
          <a:p>
            <a:pPr marL="514350" indent="-514350">
              <a:buAutoNum type="arabicPeriod"/>
            </a:pPr>
            <a:r>
              <a:rPr lang="en-US" dirty="0" smtClean="0"/>
              <a:t>Historical Deviation</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83146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Deviation</a:t>
            </a:r>
            <a:endParaRPr lang="en-US" dirty="0"/>
          </a:p>
        </p:txBody>
      </p:sp>
      <p:sp>
        <p:nvSpPr>
          <p:cNvPr id="3" name="Content Placeholder 2"/>
          <p:cNvSpPr>
            <a:spLocks noGrp="1"/>
          </p:cNvSpPr>
          <p:nvPr>
            <p:ph idx="1"/>
          </p:nvPr>
        </p:nvSpPr>
        <p:spPr/>
        <p:txBody>
          <a:bodyPr/>
          <a:lstStyle/>
          <a:p>
            <a:r>
              <a:rPr lang="en-US" dirty="0" smtClean="0"/>
              <a:t>When rules of lexis or word formation are broken such deviation is called lexical deviation. In which </a:t>
            </a:r>
          </a:p>
          <a:p>
            <a:r>
              <a:rPr lang="en-US" dirty="0" smtClean="0"/>
              <a:t>Neologism or invention of new words is one of the more obvious ways in which a poet may exceed the normal resources of language. </a:t>
            </a:r>
          </a:p>
          <a:p>
            <a:r>
              <a:rPr lang="en-US" dirty="0" smtClean="0"/>
              <a:t>According to Geoffrey Leech a more correct explanation is that an existing rule (of word formation) is applied with greater generality than its customary.</a:t>
            </a:r>
          </a:p>
          <a:p>
            <a:pPr marL="0" indent="0">
              <a:buNone/>
            </a:pPr>
            <a:r>
              <a:rPr lang="en-US" dirty="0" smtClean="0"/>
              <a:t>Example: affixation of prefix </a:t>
            </a:r>
            <a:r>
              <a:rPr lang="en-US" i="1" dirty="0" smtClean="0">
                <a:solidFill>
                  <a:srgbClr val="FF0000"/>
                </a:solidFill>
              </a:rPr>
              <a:t>fore </a:t>
            </a:r>
            <a:r>
              <a:rPr lang="en-US" dirty="0" smtClean="0"/>
              <a:t>to a verb. Foresee, foretell. </a:t>
            </a:r>
            <a:endParaRPr lang="en-US" i="1" dirty="0" smtClean="0">
              <a:solidFill>
                <a:srgbClr val="FF0000"/>
              </a:solidFill>
            </a:endParaRPr>
          </a:p>
          <a:p>
            <a:pPr marL="0" indent="0">
              <a:buNone/>
            </a:pPr>
            <a:r>
              <a:rPr lang="en-US" i="1" dirty="0" smtClean="0"/>
              <a:t>And</a:t>
            </a:r>
            <a:r>
              <a:rPr lang="en-US" i="1" dirty="0" smtClean="0">
                <a:solidFill>
                  <a:srgbClr val="FF0000"/>
                </a:solidFill>
              </a:rPr>
              <a:t> </a:t>
            </a:r>
            <a:r>
              <a:rPr lang="en-US" i="1" dirty="0" smtClean="0"/>
              <a:t>I Tiresias have </a:t>
            </a:r>
            <a:r>
              <a:rPr lang="en-US" i="1" dirty="0" err="1" smtClean="0"/>
              <a:t>foresuffered</a:t>
            </a:r>
            <a:r>
              <a:rPr lang="en-US" i="1" dirty="0" smtClean="0"/>
              <a:t> all (Eliot, The </a:t>
            </a:r>
            <a:r>
              <a:rPr lang="en-US" i="1" dirty="0" err="1" smtClean="0"/>
              <a:t>Wateland</a:t>
            </a:r>
            <a:r>
              <a:rPr lang="en-US" i="1" dirty="0" smtClean="0"/>
              <a:t>)</a:t>
            </a:r>
            <a:endParaRPr lang="en-US" dirty="0" smtClean="0"/>
          </a:p>
        </p:txBody>
      </p:sp>
    </p:spTree>
    <p:extLst>
      <p:ext uri="{BB962C8B-B14F-4D97-AF65-F5344CB8AC3E}">
        <p14:creationId xmlns:p14="http://schemas.microsoft.com/office/powerpoint/2010/main" val="200394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Deviation</a:t>
            </a:r>
            <a:endParaRPr lang="en-US" dirty="0"/>
          </a:p>
        </p:txBody>
      </p:sp>
      <p:sp>
        <p:nvSpPr>
          <p:cNvPr id="3" name="Content Placeholder 2"/>
          <p:cNvSpPr>
            <a:spLocks noGrp="1"/>
          </p:cNvSpPr>
          <p:nvPr>
            <p:ph idx="1"/>
          </p:nvPr>
        </p:nvSpPr>
        <p:spPr/>
        <p:txBody>
          <a:bodyPr/>
          <a:lstStyle/>
          <a:p>
            <a:r>
              <a:rPr lang="en-US" dirty="0" smtClean="0"/>
              <a:t>The most common processes of word formation are affixation (the affixation of prefix or suffix to an item already in language) </a:t>
            </a:r>
          </a:p>
          <a:p>
            <a:r>
              <a:rPr lang="en-US" dirty="0" smtClean="0"/>
              <a:t>And compounding ( the joining of tow or more items to make a single compound one)</a:t>
            </a:r>
          </a:p>
          <a:p>
            <a:pPr marL="0" indent="0">
              <a:buNone/>
            </a:pPr>
            <a:r>
              <a:rPr lang="en-US" dirty="0" smtClean="0"/>
              <a:t>Example: </a:t>
            </a:r>
          </a:p>
          <a:p>
            <a:pPr marL="0" indent="0">
              <a:buNone/>
            </a:pPr>
            <a:r>
              <a:rPr lang="en-US" dirty="0" smtClean="0"/>
              <a:t>The widow-making, </a:t>
            </a:r>
            <a:r>
              <a:rPr lang="en-US" dirty="0" err="1" smtClean="0"/>
              <a:t>unchilding</a:t>
            </a:r>
            <a:r>
              <a:rPr lang="en-US" dirty="0" smtClean="0"/>
              <a:t>, </a:t>
            </a:r>
            <a:r>
              <a:rPr lang="en-US" dirty="0" err="1" smtClean="0"/>
              <a:t>unfathering</a:t>
            </a:r>
            <a:r>
              <a:rPr lang="en-US" dirty="0"/>
              <a:t> </a:t>
            </a:r>
            <a:r>
              <a:rPr lang="en-US" dirty="0" smtClean="0"/>
              <a:t>deeps.</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 </a:t>
            </a:r>
            <a:r>
              <a:rPr lang="en-US" dirty="0" smtClean="0"/>
              <a:t>            COMPONDING         AFFIXATION</a:t>
            </a:r>
            <a:endParaRPr lang="en-US" dirty="0"/>
          </a:p>
        </p:txBody>
      </p:sp>
      <p:sp>
        <p:nvSpPr>
          <p:cNvPr id="4" name="Down Arrow 3"/>
          <p:cNvSpPr/>
          <p:nvPr/>
        </p:nvSpPr>
        <p:spPr>
          <a:xfrm>
            <a:off x="2705622" y="470978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5336088" y="470978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21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Deviation</a:t>
            </a:r>
            <a:endParaRPr lang="en-US" dirty="0"/>
          </a:p>
        </p:txBody>
      </p:sp>
      <p:sp>
        <p:nvSpPr>
          <p:cNvPr id="3" name="Content Placeholder 2"/>
          <p:cNvSpPr>
            <a:spLocks noGrp="1"/>
          </p:cNvSpPr>
          <p:nvPr>
            <p:ph idx="1"/>
          </p:nvPr>
        </p:nvSpPr>
        <p:spPr/>
        <p:txBody>
          <a:bodyPr/>
          <a:lstStyle/>
          <a:p>
            <a:r>
              <a:rPr lang="en-US" dirty="0" smtClean="0"/>
              <a:t>Hopkins’s three epithets seem to invest the sea with three awe-inspiring qualities. The sea that deprives wives of husbands, children of fathers, parents of children.</a:t>
            </a:r>
          </a:p>
          <a:p>
            <a:r>
              <a:rPr lang="en-US" dirty="0" smtClean="0"/>
              <a:t>The long windedness of this paraphrase reveals the degree of compression and economy which can be achieved by affixation and compounding. </a:t>
            </a:r>
          </a:p>
          <a:p>
            <a:r>
              <a:rPr lang="en-US" dirty="0" smtClean="0"/>
              <a:t>Eliot’s </a:t>
            </a:r>
            <a:r>
              <a:rPr lang="en-US" i="1" dirty="0" err="1" smtClean="0">
                <a:solidFill>
                  <a:srgbClr val="C00000"/>
                </a:solidFill>
              </a:rPr>
              <a:t>foresufferd</a:t>
            </a:r>
            <a:r>
              <a:rPr lang="en-US" dirty="0" smtClean="0">
                <a:solidFill>
                  <a:srgbClr val="C00000"/>
                </a:solidFill>
              </a:rPr>
              <a:t> </a:t>
            </a:r>
            <a:r>
              <a:rPr lang="en-US" dirty="0" smtClean="0"/>
              <a:t>is not just a new idea but the encapsulation of a newly formulated idea: that is possible to anticipate mystically the suffering of the future. Just as it is possible to foresee, foretell, forewarn or have knowledge of the future events. </a:t>
            </a:r>
          </a:p>
        </p:txBody>
      </p:sp>
    </p:spTree>
    <p:extLst>
      <p:ext uri="{BB962C8B-B14F-4D97-AF65-F5344CB8AC3E}">
        <p14:creationId xmlns:p14="http://schemas.microsoft.com/office/powerpoint/2010/main" val="285809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Grammatical Deviation</a:t>
            </a:r>
            <a:endParaRPr lang="en-US" dirty="0"/>
          </a:p>
        </p:txBody>
      </p:sp>
      <p:sp>
        <p:nvSpPr>
          <p:cNvPr id="3" name="Content Placeholder 2"/>
          <p:cNvSpPr>
            <a:spLocks noGrp="1"/>
          </p:cNvSpPr>
          <p:nvPr>
            <p:ph idx="1"/>
          </p:nvPr>
        </p:nvSpPr>
        <p:spPr/>
        <p:txBody>
          <a:bodyPr>
            <a:normAutofit/>
          </a:bodyPr>
          <a:lstStyle/>
          <a:p>
            <a:r>
              <a:rPr lang="en-US" dirty="0" smtClean="0"/>
              <a:t>By rules of grammar we mean the rules of syntax. When the rules are broken at grammatical level it is called as grammatical deviation. </a:t>
            </a:r>
          </a:p>
          <a:p>
            <a:r>
              <a:rPr lang="en-US" dirty="0" smtClean="0"/>
              <a:t>A trivial example can be:</a:t>
            </a:r>
          </a:p>
          <a:p>
            <a:r>
              <a:rPr lang="en-US" dirty="0" smtClean="0"/>
              <a:t>I does not be lining she</a:t>
            </a:r>
          </a:p>
          <a:p>
            <a:r>
              <a:rPr lang="en-US" dirty="0" smtClean="0"/>
              <a:t>She cannot be used at the end. Does cannot be used with </a:t>
            </a:r>
            <a:endParaRPr lang="en-US" dirty="0"/>
          </a:p>
          <a:p>
            <a:pPr marL="0" indent="0">
              <a:buNone/>
            </a:pPr>
            <a:r>
              <a:rPr lang="en-US" dirty="0" smtClean="0"/>
              <a:t>I, be is also grammatically inappropriate  in this sentence. </a:t>
            </a:r>
          </a:p>
        </p:txBody>
      </p:sp>
    </p:spTree>
    <p:extLst>
      <p:ext uri="{BB962C8B-B14F-4D97-AF65-F5344CB8AC3E}">
        <p14:creationId xmlns:p14="http://schemas.microsoft.com/office/powerpoint/2010/main" val="318681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Grammatical </a:t>
            </a:r>
            <a:r>
              <a:rPr lang="en-US" dirty="0"/>
              <a:t>Deviation</a:t>
            </a:r>
            <a:endParaRPr lang="en-US" dirty="0"/>
          </a:p>
        </p:txBody>
      </p:sp>
      <p:sp>
        <p:nvSpPr>
          <p:cNvPr id="3" name="Content Placeholder 2"/>
          <p:cNvSpPr>
            <a:spLocks noGrp="1"/>
          </p:cNvSpPr>
          <p:nvPr>
            <p:ph idx="1"/>
          </p:nvPr>
        </p:nvSpPr>
        <p:spPr/>
        <p:txBody>
          <a:bodyPr/>
          <a:lstStyle/>
          <a:p>
            <a:r>
              <a:rPr lang="en-US" dirty="0" smtClean="0"/>
              <a:t>A rather different case of misclassification is that which arises   in this line form </a:t>
            </a:r>
            <a:r>
              <a:rPr lang="en-US" i="1" dirty="0" smtClean="0"/>
              <a:t>The Wreck of the Deutschland: </a:t>
            </a:r>
          </a:p>
          <a:p>
            <a:pPr marL="0" indent="0">
              <a:buNone/>
            </a:pPr>
            <a:r>
              <a:rPr lang="en-US" i="1" dirty="0" smtClean="0"/>
              <a:t>Thou has bound bones and veins in me, fastened me flesh</a:t>
            </a:r>
          </a:p>
          <a:p>
            <a:r>
              <a:rPr lang="en-US" dirty="0" smtClean="0"/>
              <a:t>the occurrence of the word fastened in the construction into which it does not normally fit. </a:t>
            </a:r>
          </a:p>
          <a:p>
            <a:r>
              <a:rPr lang="en-US" dirty="0" smtClean="0"/>
              <a:t>It is constructed as ‘to make me into flesh by fastening’</a:t>
            </a:r>
          </a:p>
          <a:p>
            <a:r>
              <a:rPr lang="en-US" dirty="0" smtClean="0"/>
              <a:t>As it seems a grammatical deviation constructed in the pattern of “crown him king”, “cook him dinner”</a:t>
            </a:r>
          </a:p>
          <a:p>
            <a:r>
              <a:rPr lang="en-US" dirty="0" smtClean="0"/>
              <a:t>A rough paraphrase can be “fasten flesh for me”, i.e. for my benefit</a:t>
            </a:r>
            <a:endParaRPr lang="en-US" dirty="0"/>
          </a:p>
        </p:txBody>
      </p:sp>
    </p:spTree>
    <p:extLst>
      <p:ext uri="{BB962C8B-B14F-4D97-AF65-F5344CB8AC3E}">
        <p14:creationId xmlns:p14="http://schemas.microsoft.com/office/powerpoint/2010/main" val="2160201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830</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Types of Deviation</vt:lpstr>
      <vt:lpstr>Deviation</vt:lpstr>
      <vt:lpstr>PowerPoint Presentation</vt:lpstr>
      <vt:lpstr>Types of Deviation</vt:lpstr>
      <vt:lpstr>Lexical Deviation</vt:lpstr>
      <vt:lpstr>Lexical Deviation</vt:lpstr>
      <vt:lpstr>Lexical Deviation</vt:lpstr>
      <vt:lpstr>2. Grammatical Deviation</vt:lpstr>
      <vt:lpstr>Grammatical Deviation</vt:lpstr>
      <vt:lpstr>3. Phonological Deviation</vt:lpstr>
      <vt:lpstr>Graphological Deviation</vt:lpstr>
      <vt:lpstr>Graphological Deviation</vt:lpstr>
      <vt:lpstr>Example:  e.e cummings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Deviation</dc:title>
  <dc:creator>Neelum</dc:creator>
  <cp:lastModifiedBy>Neelum</cp:lastModifiedBy>
  <cp:revision>62</cp:revision>
  <dcterms:created xsi:type="dcterms:W3CDTF">2014-03-12T04:40:56Z</dcterms:created>
  <dcterms:modified xsi:type="dcterms:W3CDTF">2014-03-12T11:18:10Z</dcterms:modified>
</cp:coreProperties>
</file>