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95" autoAdjust="0"/>
    <p:restoredTop sz="94660"/>
  </p:normalViewPr>
  <p:slideViewPr>
    <p:cSldViewPr snapToGrid="0">
      <p:cViewPr varScale="1">
        <p:scale>
          <a:sx n="67" d="100"/>
          <a:sy n="67" d="100"/>
        </p:scale>
        <p:origin x="-1254"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66C94E-2916-47D3-8E8D-2183223FF03E}"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1878512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6C94E-2916-47D3-8E8D-2183223FF03E}"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297967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6C94E-2916-47D3-8E8D-2183223FF03E}"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738815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6C94E-2916-47D3-8E8D-2183223FF03E}"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4217678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6C94E-2916-47D3-8E8D-2183223FF03E}" type="datetimeFigureOut">
              <a:rPr lang="en-US" smtClean="0"/>
              <a:pPr/>
              <a:t>3/27/2014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114058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66C94E-2916-47D3-8E8D-2183223FF03E}"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215869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66C94E-2916-47D3-8E8D-2183223FF03E}" type="datetimeFigureOut">
              <a:rPr lang="en-US" smtClean="0"/>
              <a:pPr/>
              <a:t>3/27/2014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401653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66C94E-2916-47D3-8E8D-2183223FF03E}" type="datetimeFigureOut">
              <a:rPr lang="en-US" smtClean="0"/>
              <a:pPr/>
              <a:t>3/27/2014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366331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6C94E-2916-47D3-8E8D-2183223FF03E}" type="datetimeFigureOut">
              <a:rPr lang="en-US" smtClean="0"/>
              <a:pPr/>
              <a:t>3/27/2014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242627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6C94E-2916-47D3-8E8D-2183223FF03E}"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15183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6C94E-2916-47D3-8E8D-2183223FF03E}" type="datetimeFigureOut">
              <a:rPr lang="en-US" smtClean="0"/>
              <a:pPr/>
              <a:t>3/27/2014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220565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6C94E-2916-47D3-8E8D-2183223FF03E}" type="datetimeFigureOut">
              <a:rPr lang="en-US" smtClean="0"/>
              <a:pPr/>
              <a:t>3/27/2014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24985B-3B96-4FF8-93E2-235695371981}" type="slidenum">
              <a:rPr lang="en-US" smtClean="0"/>
              <a:pPr/>
              <a:t>‹#›</a:t>
            </a:fld>
            <a:endParaRPr lang="en-US"/>
          </a:p>
        </p:txBody>
      </p:sp>
    </p:spTree>
    <p:extLst>
      <p:ext uri="{BB962C8B-B14F-4D97-AF65-F5344CB8AC3E}">
        <p14:creationId xmlns:p14="http://schemas.microsoft.com/office/powerpoint/2010/main" xmlns="" val="96262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Kinds of Deviation</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17</a:t>
            </a:r>
            <a:endParaRPr lang="en-US" dirty="0"/>
          </a:p>
        </p:txBody>
      </p:sp>
    </p:spTree>
    <p:extLst>
      <p:ext uri="{BB962C8B-B14F-4D97-AF65-F5344CB8AC3E}">
        <p14:creationId xmlns:p14="http://schemas.microsoft.com/office/powerpoint/2010/main" xmlns="" val="4054094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 of Register</a:t>
            </a:r>
            <a:endParaRPr lang="en-US" dirty="0"/>
          </a:p>
        </p:txBody>
      </p:sp>
      <p:sp>
        <p:nvSpPr>
          <p:cNvPr id="3" name="Content Placeholder 2"/>
          <p:cNvSpPr>
            <a:spLocks noGrp="1"/>
          </p:cNvSpPr>
          <p:nvPr>
            <p:ph idx="1"/>
          </p:nvPr>
        </p:nvSpPr>
        <p:spPr/>
        <p:txBody>
          <a:bodyPr/>
          <a:lstStyle/>
          <a:p>
            <a:r>
              <a:rPr lang="en-US" dirty="0"/>
              <a:t>Eliot in The Wasteland juxtaposes high-flown poetical diction and stock journalistic phraseology: </a:t>
            </a:r>
          </a:p>
          <a:p>
            <a:r>
              <a:rPr lang="en-US" i="1" dirty="0" smtClean="0"/>
              <a:t>The nymphs are departed</a:t>
            </a:r>
          </a:p>
          <a:p>
            <a:pPr marL="0" indent="0">
              <a:buNone/>
            </a:pPr>
            <a:r>
              <a:rPr lang="en-US" i="1" dirty="0" smtClean="0"/>
              <a:t>   Departed , have left no addresses. </a:t>
            </a:r>
          </a:p>
          <a:p>
            <a:pPr marL="0" indent="0">
              <a:buNone/>
            </a:pPr>
            <a:endParaRPr lang="en-US" dirty="0"/>
          </a:p>
        </p:txBody>
      </p:sp>
    </p:spTree>
    <p:extLst>
      <p:ext uri="{BB962C8B-B14F-4D97-AF65-F5344CB8AC3E}">
        <p14:creationId xmlns:p14="http://schemas.microsoft.com/office/powerpoint/2010/main" xmlns="" val="3347453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 of Register</a:t>
            </a:r>
            <a:endParaRPr lang="en-US" dirty="0"/>
          </a:p>
        </p:txBody>
      </p:sp>
      <p:sp>
        <p:nvSpPr>
          <p:cNvPr id="3" name="Content Placeholder 2"/>
          <p:cNvSpPr>
            <a:spLocks noGrp="1"/>
          </p:cNvSpPr>
          <p:nvPr>
            <p:ph idx="1"/>
          </p:nvPr>
        </p:nvSpPr>
        <p:spPr/>
        <p:txBody>
          <a:bodyPr/>
          <a:lstStyle/>
          <a:p>
            <a:r>
              <a:rPr lang="en-US" dirty="0" smtClean="0"/>
              <a:t>Naming of Parts by Henry Reed</a:t>
            </a:r>
          </a:p>
          <a:p>
            <a:r>
              <a:rPr lang="en-US" i="1" dirty="0" smtClean="0"/>
              <a:t>Today we have naming of parts.  Yesterday, </a:t>
            </a:r>
          </a:p>
          <a:p>
            <a:r>
              <a:rPr lang="en-US" i="1" dirty="0" smtClean="0"/>
              <a:t>We had daily cleaning. And tomorrow morning,</a:t>
            </a:r>
          </a:p>
          <a:p>
            <a:r>
              <a:rPr lang="en-US" i="1" dirty="0" smtClean="0"/>
              <a:t>We shall have what to do after firing. But today </a:t>
            </a:r>
          </a:p>
          <a:p>
            <a:r>
              <a:rPr lang="en-US" i="1" dirty="0" smtClean="0"/>
              <a:t>Today we have naming of parts. Japonica</a:t>
            </a:r>
          </a:p>
          <a:p>
            <a:r>
              <a:rPr lang="en-US" i="1" dirty="0" smtClean="0"/>
              <a:t>Glistens like coral in all of the neighboring gardens, </a:t>
            </a:r>
          </a:p>
          <a:p>
            <a:r>
              <a:rPr lang="en-US" i="1" dirty="0" smtClean="0"/>
              <a:t>And today we have naming of parts. </a:t>
            </a:r>
            <a:endParaRPr lang="en-US" i="1" dirty="0"/>
          </a:p>
        </p:txBody>
      </p:sp>
    </p:spTree>
    <p:extLst>
      <p:ext uri="{BB962C8B-B14F-4D97-AF65-F5344CB8AC3E}">
        <p14:creationId xmlns:p14="http://schemas.microsoft.com/office/powerpoint/2010/main" xmlns="" val="3917584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Deviation of Register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Here the effect of </a:t>
            </a:r>
            <a:r>
              <a:rPr lang="en-US" dirty="0" smtClean="0"/>
              <a:t>mingling </a:t>
            </a:r>
            <a:r>
              <a:rPr lang="en-US" dirty="0" smtClean="0"/>
              <a:t>two registers –that of rifle instruction and that of lyrical description-is ironical in a bolder, more clear-cut, but nevertheless equally effective way. </a:t>
            </a:r>
          </a:p>
          <a:p>
            <a:r>
              <a:rPr lang="en-US" dirty="0" smtClean="0"/>
              <a:t>The first four lines, but for the last word  “japonica”, might have been take verbatim from a rifle-instructor’s monologue. They have a naively repetitive syntax of an inept style of lecturing and contains mechanically produced regulation army phrases which are printed like: Naming of Parts, Daily Cleaning, What to do After Firing, </a:t>
            </a:r>
          </a:p>
          <a:p>
            <a:r>
              <a:rPr lang="en-US" dirty="0" smtClean="0"/>
              <a:t>In the last line the regulation language is yoked by co-ordination to the descriptive language, that the irony reaches its full concentration. </a:t>
            </a:r>
            <a:endParaRPr lang="en-US" dirty="0"/>
          </a:p>
        </p:txBody>
      </p:sp>
    </p:spTree>
    <p:extLst>
      <p:ext uri="{BB962C8B-B14F-4D97-AF65-F5344CB8AC3E}">
        <p14:creationId xmlns:p14="http://schemas.microsoft.com/office/powerpoint/2010/main" xmlns="" val="3833979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Historical Deviation</a:t>
            </a:r>
            <a:endParaRPr lang="en-US" dirty="0"/>
          </a:p>
        </p:txBody>
      </p:sp>
      <p:sp>
        <p:nvSpPr>
          <p:cNvPr id="3" name="Content Placeholder 2"/>
          <p:cNvSpPr>
            <a:spLocks noGrp="1"/>
          </p:cNvSpPr>
          <p:nvPr>
            <p:ph idx="1"/>
          </p:nvPr>
        </p:nvSpPr>
        <p:spPr/>
        <p:txBody>
          <a:bodyPr/>
          <a:lstStyle/>
          <a:p>
            <a:r>
              <a:rPr lang="en-US" dirty="0" smtClean="0"/>
              <a:t>What a poet sees as his linguistic heritage may even include dead languages such as Latin and Greek. A type of historical </a:t>
            </a:r>
            <a:r>
              <a:rPr lang="en-US" dirty="0" err="1" smtClean="0"/>
              <a:t>licence</a:t>
            </a:r>
            <a:r>
              <a:rPr lang="en-US" dirty="0" smtClean="0"/>
              <a:t> current in the period of neoclassical culture following renaissance was he use of a word of Latin origin in a sense reconstructed form the literal </a:t>
            </a:r>
            <a:r>
              <a:rPr lang="en-US" dirty="0"/>
              <a:t>L</a:t>
            </a:r>
            <a:r>
              <a:rPr lang="en-US" dirty="0" smtClean="0"/>
              <a:t>atin. </a:t>
            </a:r>
          </a:p>
          <a:p>
            <a:r>
              <a:rPr lang="en-US" dirty="0" smtClean="0"/>
              <a:t>Examples: </a:t>
            </a:r>
            <a:r>
              <a:rPr lang="en-US" dirty="0"/>
              <a:t> </a:t>
            </a:r>
            <a:r>
              <a:rPr lang="en-US" dirty="0" smtClean="0"/>
              <a:t>Milton’s use of,</a:t>
            </a:r>
          </a:p>
          <a:p>
            <a:r>
              <a:rPr lang="en-US" dirty="0" smtClean="0"/>
              <a:t>Inspiring (breathing in), induce (lead in), which serpent error </a:t>
            </a:r>
            <a:r>
              <a:rPr lang="en-US" dirty="0" err="1" smtClean="0"/>
              <a:t>wand’ring</a:t>
            </a:r>
            <a:r>
              <a:rPr lang="en-US" dirty="0" smtClean="0"/>
              <a:t>’ (crawling, creeping) </a:t>
            </a:r>
          </a:p>
          <a:p>
            <a:endParaRPr lang="en-US" dirty="0"/>
          </a:p>
        </p:txBody>
      </p:sp>
    </p:spTree>
    <p:extLst>
      <p:ext uri="{BB962C8B-B14F-4D97-AF65-F5344CB8AC3E}">
        <p14:creationId xmlns:p14="http://schemas.microsoft.com/office/powerpoint/2010/main" xmlns="" val="1922180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a:t>
            </a:r>
            <a:r>
              <a:rPr lang="en-US" dirty="0"/>
              <a:t>Deviation</a:t>
            </a:r>
          </a:p>
        </p:txBody>
      </p:sp>
      <p:sp>
        <p:nvSpPr>
          <p:cNvPr id="3" name="Content Placeholder 2"/>
          <p:cNvSpPr>
            <a:spLocks noGrp="1"/>
          </p:cNvSpPr>
          <p:nvPr>
            <p:ph idx="1"/>
          </p:nvPr>
        </p:nvSpPr>
        <p:spPr/>
        <p:txBody>
          <a:bodyPr>
            <a:normAutofit fontScale="92500"/>
          </a:bodyPr>
          <a:lstStyle/>
          <a:p>
            <a:r>
              <a:rPr lang="en-US" dirty="0" smtClean="0"/>
              <a:t>In the language of Coleridge’s The Ancient Mariner, there is a certain amount of deliberate revival of obsolete usage, historical coloring, but there is also some reliance upon standard archaisms current in the poetry of the day.</a:t>
            </a:r>
          </a:p>
          <a:p>
            <a:r>
              <a:rPr lang="en-US" dirty="0" smtClean="0"/>
              <a:t>It says that progression through time is cyclic, and that present and past are ultimately one. </a:t>
            </a:r>
          </a:p>
          <a:p>
            <a:endParaRPr lang="en-US" dirty="0"/>
          </a:p>
          <a:p>
            <a:endParaRPr lang="en-US" dirty="0" smtClean="0"/>
          </a:p>
          <a:p>
            <a:r>
              <a:rPr lang="en-US" dirty="0" smtClean="0"/>
              <a:t>Leech, Geoffrey, A Linguistic Guide to English Poetry</a:t>
            </a:r>
            <a:endParaRPr lang="en-US" dirty="0"/>
          </a:p>
        </p:txBody>
      </p:sp>
    </p:spTree>
    <p:extLst>
      <p:ext uri="{BB962C8B-B14F-4D97-AF65-F5344CB8AC3E}">
        <p14:creationId xmlns:p14="http://schemas.microsoft.com/office/powerpoint/2010/main" xmlns="" val="2257520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Deviation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Lexical Deviation</a:t>
            </a:r>
          </a:p>
          <a:p>
            <a:pPr marL="514350" indent="-514350">
              <a:buAutoNum type="arabicPeriod"/>
            </a:pPr>
            <a:r>
              <a:rPr lang="en-US" dirty="0" smtClean="0"/>
              <a:t>Grammatical Deviation</a:t>
            </a:r>
          </a:p>
          <a:p>
            <a:pPr marL="514350" indent="-514350">
              <a:buAutoNum type="arabicPeriod"/>
            </a:pPr>
            <a:r>
              <a:rPr lang="en-US" dirty="0" smtClean="0"/>
              <a:t>Phonological Deviation</a:t>
            </a:r>
          </a:p>
          <a:p>
            <a:pPr marL="514350" indent="-514350">
              <a:buAutoNum type="arabicPeriod"/>
            </a:pPr>
            <a:r>
              <a:rPr lang="en-US" dirty="0" err="1" smtClean="0"/>
              <a:t>Graphological</a:t>
            </a:r>
            <a:r>
              <a:rPr lang="en-US" dirty="0" smtClean="0"/>
              <a:t> Deviation</a:t>
            </a:r>
          </a:p>
          <a:p>
            <a:pPr marL="514350" indent="-514350">
              <a:buAutoNum type="arabicPeriod"/>
            </a:pPr>
            <a:r>
              <a:rPr lang="en-US" dirty="0" smtClean="0"/>
              <a:t>Semantic Deviation</a:t>
            </a:r>
          </a:p>
          <a:p>
            <a:pPr marL="514350" indent="-514350">
              <a:buAutoNum type="arabicPeriod"/>
            </a:pPr>
            <a:r>
              <a:rPr lang="en-US" dirty="0" smtClean="0"/>
              <a:t>Dialectical Deviation</a:t>
            </a:r>
          </a:p>
          <a:p>
            <a:pPr marL="514350" indent="-514350">
              <a:buAutoNum type="arabicPeriod"/>
            </a:pPr>
            <a:r>
              <a:rPr lang="en-US" dirty="0" smtClean="0"/>
              <a:t>Deviation of Register </a:t>
            </a:r>
          </a:p>
          <a:p>
            <a:pPr marL="514350" indent="-514350">
              <a:buAutoNum type="arabicPeriod"/>
            </a:pPr>
            <a:r>
              <a:rPr lang="en-US" dirty="0" smtClean="0"/>
              <a:t>Historical Deviation</a:t>
            </a:r>
          </a:p>
          <a:p>
            <a:endParaRPr lang="en-US" dirty="0"/>
          </a:p>
        </p:txBody>
      </p:sp>
    </p:spTree>
    <p:extLst>
      <p:ext uri="{BB962C8B-B14F-4D97-AF65-F5344CB8AC3E}">
        <p14:creationId xmlns:p14="http://schemas.microsoft.com/office/powerpoint/2010/main" xmlns="" val="29019622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Semantic Deviation</a:t>
            </a:r>
            <a:endParaRPr lang="en-US" dirty="0"/>
          </a:p>
        </p:txBody>
      </p:sp>
      <p:sp>
        <p:nvSpPr>
          <p:cNvPr id="3" name="Content Placeholder 2"/>
          <p:cNvSpPr>
            <a:spLocks noGrp="1"/>
          </p:cNvSpPr>
          <p:nvPr>
            <p:ph idx="1"/>
          </p:nvPr>
        </p:nvSpPr>
        <p:spPr/>
        <p:txBody>
          <a:bodyPr/>
          <a:lstStyle/>
          <a:p>
            <a:r>
              <a:rPr lang="en-US" dirty="0" smtClean="0"/>
              <a:t>W. B. Yeats thought that an irrational element was present in all great poetry. “There is a sophisticated </a:t>
            </a:r>
            <a:r>
              <a:rPr lang="en-US" dirty="0" err="1" smtClean="0"/>
              <a:t>looniness</a:t>
            </a:r>
            <a:r>
              <a:rPr lang="en-US" dirty="0" smtClean="0"/>
              <a:t>” (Theodore Roethke) This is the characteristic of poetry we have under focus when we consider the topic of semantic deviation. In poetry we transfer meaning from literal perspective to figurative perspective. </a:t>
            </a:r>
          </a:p>
          <a:p>
            <a:r>
              <a:rPr lang="en-US" dirty="0" smtClean="0"/>
              <a:t>If we take semantic deviation literally we may translate it into something nonsensical or absurd. </a:t>
            </a:r>
          </a:p>
        </p:txBody>
      </p:sp>
    </p:spTree>
    <p:extLst>
      <p:ext uri="{BB962C8B-B14F-4D97-AF65-F5344CB8AC3E}">
        <p14:creationId xmlns:p14="http://schemas.microsoft.com/office/powerpoint/2010/main" xmlns="" val="172773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Deviation</a:t>
            </a:r>
            <a:endParaRPr lang="en-US" dirty="0"/>
          </a:p>
        </p:txBody>
      </p:sp>
      <p:sp>
        <p:nvSpPr>
          <p:cNvPr id="3" name="Content Placeholder 2"/>
          <p:cNvSpPr>
            <a:spLocks noGrp="1"/>
          </p:cNvSpPr>
          <p:nvPr>
            <p:ph idx="1"/>
          </p:nvPr>
        </p:nvSpPr>
        <p:spPr/>
        <p:txBody>
          <a:bodyPr>
            <a:normAutofit lnSpcReduction="10000"/>
          </a:bodyPr>
          <a:lstStyle/>
          <a:p>
            <a:r>
              <a:rPr lang="en-US" dirty="0" smtClean="0"/>
              <a:t>e.g. Wordsworth’s “The child is the father of the man” is far form nonsensical by the generous standards of poetic appreciation.</a:t>
            </a:r>
          </a:p>
          <a:p>
            <a:r>
              <a:rPr lang="en-US" dirty="0" smtClean="0"/>
              <a:t>Its very face-value oddity lends it abnormal power of significance. Whereas by deliberately unimaginative standards of interpretation it is impossible for a child to be father of a man. </a:t>
            </a:r>
          </a:p>
          <a:p>
            <a:r>
              <a:rPr lang="en-US" dirty="0" smtClean="0"/>
              <a:t>The semantic value of Wordsworth’s statement force the reader to look beyond the dictionary definition of the word “father” than that of progenitor. </a:t>
            </a:r>
          </a:p>
          <a:p>
            <a:endParaRPr lang="en-US" dirty="0"/>
          </a:p>
        </p:txBody>
      </p:sp>
    </p:spTree>
    <p:extLst>
      <p:ext uri="{BB962C8B-B14F-4D97-AF65-F5344CB8AC3E}">
        <p14:creationId xmlns:p14="http://schemas.microsoft.com/office/powerpoint/2010/main" xmlns="" val="1429712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Deviation</a:t>
            </a:r>
            <a:endParaRPr lang="en-US" dirty="0"/>
          </a:p>
        </p:txBody>
      </p:sp>
      <p:sp>
        <p:nvSpPr>
          <p:cNvPr id="3" name="Content Placeholder 2"/>
          <p:cNvSpPr>
            <a:spLocks noGrp="1"/>
          </p:cNvSpPr>
          <p:nvPr>
            <p:ph idx="1"/>
          </p:nvPr>
        </p:nvSpPr>
        <p:spPr/>
        <p:txBody>
          <a:bodyPr/>
          <a:lstStyle/>
          <a:p>
            <a:r>
              <a:rPr lang="en-US" dirty="0" smtClean="0"/>
              <a:t>Keats’s  “Beauty is truth, truth beauty” equates two philosophically important abstractions. </a:t>
            </a:r>
          </a:p>
          <a:p>
            <a:r>
              <a:rPr lang="en-US" dirty="0" smtClean="0"/>
              <a:t>Keats is proposing some mystical unity of concepts which are ordinarily treated as distinct. </a:t>
            </a:r>
            <a:endParaRPr lang="en-US" dirty="0"/>
          </a:p>
          <a:p>
            <a:r>
              <a:rPr lang="en-US" dirty="0" smtClean="0"/>
              <a:t>For example when we say “This story is beautiful” we decidedly do not imply that “This story is true”. </a:t>
            </a:r>
          </a:p>
        </p:txBody>
      </p:sp>
    </p:spTree>
    <p:extLst>
      <p:ext uri="{BB962C8B-B14F-4D97-AF65-F5344CB8AC3E}">
        <p14:creationId xmlns:p14="http://schemas.microsoft.com/office/powerpoint/2010/main" xmlns="" val="3549836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Sematic Deviation</a:t>
            </a:r>
            <a:endParaRPr lang="en-US" dirty="0"/>
          </a:p>
        </p:txBody>
      </p:sp>
      <p:sp>
        <p:nvSpPr>
          <p:cNvPr id="3" name="Content Placeholder 2"/>
          <p:cNvSpPr>
            <a:spLocks noGrp="1"/>
          </p:cNvSpPr>
          <p:nvPr>
            <p:ph idx="1"/>
          </p:nvPr>
        </p:nvSpPr>
        <p:spPr/>
        <p:txBody>
          <a:bodyPr>
            <a:normAutofit lnSpcReduction="10000"/>
          </a:bodyPr>
          <a:lstStyle/>
          <a:p>
            <a:r>
              <a:rPr lang="en-US" dirty="0" smtClean="0"/>
              <a:t>In poetry </a:t>
            </a:r>
            <a:r>
              <a:rPr lang="en-US" i="1" dirty="0" smtClean="0">
                <a:solidFill>
                  <a:srgbClr val="FF0000"/>
                </a:solidFill>
              </a:rPr>
              <a:t>transference of meaning </a:t>
            </a:r>
            <a:r>
              <a:rPr lang="en-US" dirty="0" smtClean="0"/>
              <a:t>or metaphor in its widest sense, is the process whereby literal absurdity leads the mind to comprehension on a figurative plane. </a:t>
            </a:r>
          </a:p>
          <a:p>
            <a:r>
              <a:rPr lang="en-US" dirty="0" smtClean="0"/>
              <a:t>According to Geoffrey Leech, this is so important an element in poetry that poets and critics alike have tended to consider it the only thing that really matters in poetry. </a:t>
            </a:r>
          </a:p>
          <a:p>
            <a:r>
              <a:rPr lang="en-US" dirty="0" smtClean="0"/>
              <a:t>Hence the semantic deviation which includes the use of metaphor an and other devices of comparison is a central aspect of poetic language. </a:t>
            </a:r>
            <a:endParaRPr lang="en-US" dirty="0"/>
          </a:p>
        </p:txBody>
      </p:sp>
    </p:spTree>
    <p:extLst>
      <p:ext uri="{BB962C8B-B14F-4D97-AF65-F5344CB8AC3E}">
        <p14:creationId xmlns:p14="http://schemas.microsoft.com/office/powerpoint/2010/main" xmlns="" val="1318136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Dialectical Deviation</a:t>
            </a:r>
            <a:endParaRPr lang="en-US" dirty="0"/>
          </a:p>
        </p:txBody>
      </p:sp>
      <p:sp>
        <p:nvSpPr>
          <p:cNvPr id="3" name="Content Placeholder 2"/>
          <p:cNvSpPr>
            <a:spLocks noGrp="1"/>
          </p:cNvSpPr>
          <p:nvPr>
            <p:ph idx="1"/>
          </p:nvPr>
        </p:nvSpPr>
        <p:spPr/>
        <p:txBody>
          <a:bodyPr/>
          <a:lstStyle/>
          <a:p>
            <a:r>
              <a:rPr lang="en-US" dirty="0" err="1" smtClean="0"/>
              <a:t>Dialectism</a:t>
            </a:r>
            <a:r>
              <a:rPr lang="en-US" dirty="0" smtClean="0"/>
              <a:t>, or the borrowing of features of socially or regionally defined dialects is a minor form of </a:t>
            </a:r>
            <a:r>
              <a:rPr lang="en-US" dirty="0" err="1" smtClean="0"/>
              <a:t>licence</a:t>
            </a:r>
            <a:r>
              <a:rPr lang="en-US" dirty="0" smtClean="0"/>
              <a:t> not generally available to the average writer of functional prose, who is expected to write in the generally accepted and understood dialect known as Standard English. </a:t>
            </a:r>
          </a:p>
          <a:p>
            <a:r>
              <a:rPr lang="en-US" dirty="0" smtClean="0"/>
              <a:t>It is commonly uses by story tellers and humorists.  For the poet </a:t>
            </a:r>
            <a:r>
              <a:rPr lang="en-US" dirty="0" err="1" smtClean="0"/>
              <a:t>dialectism</a:t>
            </a:r>
            <a:r>
              <a:rPr lang="en-US" dirty="0" smtClean="0"/>
              <a:t> may serve a number of purposes.</a:t>
            </a:r>
          </a:p>
        </p:txBody>
      </p:sp>
    </p:spTree>
    <p:extLst>
      <p:ext uri="{BB962C8B-B14F-4D97-AF65-F5344CB8AC3E}">
        <p14:creationId xmlns:p14="http://schemas.microsoft.com/office/powerpoint/2010/main" xmlns="" val="244732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Dialectical Deviation</a:t>
            </a:r>
          </a:p>
        </p:txBody>
      </p:sp>
      <p:sp>
        <p:nvSpPr>
          <p:cNvPr id="3" name="Content Placeholder 2"/>
          <p:cNvSpPr>
            <a:spLocks noGrp="1"/>
          </p:cNvSpPr>
          <p:nvPr>
            <p:ph idx="1"/>
          </p:nvPr>
        </p:nvSpPr>
        <p:spPr/>
        <p:txBody>
          <a:bodyPr/>
          <a:lstStyle/>
          <a:p>
            <a:r>
              <a:rPr lang="en-US" dirty="0"/>
              <a:t>In Shepherd’s Calendar, Spencer’s use of homely provincial words like </a:t>
            </a:r>
          </a:p>
          <a:p>
            <a:r>
              <a:rPr lang="en-US" dirty="0" err="1"/>
              <a:t>Hydeguyes</a:t>
            </a:r>
            <a:r>
              <a:rPr lang="en-US" dirty="0"/>
              <a:t> (a type of dance), </a:t>
            </a:r>
            <a:r>
              <a:rPr lang="en-US" dirty="0" err="1"/>
              <a:t>rountes</a:t>
            </a:r>
            <a:r>
              <a:rPr lang="en-US" dirty="0"/>
              <a:t> (young bullocks), </a:t>
            </a:r>
            <a:r>
              <a:rPr lang="en-US" dirty="0" err="1"/>
              <a:t>weanell</a:t>
            </a:r>
            <a:r>
              <a:rPr lang="en-US" dirty="0"/>
              <a:t> (newly weaned kid or lamb) and </a:t>
            </a:r>
            <a:r>
              <a:rPr lang="en-US" dirty="0" err="1"/>
              <a:t>whimble</a:t>
            </a:r>
            <a:r>
              <a:rPr lang="en-US" dirty="0"/>
              <a:t> (nimble) evoke a flavor </a:t>
            </a:r>
            <a:r>
              <a:rPr lang="en-US" dirty="0" smtClean="0"/>
              <a:t>of rustic naivety in keeping with the sentiments of pastoral. </a:t>
            </a:r>
          </a:p>
          <a:p>
            <a:r>
              <a:rPr lang="en-US" dirty="0" err="1" smtClean="0"/>
              <a:t>Dialectism</a:t>
            </a:r>
            <a:r>
              <a:rPr lang="en-US" dirty="0" smtClean="0"/>
              <a:t> is almost inseparable from the writer’s plan of depiction life as seen through the experience and ethos of one particular section of English-speaking society. </a:t>
            </a:r>
            <a:endParaRPr lang="en-US" dirty="0"/>
          </a:p>
          <a:p>
            <a:endParaRPr lang="en-US" dirty="0"/>
          </a:p>
        </p:txBody>
      </p:sp>
    </p:spTree>
    <p:extLst>
      <p:ext uri="{BB962C8B-B14F-4D97-AF65-F5344CB8AC3E}">
        <p14:creationId xmlns:p14="http://schemas.microsoft.com/office/powerpoint/2010/main" xmlns="" val="1499140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Deviation </a:t>
            </a:r>
            <a:r>
              <a:rPr lang="en-US" dirty="0" smtClean="0"/>
              <a:t>of Register </a:t>
            </a:r>
            <a:endParaRPr lang="en-US" dirty="0"/>
          </a:p>
        </p:txBody>
      </p:sp>
      <p:sp>
        <p:nvSpPr>
          <p:cNvPr id="3" name="Content Placeholder 2"/>
          <p:cNvSpPr>
            <a:spLocks noGrp="1"/>
          </p:cNvSpPr>
          <p:nvPr>
            <p:ph idx="1"/>
          </p:nvPr>
        </p:nvSpPr>
        <p:spPr/>
        <p:txBody>
          <a:bodyPr/>
          <a:lstStyle/>
          <a:p>
            <a:r>
              <a:rPr lang="en-US" dirty="0" smtClean="0"/>
              <a:t>It is not that borrowing language form other non-poetic registers , is a new invention, but that poets of the present century have exploited this device with unprecedented audacity. Modern poets have asserted their freedom from constrains of poetic language. </a:t>
            </a:r>
          </a:p>
          <a:p>
            <a:r>
              <a:rPr lang="en-US" dirty="0" smtClean="0"/>
              <a:t>Register borrowing in poetry is almost always accompanied by further incongruity of Register Mixing, or the use in the same text of features characteristic of different registers. </a:t>
            </a:r>
          </a:p>
        </p:txBody>
      </p:sp>
    </p:spTree>
    <p:extLst>
      <p:ext uri="{BB962C8B-B14F-4D97-AF65-F5344CB8AC3E}">
        <p14:creationId xmlns:p14="http://schemas.microsoft.com/office/powerpoint/2010/main" xmlns="" val="653759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921</Words>
  <Application>Microsoft Office PowerPoint</Application>
  <PresentationFormat>On-screen Show (4:3)</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Kinds of Deviation</vt:lpstr>
      <vt:lpstr>Kinds of Deviation</vt:lpstr>
      <vt:lpstr>5. Semantic Deviation</vt:lpstr>
      <vt:lpstr>Semantic Deviation</vt:lpstr>
      <vt:lpstr>Semantic Deviation</vt:lpstr>
      <vt:lpstr>Sematic Deviation</vt:lpstr>
      <vt:lpstr>6. Dialectical Deviation</vt:lpstr>
      <vt:lpstr>Dialectical Deviation</vt:lpstr>
      <vt:lpstr>7. Deviation of Register </vt:lpstr>
      <vt:lpstr>Deviation of Register</vt:lpstr>
      <vt:lpstr>Deviation of Register</vt:lpstr>
      <vt:lpstr> Deviation of Register</vt:lpstr>
      <vt:lpstr>8. Historical Deviation</vt:lpstr>
      <vt:lpstr>Historical Deviation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Kinds of Deviation</dc:title>
  <dc:creator>Neelum</dc:creator>
  <cp:lastModifiedBy>NTS</cp:lastModifiedBy>
  <cp:revision>84</cp:revision>
  <dcterms:created xsi:type="dcterms:W3CDTF">2014-03-13T05:22:16Z</dcterms:created>
  <dcterms:modified xsi:type="dcterms:W3CDTF">2014-03-27T13:32:54Z</dcterms:modified>
</cp:coreProperties>
</file>