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5" autoAdjust="0"/>
    <p:restoredTop sz="94660"/>
  </p:normalViewPr>
  <p:slideViewPr>
    <p:cSldViewPr snapToGrid="0">
      <p:cViewPr varScale="1">
        <p:scale>
          <a:sx n="37" d="100"/>
          <a:sy n="37" d="100"/>
        </p:scale>
        <p:origin x="-1464"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B5AF99-B78B-4315-9E87-8491D8C454F3}"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140D0-6350-43CF-9B10-A5F165C7CB03}" type="slidenum">
              <a:rPr lang="en-US" smtClean="0"/>
              <a:pPr/>
              <a:t>‹#›</a:t>
            </a:fld>
            <a:endParaRPr lang="en-US"/>
          </a:p>
        </p:txBody>
      </p:sp>
    </p:spTree>
    <p:extLst>
      <p:ext uri="{BB962C8B-B14F-4D97-AF65-F5344CB8AC3E}">
        <p14:creationId xmlns:p14="http://schemas.microsoft.com/office/powerpoint/2010/main" xmlns="" val="3032892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5AF99-B78B-4315-9E87-8491D8C454F3}"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140D0-6350-43CF-9B10-A5F165C7CB03}" type="slidenum">
              <a:rPr lang="en-US" smtClean="0"/>
              <a:pPr/>
              <a:t>‹#›</a:t>
            </a:fld>
            <a:endParaRPr lang="en-US"/>
          </a:p>
        </p:txBody>
      </p:sp>
    </p:spTree>
    <p:extLst>
      <p:ext uri="{BB962C8B-B14F-4D97-AF65-F5344CB8AC3E}">
        <p14:creationId xmlns:p14="http://schemas.microsoft.com/office/powerpoint/2010/main" xmlns="" val="3855146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5AF99-B78B-4315-9E87-8491D8C454F3}"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140D0-6350-43CF-9B10-A5F165C7CB03}" type="slidenum">
              <a:rPr lang="en-US" smtClean="0"/>
              <a:pPr/>
              <a:t>‹#›</a:t>
            </a:fld>
            <a:endParaRPr lang="en-US"/>
          </a:p>
        </p:txBody>
      </p:sp>
    </p:spTree>
    <p:extLst>
      <p:ext uri="{BB962C8B-B14F-4D97-AF65-F5344CB8AC3E}">
        <p14:creationId xmlns:p14="http://schemas.microsoft.com/office/powerpoint/2010/main" xmlns="" val="1520088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B5AF99-B78B-4315-9E87-8491D8C454F3}"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140D0-6350-43CF-9B10-A5F165C7CB03}" type="slidenum">
              <a:rPr lang="en-US" smtClean="0"/>
              <a:pPr/>
              <a:t>‹#›</a:t>
            </a:fld>
            <a:endParaRPr lang="en-US"/>
          </a:p>
        </p:txBody>
      </p:sp>
    </p:spTree>
    <p:extLst>
      <p:ext uri="{BB962C8B-B14F-4D97-AF65-F5344CB8AC3E}">
        <p14:creationId xmlns:p14="http://schemas.microsoft.com/office/powerpoint/2010/main" xmlns="" val="786018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B5AF99-B78B-4315-9E87-8491D8C454F3}"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C140D0-6350-43CF-9B10-A5F165C7CB03}" type="slidenum">
              <a:rPr lang="en-US" smtClean="0"/>
              <a:pPr/>
              <a:t>‹#›</a:t>
            </a:fld>
            <a:endParaRPr lang="en-US"/>
          </a:p>
        </p:txBody>
      </p:sp>
    </p:spTree>
    <p:extLst>
      <p:ext uri="{BB962C8B-B14F-4D97-AF65-F5344CB8AC3E}">
        <p14:creationId xmlns:p14="http://schemas.microsoft.com/office/powerpoint/2010/main" xmlns="" val="68949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B5AF99-B78B-4315-9E87-8491D8C454F3}" type="datetimeFigureOut">
              <a:rPr lang="en-US" smtClean="0"/>
              <a:pPr/>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140D0-6350-43CF-9B10-A5F165C7CB03}" type="slidenum">
              <a:rPr lang="en-US" smtClean="0"/>
              <a:pPr/>
              <a:t>‹#›</a:t>
            </a:fld>
            <a:endParaRPr lang="en-US"/>
          </a:p>
        </p:txBody>
      </p:sp>
    </p:spTree>
    <p:extLst>
      <p:ext uri="{BB962C8B-B14F-4D97-AF65-F5344CB8AC3E}">
        <p14:creationId xmlns:p14="http://schemas.microsoft.com/office/powerpoint/2010/main" xmlns="" val="3854906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B5AF99-B78B-4315-9E87-8491D8C454F3}" type="datetimeFigureOut">
              <a:rPr lang="en-US" smtClean="0"/>
              <a:pPr/>
              <a:t>3/25/2014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C140D0-6350-43CF-9B10-A5F165C7CB03}" type="slidenum">
              <a:rPr lang="en-US" smtClean="0"/>
              <a:pPr/>
              <a:t>‹#›</a:t>
            </a:fld>
            <a:endParaRPr lang="en-US"/>
          </a:p>
        </p:txBody>
      </p:sp>
    </p:spTree>
    <p:extLst>
      <p:ext uri="{BB962C8B-B14F-4D97-AF65-F5344CB8AC3E}">
        <p14:creationId xmlns:p14="http://schemas.microsoft.com/office/powerpoint/2010/main" xmlns="" val="370635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B5AF99-B78B-4315-9E87-8491D8C454F3}" type="datetimeFigureOut">
              <a:rPr lang="en-US" smtClean="0"/>
              <a:pPr/>
              <a:t>3/25/2014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C140D0-6350-43CF-9B10-A5F165C7CB03}" type="slidenum">
              <a:rPr lang="en-US" smtClean="0"/>
              <a:pPr/>
              <a:t>‹#›</a:t>
            </a:fld>
            <a:endParaRPr lang="en-US"/>
          </a:p>
        </p:txBody>
      </p:sp>
    </p:spTree>
    <p:extLst>
      <p:ext uri="{BB962C8B-B14F-4D97-AF65-F5344CB8AC3E}">
        <p14:creationId xmlns:p14="http://schemas.microsoft.com/office/powerpoint/2010/main" xmlns="" val="2410957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B5AF99-B78B-4315-9E87-8491D8C454F3}" type="datetimeFigureOut">
              <a:rPr lang="en-US" smtClean="0"/>
              <a:pPr/>
              <a:t>3/25/2014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C140D0-6350-43CF-9B10-A5F165C7CB03}" type="slidenum">
              <a:rPr lang="en-US" smtClean="0"/>
              <a:pPr/>
              <a:t>‹#›</a:t>
            </a:fld>
            <a:endParaRPr lang="en-US"/>
          </a:p>
        </p:txBody>
      </p:sp>
    </p:spTree>
    <p:extLst>
      <p:ext uri="{BB962C8B-B14F-4D97-AF65-F5344CB8AC3E}">
        <p14:creationId xmlns:p14="http://schemas.microsoft.com/office/powerpoint/2010/main" xmlns="" val="2283164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B5AF99-B78B-4315-9E87-8491D8C454F3}" type="datetimeFigureOut">
              <a:rPr lang="en-US" smtClean="0"/>
              <a:pPr/>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140D0-6350-43CF-9B10-A5F165C7CB03}" type="slidenum">
              <a:rPr lang="en-US" smtClean="0"/>
              <a:pPr/>
              <a:t>‹#›</a:t>
            </a:fld>
            <a:endParaRPr lang="en-US"/>
          </a:p>
        </p:txBody>
      </p:sp>
    </p:spTree>
    <p:extLst>
      <p:ext uri="{BB962C8B-B14F-4D97-AF65-F5344CB8AC3E}">
        <p14:creationId xmlns:p14="http://schemas.microsoft.com/office/powerpoint/2010/main" xmlns="" val="383693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B5AF99-B78B-4315-9E87-8491D8C454F3}" type="datetimeFigureOut">
              <a:rPr lang="en-US" smtClean="0"/>
              <a:pPr/>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C140D0-6350-43CF-9B10-A5F165C7CB03}" type="slidenum">
              <a:rPr lang="en-US" smtClean="0"/>
              <a:pPr/>
              <a:t>‹#›</a:t>
            </a:fld>
            <a:endParaRPr lang="en-US"/>
          </a:p>
        </p:txBody>
      </p:sp>
    </p:spTree>
    <p:extLst>
      <p:ext uri="{BB962C8B-B14F-4D97-AF65-F5344CB8AC3E}">
        <p14:creationId xmlns:p14="http://schemas.microsoft.com/office/powerpoint/2010/main" xmlns="" val="1382519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B5AF99-B78B-4315-9E87-8491D8C454F3}" type="datetimeFigureOut">
              <a:rPr lang="en-US" smtClean="0"/>
              <a:pPr/>
              <a:t>3/25/2014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140D0-6350-43CF-9B10-A5F165C7CB03}" type="slidenum">
              <a:rPr lang="en-US" smtClean="0"/>
              <a:pPr/>
              <a:t>‹#›</a:t>
            </a:fld>
            <a:endParaRPr lang="en-US"/>
          </a:p>
        </p:txBody>
      </p:sp>
    </p:spTree>
    <p:extLst>
      <p:ext uri="{BB962C8B-B14F-4D97-AF65-F5344CB8AC3E}">
        <p14:creationId xmlns:p14="http://schemas.microsoft.com/office/powerpoint/2010/main" xmlns="" val="3067955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lancaster.ac.uk/fass/projects/stylistics/authors/thoma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Deviation</a:t>
            </a:r>
            <a:endParaRPr lang="en-US" dirty="0"/>
          </a:p>
        </p:txBody>
      </p:sp>
      <p:sp>
        <p:nvSpPr>
          <p:cNvPr id="3" name="Subtitle 2"/>
          <p:cNvSpPr>
            <a:spLocks noGrp="1"/>
          </p:cNvSpPr>
          <p:nvPr>
            <p:ph type="subTitle" idx="1"/>
          </p:nvPr>
        </p:nvSpPr>
        <p:spPr/>
        <p:txBody>
          <a:bodyPr/>
          <a:lstStyle/>
          <a:p>
            <a:r>
              <a:rPr lang="en-US" dirty="0" smtClean="0"/>
              <a:t>Stylistics      ENG 551</a:t>
            </a:r>
          </a:p>
          <a:p>
            <a:r>
              <a:rPr lang="en-US" dirty="0" smtClean="0"/>
              <a:t>Lecture </a:t>
            </a:r>
            <a:r>
              <a:rPr lang="en-US" dirty="0" smtClean="0"/>
              <a:t>14</a:t>
            </a:r>
            <a:endParaRPr lang="en-US" dirty="0"/>
          </a:p>
        </p:txBody>
      </p:sp>
    </p:spTree>
    <p:extLst>
      <p:ext uri="{BB962C8B-B14F-4D97-AF65-F5344CB8AC3E}">
        <p14:creationId xmlns:p14="http://schemas.microsoft.com/office/powerpoint/2010/main" xmlns="" val="3796912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Deviation through metaphor </a:t>
            </a:r>
            <a:endParaRPr lang="en-US" dirty="0"/>
          </a:p>
        </p:txBody>
      </p:sp>
      <p:sp>
        <p:nvSpPr>
          <p:cNvPr id="3" name="Content Placeholder 2"/>
          <p:cNvSpPr>
            <a:spLocks noGrp="1"/>
          </p:cNvSpPr>
          <p:nvPr>
            <p:ph idx="1"/>
          </p:nvPr>
        </p:nvSpPr>
        <p:spPr/>
        <p:txBody>
          <a:bodyPr/>
          <a:lstStyle/>
          <a:p>
            <a:pPr marL="0" indent="0">
              <a:buNone/>
            </a:pPr>
            <a:r>
              <a:rPr lang="en-US" i="1" dirty="0" smtClean="0"/>
              <a:t>              Then thy sick taper will begin to wink</a:t>
            </a:r>
          </a:p>
          <a:p>
            <a:pPr marL="0" indent="0">
              <a:buNone/>
            </a:pPr>
            <a:r>
              <a:rPr lang="en-US" dirty="0" smtClean="0"/>
              <a:t>It contains two violations of literal meaningfulness: </a:t>
            </a:r>
          </a:p>
          <a:p>
            <a:r>
              <a:rPr lang="en-US" dirty="0" smtClean="0"/>
              <a:t>the idea of taper being sick and the idea of taper being able of winking. We appreciate analogies between someone who is ill and a candle which is burning out, </a:t>
            </a:r>
          </a:p>
          <a:p>
            <a:r>
              <a:rPr lang="en-US" dirty="0" smtClean="0"/>
              <a:t>And between the flickering of a candle and the batting of and eyelid.</a:t>
            </a:r>
          </a:p>
          <a:p>
            <a:r>
              <a:rPr lang="en-US" dirty="0" smtClean="0"/>
              <a:t>We can ask how these comparisons contribute to the total effectiveness of the poem.</a:t>
            </a:r>
          </a:p>
        </p:txBody>
      </p:sp>
    </p:spTree>
    <p:extLst>
      <p:ext uri="{BB962C8B-B14F-4D97-AF65-F5344CB8AC3E}">
        <p14:creationId xmlns:p14="http://schemas.microsoft.com/office/powerpoint/2010/main" xmlns="" val="572646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Another kind of deviation is illustrated in bizarre word-blends and neologisms of James Joyce’s </a:t>
            </a:r>
            <a:r>
              <a:rPr lang="en-US" i="1" dirty="0" smtClean="0"/>
              <a:t>Finnegan’s Wake, </a:t>
            </a:r>
            <a:r>
              <a:rPr lang="en-US" dirty="0" smtClean="0"/>
              <a:t>e.g. </a:t>
            </a:r>
            <a:endParaRPr lang="en-US" i="1" dirty="0" smtClean="0"/>
          </a:p>
          <a:p>
            <a:r>
              <a:rPr lang="en-US" i="1" dirty="0" err="1" smtClean="0"/>
              <a:t>Museyroom</a:t>
            </a:r>
            <a:r>
              <a:rPr lang="en-US" i="1" dirty="0" smtClean="0"/>
              <a:t>, </a:t>
            </a:r>
            <a:r>
              <a:rPr lang="en-US" i="1" dirty="0" err="1" smtClean="0"/>
              <a:t>wholeborrow</a:t>
            </a:r>
            <a:r>
              <a:rPr lang="en-US" i="1" dirty="0" smtClean="0"/>
              <a:t>, </a:t>
            </a:r>
            <a:r>
              <a:rPr lang="en-US" i="1" dirty="0" err="1" smtClean="0"/>
              <a:t>Gracehoper</a:t>
            </a:r>
            <a:r>
              <a:rPr lang="en-US" i="1" dirty="0" smtClean="0"/>
              <a:t>.</a:t>
            </a:r>
          </a:p>
          <a:p>
            <a:r>
              <a:rPr lang="en-US" dirty="0" smtClean="0"/>
              <a:t>We attempt to match this linguistic connection (actually a phonological resemblance) between the inverted word and one or more established items of vocabulary. </a:t>
            </a:r>
          </a:p>
          <a:p>
            <a:r>
              <a:rPr lang="en-US" i="1" dirty="0" smtClean="0"/>
              <a:t>Museum, wheelbarrow, grasshopper</a:t>
            </a:r>
          </a:p>
        </p:txBody>
      </p:sp>
    </p:spTree>
    <p:extLst>
      <p:ext uri="{BB962C8B-B14F-4D97-AF65-F5344CB8AC3E}">
        <p14:creationId xmlns:p14="http://schemas.microsoft.com/office/powerpoint/2010/main" xmlns="" val="4003162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second is to match this linguistic connection with some connection outside language.  Perhaps some referential connection between the invented words and the proper words we map on them. Thus </a:t>
            </a:r>
            <a:r>
              <a:rPr lang="en-US" b="1" i="1" u="sng" dirty="0" err="1" smtClean="0"/>
              <a:t>museyroom</a:t>
            </a:r>
            <a:r>
              <a:rPr lang="en-US" dirty="0" smtClean="0"/>
              <a:t> suggests, appropriately enough, that a museum is a room in which one muses, just as </a:t>
            </a:r>
            <a:r>
              <a:rPr lang="en-US" b="1" i="1" u="sng" dirty="0" err="1" smtClean="0"/>
              <a:t>authoritis</a:t>
            </a:r>
            <a:r>
              <a:rPr lang="en-US" dirty="0" smtClean="0"/>
              <a:t> in “ My aunt suffers form terrible </a:t>
            </a:r>
            <a:r>
              <a:rPr lang="en-US" dirty="0" err="1" smtClean="0"/>
              <a:t>authoritis</a:t>
            </a:r>
            <a:r>
              <a:rPr lang="en-US" dirty="0" smtClean="0"/>
              <a:t>” might suggest a writing bug which afflicts my aunt as cripplingly as arthritis. </a:t>
            </a:r>
            <a:endParaRPr lang="en-US" dirty="0"/>
          </a:p>
        </p:txBody>
      </p:sp>
    </p:spTree>
    <p:extLst>
      <p:ext uri="{BB962C8B-B14F-4D97-AF65-F5344CB8AC3E}">
        <p14:creationId xmlns:p14="http://schemas.microsoft.com/office/powerpoint/2010/main" xmlns="" val="266129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a:t>
            </a:r>
            <a:endParaRPr lang="en-US" dirty="0"/>
          </a:p>
        </p:txBody>
      </p:sp>
      <p:sp>
        <p:nvSpPr>
          <p:cNvPr id="3" name="Content Placeholder 2"/>
          <p:cNvSpPr>
            <a:spLocks noGrp="1"/>
          </p:cNvSpPr>
          <p:nvPr>
            <p:ph idx="1"/>
          </p:nvPr>
        </p:nvSpPr>
        <p:spPr/>
        <p:txBody>
          <a:bodyPr/>
          <a:lstStyle/>
          <a:p>
            <a:r>
              <a:rPr lang="en-US" dirty="0" smtClean="0"/>
              <a:t>This topic is all about how and why writers </a:t>
            </a:r>
            <a:r>
              <a:rPr lang="en-US" i="1" dirty="0" smtClean="0"/>
              <a:t>F</a:t>
            </a:r>
            <a:r>
              <a:rPr lang="en-US" b="1" i="1" dirty="0" smtClean="0"/>
              <a:t>OR</a:t>
            </a:r>
            <a:r>
              <a:rPr lang="en-US" i="1" dirty="0" smtClean="0"/>
              <a:t>E</a:t>
            </a:r>
            <a:r>
              <a:rPr lang="en-US" b="1" i="1" dirty="0" smtClean="0"/>
              <a:t>G</a:t>
            </a:r>
            <a:r>
              <a:rPr lang="en-US" i="1" dirty="0" smtClean="0"/>
              <a:t>R</a:t>
            </a:r>
            <a:r>
              <a:rPr lang="en-US" b="1" i="1" dirty="0" smtClean="0"/>
              <a:t>OU</a:t>
            </a:r>
            <a:r>
              <a:rPr lang="en-US" i="1" dirty="0" smtClean="0"/>
              <a:t>N</a:t>
            </a:r>
            <a:r>
              <a:rPr lang="en-US" b="1" i="1" dirty="0" smtClean="0"/>
              <a:t>D</a:t>
            </a:r>
            <a:r>
              <a:rPr lang="en-US" dirty="0" smtClean="0"/>
              <a:t> parts of their texts and what meanings and effects are associated with these </a:t>
            </a:r>
            <a:r>
              <a:rPr lang="en-US" dirty="0" err="1" smtClean="0"/>
              <a:t>foregroundings</a:t>
            </a:r>
            <a:r>
              <a:rPr lang="en-US" dirty="0" smtClean="0"/>
              <a:t>. The theory of </a:t>
            </a:r>
            <a:r>
              <a:rPr lang="en-US" i="1" dirty="0" smtClean="0"/>
              <a:t>F</a:t>
            </a:r>
            <a:r>
              <a:rPr lang="en-US" b="1" i="1" dirty="0" smtClean="0"/>
              <a:t>OR</a:t>
            </a:r>
            <a:r>
              <a:rPr lang="en-US" i="1" dirty="0" smtClean="0"/>
              <a:t>E</a:t>
            </a:r>
            <a:r>
              <a:rPr lang="en-US" b="1" i="1" dirty="0" smtClean="0"/>
              <a:t>G</a:t>
            </a:r>
            <a:r>
              <a:rPr lang="en-US" i="1" dirty="0" smtClean="0"/>
              <a:t>R</a:t>
            </a:r>
            <a:r>
              <a:rPr lang="en-US" b="1" i="1" dirty="0" smtClean="0"/>
              <a:t>OU</a:t>
            </a:r>
            <a:r>
              <a:rPr lang="en-US" i="1" dirty="0" smtClean="0"/>
              <a:t>N</a:t>
            </a:r>
            <a:r>
              <a:rPr lang="en-US" b="1" i="1" dirty="0" smtClean="0"/>
              <a:t>D</a:t>
            </a:r>
            <a:r>
              <a:rPr lang="en-US" i="1" dirty="0" smtClean="0"/>
              <a:t>ING</a:t>
            </a:r>
            <a:r>
              <a:rPr lang="en-US" dirty="0" smtClean="0"/>
              <a:t> is probably the most important theory within Stylistic Analysis, and foregrounding analysis is arguably the most important part of the stylistic analysis of any text. </a:t>
            </a:r>
          </a:p>
          <a:p>
            <a:endParaRPr lang="en-US" dirty="0"/>
          </a:p>
        </p:txBody>
      </p:sp>
    </p:spTree>
    <p:extLst>
      <p:ext uri="{BB962C8B-B14F-4D97-AF65-F5344CB8AC3E}">
        <p14:creationId xmlns:p14="http://schemas.microsoft.com/office/powerpoint/2010/main" xmlns="" val="1291163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 &amp; Parallelism </a:t>
            </a:r>
            <a:r>
              <a:rPr lang="en-US" smtClean="0"/>
              <a:t>in Foregrounding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way to produce foregrounding in a text, then, is through linguistic deviation. Another way is to introduce </a:t>
            </a:r>
            <a:r>
              <a:rPr lang="en-US" i="1" dirty="0" smtClean="0"/>
              <a:t>extra linguistic patterning</a:t>
            </a:r>
            <a:r>
              <a:rPr lang="en-US" dirty="0" smtClean="0"/>
              <a:t> into a text. The most common way of introducing this extra patterning is by repeating linguistic structures more often than we would normally expect to make parts of texts PARALLEL with one another. So, for example, if you look at the last three sentences of the previous paragraph you should feel that they are parallel to one another. They have the same overall grammatical structure (grammatical parallelism) and some of the words are repeated in identical syntactic locations.</a:t>
            </a:r>
          </a:p>
          <a:p>
            <a:endParaRPr lang="en-US" dirty="0"/>
          </a:p>
        </p:txBody>
      </p:sp>
    </p:spTree>
    <p:extLst>
      <p:ext uri="{BB962C8B-B14F-4D97-AF65-F5344CB8AC3E}">
        <p14:creationId xmlns:p14="http://schemas.microsoft.com/office/powerpoint/2010/main" xmlns="" val="3101914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smtClean="0"/>
              <a:t>Linguistic </a:t>
            </a:r>
            <a:r>
              <a:rPr lang="en-US" dirty="0" smtClean="0">
                <a:solidFill>
                  <a:srgbClr val="C00000"/>
                </a:solidFill>
              </a:rPr>
              <a:t>Deviation</a:t>
            </a:r>
            <a:r>
              <a:rPr lang="en-US" dirty="0" smtClean="0"/>
              <a:t> and Linguistic </a:t>
            </a:r>
            <a:r>
              <a:rPr lang="en-US" dirty="0" smtClean="0"/>
              <a:t>			</a:t>
            </a:r>
            <a:r>
              <a:rPr lang="en-US" dirty="0" smtClean="0">
                <a:solidFill>
                  <a:srgbClr val="7030A0"/>
                </a:solidFill>
              </a:rPr>
              <a:t>Parallelism </a:t>
            </a:r>
            <a:endParaRPr lang="en-US" dirty="0" smtClean="0">
              <a:solidFill>
                <a:srgbClr val="7030A0"/>
              </a:solidFill>
            </a:endParaRPr>
          </a:p>
          <a:p>
            <a:pPr marL="0" indent="0">
              <a:buNone/>
            </a:pPr>
            <a:endParaRPr lang="en-US" dirty="0" smtClean="0"/>
          </a:p>
          <a:p>
            <a:pPr marL="0" indent="0">
              <a:buNone/>
            </a:pPr>
            <a:r>
              <a:rPr lang="en-US" dirty="0" smtClean="0"/>
              <a:t>                             </a:t>
            </a:r>
            <a:r>
              <a:rPr lang="en-US" dirty="0" smtClean="0"/>
              <a:t> </a:t>
            </a:r>
            <a:r>
              <a:rPr lang="en-US" dirty="0" smtClean="0"/>
              <a:t>Produce the effect of </a:t>
            </a:r>
          </a:p>
          <a:p>
            <a:pPr marL="0" indent="0">
              <a:buNone/>
            </a:pPr>
            <a:endParaRPr lang="en-US" dirty="0" smtClean="0"/>
          </a:p>
          <a:p>
            <a:pPr marL="0" indent="0">
              <a:buNone/>
            </a:pPr>
            <a:r>
              <a:rPr lang="en-US" dirty="0" smtClean="0">
                <a:solidFill>
                  <a:srgbClr val="002060"/>
                </a:solidFill>
              </a:rPr>
              <a:t>                                </a:t>
            </a:r>
            <a:r>
              <a:rPr lang="en-US" dirty="0" smtClean="0">
                <a:solidFill>
                  <a:srgbClr val="002060"/>
                </a:solidFill>
              </a:rPr>
              <a:t> </a:t>
            </a:r>
            <a:r>
              <a:rPr lang="en-US" dirty="0" smtClean="0">
                <a:solidFill>
                  <a:srgbClr val="002060"/>
                </a:solidFill>
              </a:rPr>
              <a:t>FOREGROUNDING </a:t>
            </a:r>
            <a:endParaRPr lang="en-US" dirty="0">
              <a:solidFill>
                <a:srgbClr val="002060"/>
              </a:solidFill>
            </a:endParaRPr>
          </a:p>
        </p:txBody>
      </p:sp>
    </p:spTree>
    <p:extLst>
      <p:ext uri="{BB962C8B-B14F-4D97-AF65-F5344CB8AC3E}">
        <p14:creationId xmlns:p14="http://schemas.microsoft.com/office/powerpoint/2010/main" xmlns="" val="1705995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Deviation occurs when we have a set of rules or expectations which are broken in some way. </a:t>
            </a:r>
            <a:r>
              <a:rPr lang="en-US" i="1" dirty="0" smtClean="0"/>
              <a:t>Like the way this font has just changed</a:t>
            </a:r>
            <a:r>
              <a:rPr lang="en-US" dirty="0" smtClean="0"/>
              <a:t>. This deviation from expectation produces the effect of foregrounding, which attracts attention and aids memorability. </a:t>
            </a:r>
          </a:p>
          <a:p>
            <a:endParaRPr lang="en-US" dirty="0"/>
          </a:p>
        </p:txBody>
      </p:sp>
    </p:spTree>
    <p:extLst>
      <p:ext uri="{BB962C8B-B14F-4D97-AF65-F5344CB8AC3E}">
        <p14:creationId xmlns:p14="http://schemas.microsoft.com/office/powerpoint/2010/main" xmlns="" val="2136417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In most of the instances the deviation will be linguistic. But foregrounding is a psychological phenomenon, not a linguistic one. This is why the linguistic structure of texts can affect meaning and effect. Linguistic phenomena can have related psychological effects for readers of texts.</a:t>
            </a:r>
          </a:p>
          <a:p>
            <a:endParaRPr lang="en-US" dirty="0"/>
          </a:p>
        </p:txBody>
      </p:sp>
    </p:spTree>
    <p:extLst>
      <p:ext uri="{BB962C8B-B14F-4D97-AF65-F5344CB8AC3E}">
        <p14:creationId xmlns:p14="http://schemas.microsoft.com/office/powerpoint/2010/main" xmlns="" val="1221742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lvl="0"/>
            <a:r>
              <a:rPr kumimoji="0" lang="en-US" b="0" i="0" u="none" strike="noStrike" cap="none" normalizeH="0" baseline="0" dirty="0" smtClean="0">
                <a:ln>
                  <a:noFill/>
                </a:ln>
                <a:solidFill>
                  <a:schemeClr val="tx1"/>
                </a:solidFill>
                <a:effectLst/>
                <a:latin typeface="Arial" panose="020B0604020202020204" pitchFamily="34" charset="0"/>
              </a:rPr>
              <a:t>Dylan Thomas wrote a poem which has a title which breaks both of the rules we noticed on the last page, and so is doubly foregrounded - it is grammatically and semantically deviant at the same time. The poem is called '</a:t>
            </a:r>
            <a:r>
              <a:rPr kumimoji="0" lang="en-US" b="1" i="0" u="none" strike="noStrike" cap="none" normalizeH="0" baseline="0" dirty="0" smtClean="0">
                <a:ln>
                  <a:noFill/>
                </a:ln>
                <a:solidFill>
                  <a:schemeClr val="tx1"/>
                </a:solidFill>
                <a:effectLst/>
                <a:latin typeface="Arial" panose="020B0604020202020204" pitchFamily="34" charset="0"/>
              </a:rPr>
              <a:t>A Grief Ago</a:t>
            </a:r>
            <a:r>
              <a:rPr kumimoji="0" lang="en-US" b="0" i="0" u="none" strike="noStrike" cap="none" normalizeH="0" baseline="0" dirty="0" smtClean="0">
                <a:ln>
                  <a:noFill/>
                </a:ln>
                <a:solidFill>
                  <a:schemeClr val="tx1"/>
                </a:solidFill>
                <a:effectLst/>
                <a:latin typeface="Arial" panose="020B0604020202020204" pitchFamily="34" charset="0"/>
              </a:rPr>
              <a:t>', a phrase which also turns up in the poem itself. </a:t>
            </a:r>
          </a:p>
          <a:p>
            <a:pPr lvl="0"/>
            <a:r>
              <a:rPr lang="en-US" dirty="0" smtClean="0">
                <a:latin typeface="Arial" panose="020B0604020202020204" pitchFamily="34" charset="0"/>
              </a:rPr>
              <a:t>How exactly is “a grief ago deviant” ?</a:t>
            </a:r>
          </a:p>
          <a:p>
            <a:pPr lvl="0"/>
            <a:r>
              <a:rPr lang="en-US" dirty="0" smtClean="0">
                <a:latin typeface="Arial" panose="020B0604020202020204" pitchFamily="34" charset="0"/>
              </a:rPr>
              <a:t>What can you infer about the meaning of the phrase form the character of deviation ? </a:t>
            </a:r>
            <a:endParaRPr kumimoji="0" lang="en-US" b="0" i="0" u="none" strike="noStrike" cap="none" normalizeH="0" baseline="0" dirty="0" smtClean="0">
              <a:ln>
                <a:noFill/>
              </a:ln>
              <a:solidFill>
                <a:schemeClr val="tx1"/>
              </a:solidFill>
              <a:effectLst/>
              <a:latin typeface="Arial" panose="020B0604020202020204" pitchFamily="34" charset="0"/>
            </a:endParaRPr>
          </a:p>
          <a:p>
            <a:endParaRPr lang="en-US" dirty="0"/>
          </a:p>
        </p:txBody>
      </p:sp>
      <p:sp>
        <p:nvSpPr>
          <p:cNvPr id="4" name="Rectangle 1"/>
          <p:cNvSpPr>
            <a:spLocks noChangeArrowheads="1"/>
          </p:cNvSpPr>
          <p:nvPr/>
        </p:nvSpPr>
        <p:spPr bwMode="auto">
          <a:xfrm>
            <a:off x="1" y="43934"/>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AutoShape 2" descr="http://www.lancaster.ac.uk/fass/projects/stylistics/graphics/information.gif">
            <a:hlinkClick r:id="rId2"/>
          </p:cNvPr>
          <p:cNvSpPr>
            <a:spLocks noChangeAspect="1" noChangeArrowheads="1"/>
          </p:cNvSpPr>
          <p:nvPr/>
        </p:nvSpPr>
        <p:spPr bwMode="auto">
          <a:xfrm>
            <a:off x="3526632" y="-46038"/>
            <a:ext cx="192881" cy="257176"/>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xmlns="" val="2615682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0" indent="0">
              <a:buNone/>
            </a:pPr>
            <a:r>
              <a:rPr lang="en-US" b="1" dirty="0"/>
              <a:t>	</a:t>
            </a:r>
            <a:r>
              <a:rPr lang="en-US" b="1" dirty="0" smtClean="0"/>
              <a:t>	Ana- {Mary} gram</a:t>
            </a:r>
          </a:p>
          <a:p>
            <a:pPr marL="0" indent="0">
              <a:buNone/>
            </a:pPr>
            <a:r>
              <a:rPr lang="en-US" b="1" dirty="0" smtClean="0"/>
              <a:t>		          {Army} </a:t>
            </a:r>
          </a:p>
          <a:p>
            <a:pPr marL="0" indent="0">
              <a:buNone/>
            </a:pPr>
            <a:r>
              <a:rPr lang="en-US" i="1" dirty="0" smtClean="0"/>
              <a:t>How well her name an Army doth present,</a:t>
            </a:r>
          </a:p>
          <a:p>
            <a:pPr marL="0" indent="0">
              <a:buNone/>
            </a:pPr>
            <a:r>
              <a:rPr lang="en-US" i="1" dirty="0" smtClean="0"/>
              <a:t>In whom the Lord of Hosts did pitch his tent!</a:t>
            </a:r>
          </a:p>
          <a:p>
            <a:pPr marL="0" indent="0">
              <a:buNone/>
            </a:pPr>
            <a:endParaRPr lang="en-US" i="1" dirty="0"/>
          </a:p>
          <a:p>
            <a:pPr marL="0" indent="0">
              <a:buNone/>
            </a:pPr>
            <a:r>
              <a:rPr lang="en-US" i="1" dirty="0" smtClean="0"/>
              <a:t>					</a:t>
            </a:r>
            <a:r>
              <a:rPr lang="en-US" dirty="0" smtClean="0"/>
              <a:t>from </a:t>
            </a:r>
            <a:r>
              <a:rPr lang="en-US" i="1" dirty="0" smtClean="0"/>
              <a:t>The Temple</a:t>
            </a:r>
            <a:r>
              <a:rPr lang="en-US" dirty="0" smtClean="0"/>
              <a:t>, by George Herbert</a:t>
            </a:r>
            <a:endParaRPr lang="en-US" i="1" dirty="0"/>
          </a:p>
        </p:txBody>
      </p:sp>
    </p:spTree>
    <p:extLst>
      <p:ext uri="{BB962C8B-B14F-4D97-AF65-F5344CB8AC3E}">
        <p14:creationId xmlns:p14="http://schemas.microsoft.com/office/powerpoint/2010/main" xmlns="" val="2622610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Deviation</a:t>
            </a:r>
            <a:endParaRPr lang="en-US" dirty="0"/>
          </a:p>
        </p:txBody>
      </p:sp>
      <p:sp>
        <p:nvSpPr>
          <p:cNvPr id="3" name="Content Placeholder 2"/>
          <p:cNvSpPr>
            <a:spLocks noGrp="1"/>
          </p:cNvSpPr>
          <p:nvPr>
            <p:ph idx="1"/>
          </p:nvPr>
        </p:nvSpPr>
        <p:spPr/>
        <p:txBody>
          <a:bodyPr/>
          <a:lstStyle/>
          <a:p>
            <a:r>
              <a:rPr lang="en-US" dirty="0" smtClean="0"/>
              <a:t>A linguistic deviation is a disruption of the normal process of communication: it leaves a gap, as it were, in one’s comprehension of text. The gap can be filled, and the deviation rendered significant. But only if by an effort of imagination the reader perceives some deeper connection which compensates for the superficial oddity. In case of a metaphor this compensation is in the form of an analogy. </a:t>
            </a:r>
            <a:endParaRPr lang="en-US" dirty="0"/>
          </a:p>
        </p:txBody>
      </p:sp>
    </p:spTree>
    <p:extLst>
      <p:ext uri="{BB962C8B-B14F-4D97-AF65-F5344CB8AC3E}">
        <p14:creationId xmlns:p14="http://schemas.microsoft.com/office/powerpoint/2010/main" xmlns="" val="1896389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TotalTime>
  <Words>648</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Deviation</vt:lpstr>
      <vt:lpstr>Deviation</vt:lpstr>
      <vt:lpstr>Deviation &amp; Parallelism in Foregrounding</vt:lpstr>
      <vt:lpstr>Slide 4</vt:lpstr>
      <vt:lpstr>Slide 5</vt:lpstr>
      <vt:lpstr>Slide 6</vt:lpstr>
      <vt:lpstr>Example</vt:lpstr>
      <vt:lpstr>Example</vt:lpstr>
      <vt:lpstr>Deviation</vt:lpstr>
      <vt:lpstr>Example: Deviation through metaphor </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Deviation</dc:title>
  <dc:creator>Neelum</dc:creator>
  <cp:lastModifiedBy>NTS</cp:lastModifiedBy>
  <cp:revision>40</cp:revision>
  <dcterms:created xsi:type="dcterms:W3CDTF">2014-03-24T07:14:10Z</dcterms:created>
  <dcterms:modified xsi:type="dcterms:W3CDTF">2014-03-25T10:14:13Z</dcterms:modified>
</cp:coreProperties>
</file>