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70" r:id="rId8"/>
    <p:sldId id="257" r:id="rId9"/>
    <p:sldId id="259" r:id="rId10"/>
    <p:sldId id="269" r:id="rId11"/>
    <p:sldId id="260" r:id="rId12"/>
    <p:sldId id="271" r:id="rId13"/>
    <p:sldId id="261" r:id="rId14"/>
    <p:sldId id="262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5" autoAdjust="0"/>
    <p:restoredTop sz="94660"/>
  </p:normalViewPr>
  <p:slideViewPr>
    <p:cSldViewPr snapToGrid="0">
      <p:cViewPr varScale="1">
        <p:scale>
          <a:sx n="37" d="100"/>
          <a:sy n="37" d="100"/>
        </p:scale>
        <p:origin x="-146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7BED-5F78-455C-911A-939FB6B19BB4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3FC-AAD5-42C8-BBEE-E9F5681317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261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7BED-5F78-455C-911A-939FB6B19BB4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3FC-AAD5-42C8-BBEE-E9F5681317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194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7BED-5F78-455C-911A-939FB6B19BB4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3FC-AAD5-42C8-BBEE-E9F5681317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613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7BED-5F78-455C-911A-939FB6B19BB4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3FC-AAD5-42C8-BBEE-E9F5681317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657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7BED-5F78-455C-911A-939FB6B19BB4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3FC-AAD5-42C8-BBEE-E9F5681317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677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7BED-5F78-455C-911A-939FB6B19BB4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3FC-AAD5-42C8-BBEE-E9F5681317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05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7BED-5F78-455C-911A-939FB6B19BB4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3FC-AAD5-42C8-BBEE-E9F5681317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174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7BED-5F78-455C-911A-939FB6B19BB4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3FC-AAD5-42C8-BBEE-E9F5681317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188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7BED-5F78-455C-911A-939FB6B19BB4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3FC-AAD5-42C8-BBEE-E9F5681317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678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7BED-5F78-455C-911A-939FB6B19BB4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3FC-AAD5-42C8-BBEE-E9F5681317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72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7BED-5F78-455C-911A-939FB6B19BB4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3FC-AAD5-42C8-BBEE-E9F5681317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76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67BED-5F78-455C-911A-939FB6B19BB4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93FC-AAD5-42C8-BBEE-E9F5681317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213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Kinds of Parallelism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Stylistics 551</a:t>
            </a:r>
          </a:p>
          <a:p>
            <a:r>
              <a:rPr lang="en-US" dirty="0" smtClean="0"/>
              <a:t>Lecture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626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Antithetical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“Good we must love, and must hate ill</a:t>
            </a:r>
          </a:p>
          <a:p>
            <a:pPr marL="0" indent="0">
              <a:buNone/>
            </a:pPr>
            <a:r>
              <a:rPr lang="en-US" dirty="0" smtClean="0"/>
              <a:t>For ill is ill, and good </a:t>
            </a:r>
            <a:r>
              <a:rPr lang="en-US" dirty="0" err="1" smtClean="0"/>
              <a:t>good</a:t>
            </a:r>
            <a:r>
              <a:rPr lang="en-US" dirty="0" smtClean="0"/>
              <a:t> still;</a:t>
            </a:r>
          </a:p>
          <a:p>
            <a:pPr marL="0" indent="0">
              <a:buNone/>
            </a:pPr>
            <a:r>
              <a:rPr lang="en-US" dirty="0" smtClean="0"/>
              <a:t>But there are things indifferent,</a:t>
            </a:r>
          </a:p>
          <a:p>
            <a:pPr marL="0" indent="0">
              <a:buNone/>
            </a:pPr>
            <a:r>
              <a:rPr lang="en-US" dirty="0" smtClean="0"/>
              <a:t>Which we may neither hate, not love</a:t>
            </a:r>
          </a:p>
          <a:p>
            <a:pPr marL="0" indent="0">
              <a:buNone/>
            </a:pPr>
            <a:r>
              <a:rPr lang="en-US" dirty="0" smtClean="0"/>
              <a:t>But one, and then another prove, </a:t>
            </a:r>
          </a:p>
          <a:p>
            <a:pPr marL="0" indent="0">
              <a:buNone/>
            </a:pPr>
            <a:r>
              <a:rPr lang="en-US" dirty="0" smtClean="0"/>
              <a:t>As we shall find our fancy bent”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70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3. Synthetic Parallelism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in it the second or third line of the unit are not synonymous or antithetic to the first line but advance </a:t>
            </a:r>
            <a:r>
              <a:rPr lang="en-US" dirty="0"/>
              <a:t>the thought in a variety of other ways. </a:t>
            </a:r>
            <a:r>
              <a:rPr lang="en-US" dirty="0" smtClean="0"/>
              <a:t>The theme is worked up by the building of thought upon similar thought. </a:t>
            </a:r>
          </a:p>
          <a:p>
            <a:pPr marL="0" indent="0">
              <a:buNone/>
            </a:pPr>
            <a:r>
              <a:rPr lang="en-US" dirty="0" smtClean="0"/>
              <a:t>Mightier than the voices of many water,</a:t>
            </a:r>
          </a:p>
          <a:p>
            <a:pPr marL="0" indent="0">
              <a:buNone/>
            </a:pPr>
            <a:r>
              <a:rPr lang="en-US" dirty="0" smtClean="0"/>
              <a:t>Mightier than the breakers of the ocean</a:t>
            </a:r>
          </a:p>
          <a:p>
            <a:pPr marL="0" indent="0">
              <a:buNone/>
            </a:pPr>
            <a:r>
              <a:rPr lang="en-US" dirty="0" smtClean="0"/>
              <a:t>In the high place is thy Lord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70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father has compassion on his children,</a:t>
            </a:r>
          </a:p>
          <a:p>
            <a:r>
              <a:rPr lang="en-US" dirty="0" smtClean="0"/>
              <a:t>So the Lord has compassion on those who fear him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1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4</a:t>
            </a:r>
            <a:r>
              <a:rPr lang="en-US" b="1" dirty="0" smtClean="0"/>
              <a:t>. Introverted Parallelism</a:t>
            </a:r>
          </a:p>
          <a:p>
            <a:pPr marL="0" indent="0">
              <a:buNone/>
            </a:pPr>
            <a:r>
              <a:rPr lang="en-US" dirty="0" smtClean="0"/>
              <a:t>The thought veers from the main theme and then returns:</a:t>
            </a:r>
          </a:p>
          <a:p>
            <a:pPr marL="0" indent="0">
              <a:buNone/>
            </a:pPr>
            <a:r>
              <a:rPr lang="en-US" dirty="0" smtClean="0"/>
              <a:t>Only in god be still my soul                    Only is god be still my soul</a:t>
            </a:r>
          </a:p>
          <a:p>
            <a:pPr marL="0" indent="0">
              <a:buNone/>
            </a:pPr>
            <a:r>
              <a:rPr lang="en-US" dirty="0" smtClean="0"/>
              <a:t>From Him is my life			From him is my life</a:t>
            </a:r>
          </a:p>
          <a:p>
            <a:pPr marL="0" indent="0">
              <a:buNone/>
            </a:pPr>
            <a:r>
              <a:rPr lang="en-US" dirty="0" smtClean="0"/>
              <a:t>Only He is my rock, my salvation,          Only he is my rock, my salvation</a:t>
            </a:r>
          </a:p>
          <a:p>
            <a:pPr marL="0" indent="0">
              <a:buNone/>
            </a:pPr>
            <a:r>
              <a:rPr lang="en-US" dirty="0" smtClean="0"/>
              <a:t>My Fortress. I totter not.                         My fortress, I totter not</a:t>
            </a:r>
          </a:p>
          <a:p>
            <a:pPr marL="0" indent="0">
              <a:buNone/>
            </a:pPr>
            <a:r>
              <a:rPr lang="en-US" dirty="0" smtClean="0"/>
              <a:t>How long will ye set upon a man</a:t>
            </a:r>
          </a:p>
          <a:p>
            <a:pPr marL="0" indent="0">
              <a:buNone/>
            </a:pPr>
            <a:r>
              <a:rPr lang="en-US" dirty="0" smtClean="0"/>
              <a:t>Will ye dash upon him, all of you</a:t>
            </a:r>
          </a:p>
          <a:p>
            <a:pPr marL="0" indent="0">
              <a:buNone/>
            </a:pPr>
            <a:r>
              <a:rPr lang="en-US" dirty="0" smtClean="0"/>
              <a:t>Only to thrust me form my height they pan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68169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5</a:t>
            </a:r>
            <a:r>
              <a:rPr lang="en-US" b="1" dirty="0" smtClean="0"/>
              <a:t>. Stair-like Parallelism</a:t>
            </a:r>
          </a:p>
          <a:p>
            <a:pPr marL="0" indent="0">
              <a:buNone/>
            </a:pPr>
            <a:r>
              <a:rPr lang="en-US" dirty="0" smtClean="0"/>
              <a:t>The thought is repeated, in pretty much the same words and is developed still further.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Lord shall guard thee from all evil,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Lord shall guard thy soul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Lord shall guard thy coming and thy going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From now for ever more. </a:t>
            </a:r>
          </a:p>
        </p:txBody>
      </p:sp>
    </p:spTree>
    <p:extLst>
      <p:ext uri="{BB962C8B-B14F-4D97-AF65-F5344CB8AC3E}">
        <p14:creationId xmlns:p14="http://schemas.microsoft.com/office/powerpoint/2010/main" xmlns="" val="244894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6</a:t>
            </a:r>
            <a:r>
              <a:rPr lang="en-US" b="1" dirty="0" smtClean="0"/>
              <a:t>. Emblematic parallelism</a:t>
            </a:r>
            <a:r>
              <a:rPr lang="en-US" dirty="0" smtClean="0"/>
              <a:t>:</a:t>
            </a:r>
          </a:p>
          <a:p>
            <a:r>
              <a:rPr lang="en-US" dirty="0" smtClean="0"/>
              <a:t>The building up of thought by use of simile</a:t>
            </a:r>
          </a:p>
          <a:p>
            <a:pPr marL="0" indent="0">
              <a:buNone/>
            </a:pPr>
            <a:r>
              <a:rPr lang="en-US" dirty="0" err="1" smtClean="0"/>
              <a:t>Jahweh</a:t>
            </a:r>
            <a:r>
              <a:rPr lang="en-US" dirty="0" smtClean="0"/>
              <a:t>, my god, early I seek Thee</a:t>
            </a:r>
          </a:p>
          <a:p>
            <a:pPr marL="0" indent="0">
              <a:buNone/>
            </a:pPr>
            <a:r>
              <a:rPr lang="en-US" dirty="0" smtClean="0"/>
              <a:t>My soul doth </a:t>
            </a:r>
            <a:r>
              <a:rPr lang="en-US" dirty="0" err="1" smtClean="0"/>
              <a:t>faim</a:t>
            </a:r>
            <a:r>
              <a:rPr lang="en-US" dirty="0" smtClean="0"/>
              <a:t> for </a:t>
            </a:r>
            <a:r>
              <a:rPr lang="en-US" dirty="0"/>
              <a:t>T</a:t>
            </a:r>
            <a:r>
              <a:rPr lang="en-US" dirty="0" smtClean="0"/>
              <a:t>hee</a:t>
            </a:r>
          </a:p>
          <a:p>
            <a:pPr marL="0" indent="0">
              <a:buNone/>
            </a:pPr>
            <a:r>
              <a:rPr lang="en-US" dirty="0" smtClean="0"/>
              <a:t>My flesh doth faint for Thee</a:t>
            </a:r>
          </a:p>
          <a:p>
            <a:pPr marL="0" indent="0">
              <a:buNone/>
            </a:pPr>
            <a:r>
              <a:rPr lang="en-US" dirty="0" smtClean="0"/>
              <a:t>Like a land of drought </a:t>
            </a:r>
            <a:r>
              <a:rPr lang="en-US" smtClean="0"/>
              <a:t>it thirst for Thee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713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Parallelism is the use of components in a sentence that are grammatically the same, or similar in their construction, sound, meaning or meter. Examples of parallelism are found in literary works as well as in ordinary speech.</a:t>
            </a:r>
          </a:p>
          <a:p>
            <a:r>
              <a:rPr lang="en-US" dirty="0" smtClean="0"/>
              <a:t>Parallelism as a device adds </a:t>
            </a:r>
            <a:r>
              <a:rPr lang="en-US" u="sng" dirty="0" smtClean="0"/>
              <a:t>balance</a:t>
            </a:r>
            <a:r>
              <a:rPr lang="en-US" dirty="0" smtClean="0"/>
              <a:t> and </a:t>
            </a:r>
            <a:r>
              <a:rPr lang="en-US" u="sng" dirty="0" smtClean="0"/>
              <a:t>rhythm</a:t>
            </a:r>
            <a:r>
              <a:rPr lang="en-US" dirty="0" smtClean="0"/>
              <a:t> to sentences, giving ideas a smoother flow and thus can be </a:t>
            </a:r>
            <a:r>
              <a:rPr lang="en-US" u="sng" dirty="0" smtClean="0"/>
              <a:t>persuasive</a:t>
            </a:r>
            <a:r>
              <a:rPr lang="en-US" dirty="0" smtClean="0"/>
              <a:t> because of the repetition it employs. 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e.g. “Alice ran into the room, into the garden, and into our hearts”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926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repetition of a phrase not only gives the sentence a balance but rhythm and flow as well. </a:t>
            </a:r>
            <a:endParaRPr lang="en-US" dirty="0"/>
          </a:p>
          <a:p>
            <a:r>
              <a:rPr lang="en-US" dirty="0" smtClean="0"/>
              <a:t>This repetition can also occur in similar structured clauses e.g. “whenever you need me, wherever you need me, I will be there for you”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357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Grammatical Parallelism:</a:t>
            </a:r>
          </a:p>
          <a:p>
            <a:r>
              <a:rPr lang="en-US" dirty="0" smtClean="0"/>
              <a:t>The principal of parallel construction is a simple one. the reader expects </a:t>
            </a:r>
            <a:r>
              <a:rPr lang="en-US" u="sng" dirty="0" smtClean="0"/>
              <a:t>consistency</a:t>
            </a:r>
            <a:r>
              <a:rPr lang="en-US" dirty="0" smtClean="0"/>
              <a:t>. Ideas that are related to each other (grammarians call these Coordinate clauses) should be expressed in parallel form. Expressions similar in content and function should be expressed similarly.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776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Non-parallel construction: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“She is capable, experienced and often works late at night”</a:t>
            </a:r>
          </a:p>
          <a:p>
            <a:r>
              <a:rPr lang="en-US" dirty="0" smtClean="0"/>
              <a:t>Shift form series or adjectives: ‘capable’ ‘experienced’ to a verb phrase “often works late at night”</a:t>
            </a:r>
          </a:p>
          <a:p>
            <a:r>
              <a:rPr lang="en-US" dirty="0" smtClean="0"/>
              <a:t>The result is the break of rhythm, there should be an adjective in place of the verb phrase like  hardworking, dedicated, committed.</a:t>
            </a:r>
          </a:p>
          <a:p>
            <a:r>
              <a:rPr lang="en-US" dirty="0" smtClean="0"/>
              <a:t>In parallelism the point is to be consistent. This gives writing rhythm, symmetry that creates emphasis.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166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“What the hammer? What the chain?</a:t>
            </a:r>
          </a:p>
          <a:p>
            <a:pPr marL="0" indent="0">
              <a:buNone/>
            </a:pPr>
            <a:r>
              <a:rPr lang="en-US" dirty="0" smtClean="0"/>
              <a:t>In what furnace was thy brain?</a:t>
            </a:r>
          </a:p>
          <a:p>
            <a:pPr marL="0" indent="0">
              <a:buNone/>
            </a:pPr>
            <a:r>
              <a:rPr lang="en-US" dirty="0" smtClean="0"/>
              <a:t>What the anvil? what dread grasp</a:t>
            </a:r>
          </a:p>
          <a:p>
            <a:pPr marL="0" indent="0">
              <a:buNone/>
            </a:pPr>
            <a:r>
              <a:rPr lang="en-US" dirty="0" smtClean="0"/>
              <a:t>Dare its deadly terrors clasp? </a:t>
            </a:r>
            <a:r>
              <a:rPr lang="en-US" dirty="0"/>
              <a:t>(</a:t>
            </a:r>
            <a:r>
              <a:rPr lang="en-US" dirty="0" smtClean="0"/>
              <a:t>William Blake,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The </a:t>
            </a:r>
            <a:r>
              <a:rPr lang="en-US" dirty="0" err="1" smtClean="0"/>
              <a:t>Tyger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730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Friends, Romans, Countrymen, lend me your ears;</a:t>
            </a:r>
          </a:p>
          <a:p>
            <a:pPr marL="0" indent="0">
              <a:buNone/>
            </a:pPr>
            <a:r>
              <a:rPr lang="en-US" dirty="0" smtClean="0"/>
              <a:t>I come to bury Caesar, not to praise him”  (Shakespeare, Julius Caesar) </a:t>
            </a:r>
          </a:p>
          <a:p>
            <a:r>
              <a:rPr lang="en-US" dirty="0" smtClean="0"/>
              <a:t>The author uses parallel structure in both the lines. In the first line parallel structure equates three different groups of society: friends, Romans and countrymen. In the second line the author uses parallel structure with the phrases “</a:t>
            </a:r>
            <a:r>
              <a:rPr lang="en-US" i="1" dirty="0" smtClean="0"/>
              <a:t>to bury Caesar</a:t>
            </a:r>
            <a:r>
              <a:rPr lang="en-US" dirty="0" smtClean="0"/>
              <a:t>, not </a:t>
            </a:r>
            <a:r>
              <a:rPr lang="en-US" i="1" dirty="0" smtClean="0"/>
              <a:t>to praise him</a:t>
            </a:r>
            <a:r>
              <a:rPr lang="en-US" dirty="0" smtClean="0"/>
              <a:t>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932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r>
              <a:rPr lang="en-US" b="1" dirty="0" smtClean="0"/>
              <a:t> Synonymous Parallelism :</a:t>
            </a:r>
          </a:p>
          <a:p>
            <a:r>
              <a:rPr lang="en-US" dirty="0" smtClean="0"/>
              <a:t>The very same thought is repeated, at times in the very same words. The following examples will illustrate parallelism. Common patterns of meaning sustained between these parallel lines.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Therefore the wicked will not stand in the judgment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C00000"/>
                </a:solidFill>
              </a:rPr>
              <a:t>   Nor sinners in the assembly of the righteous</a:t>
            </a:r>
          </a:p>
          <a:p>
            <a:r>
              <a:rPr lang="en-US" i="1" dirty="0" smtClean="0">
                <a:solidFill>
                  <a:schemeClr val="tx2"/>
                </a:solidFill>
              </a:rPr>
              <a:t>Who may ascend the hill of the Lord?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2"/>
                </a:solidFill>
              </a:rPr>
              <a:t>  </a:t>
            </a:r>
            <a:r>
              <a:rPr lang="en-US" i="1" dirty="0" smtClean="0">
                <a:solidFill>
                  <a:schemeClr val="tx2"/>
                </a:solidFill>
              </a:rPr>
              <a:t>Who may stand in his holy place?</a:t>
            </a:r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137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2. Antithetical Parallelism</a:t>
            </a:r>
          </a:p>
          <a:p>
            <a:pPr marL="0" indent="0">
              <a:buNone/>
            </a:pPr>
            <a:r>
              <a:rPr lang="en-US" dirty="0" smtClean="0"/>
              <a:t>In it two opposite ideas are put together in parallel structure. The thought of the first line is expressed by and antithesis in the second, or is counterbalanced by a contrast in the second.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To err is human to forgive divine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The tongue of the wise </a:t>
            </a:r>
            <a:r>
              <a:rPr lang="en-US" dirty="0" err="1" smtClean="0">
                <a:solidFill>
                  <a:schemeClr val="tx2"/>
                </a:solidFill>
              </a:rPr>
              <a:t>adorneth</a:t>
            </a:r>
            <a:r>
              <a:rPr lang="en-US" dirty="0" smtClean="0">
                <a:solidFill>
                  <a:schemeClr val="tx2"/>
                </a:solidFill>
              </a:rPr>
              <a:t> knowledge,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   The mouth of the fool </a:t>
            </a:r>
            <a:r>
              <a:rPr lang="en-US" dirty="0" err="1" smtClean="0">
                <a:solidFill>
                  <a:schemeClr val="tx2"/>
                </a:solidFill>
              </a:rPr>
              <a:t>blurteth</a:t>
            </a:r>
            <a:r>
              <a:rPr lang="en-US" dirty="0" smtClean="0">
                <a:solidFill>
                  <a:schemeClr val="tx2"/>
                </a:solidFill>
              </a:rPr>
              <a:t> our folly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281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</TotalTime>
  <Words>808</Words>
  <Application>Microsoft Office PowerPoint</Application>
  <PresentationFormat>On-screen Show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Kinds of Parallelism</vt:lpstr>
      <vt:lpstr>Parallelism</vt:lpstr>
      <vt:lpstr>Parallelism</vt:lpstr>
      <vt:lpstr>Slide 4</vt:lpstr>
      <vt:lpstr>Example</vt:lpstr>
      <vt:lpstr>Slide 6</vt:lpstr>
      <vt:lpstr>Slide 7</vt:lpstr>
      <vt:lpstr>Slide 8</vt:lpstr>
      <vt:lpstr>Slide 9</vt:lpstr>
      <vt:lpstr>Antithetical Parallelism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Neelum</dc:creator>
  <cp:lastModifiedBy>NTS</cp:lastModifiedBy>
  <cp:revision>61</cp:revision>
  <dcterms:created xsi:type="dcterms:W3CDTF">2014-03-17T05:55:16Z</dcterms:created>
  <dcterms:modified xsi:type="dcterms:W3CDTF">2014-04-01T12:25:42Z</dcterms:modified>
</cp:coreProperties>
</file>