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5" autoAdjust="0"/>
    <p:restoredTop sz="94660"/>
  </p:normalViewPr>
  <p:slideViewPr>
    <p:cSldViewPr snapToGrid="0">
      <p:cViewPr varScale="1">
        <p:scale>
          <a:sx n="71" d="100"/>
          <a:sy n="71" d="100"/>
        </p:scale>
        <p:origin x="-112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41D7FB-BA92-446D-BD15-9A1D83887B18}"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4360B-760C-4308-A52E-146E03A0296C}" type="slidenum">
              <a:rPr lang="en-US" smtClean="0"/>
              <a:pPr/>
              <a:t>‹#›</a:t>
            </a:fld>
            <a:endParaRPr lang="en-US"/>
          </a:p>
        </p:txBody>
      </p:sp>
    </p:spTree>
    <p:extLst>
      <p:ext uri="{BB962C8B-B14F-4D97-AF65-F5344CB8AC3E}">
        <p14:creationId xmlns:p14="http://schemas.microsoft.com/office/powerpoint/2010/main" xmlns="" val="1058764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41D7FB-BA92-446D-BD15-9A1D83887B18}"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4360B-760C-4308-A52E-146E03A0296C}" type="slidenum">
              <a:rPr lang="en-US" smtClean="0"/>
              <a:pPr/>
              <a:t>‹#›</a:t>
            </a:fld>
            <a:endParaRPr lang="en-US"/>
          </a:p>
        </p:txBody>
      </p:sp>
    </p:spTree>
    <p:extLst>
      <p:ext uri="{BB962C8B-B14F-4D97-AF65-F5344CB8AC3E}">
        <p14:creationId xmlns:p14="http://schemas.microsoft.com/office/powerpoint/2010/main" xmlns="" val="135298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41D7FB-BA92-446D-BD15-9A1D83887B18}"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4360B-760C-4308-A52E-146E03A0296C}" type="slidenum">
              <a:rPr lang="en-US" smtClean="0"/>
              <a:pPr/>
              <a:t>‹#›</a:t>
            </a:fld>
            <a:endParaRPr lang="en-US"/>
          </a:p>
        </p:txBody>
      </p:sp>
    </p:spTree>
    <p:extLst>
      <p:ext uri="{BB962C8B-B14F-4D97-AF65-F5344CB8AC3E}">
        <p14:creationId xmlns:p14="http://schemas.microsoft.com/office/powerpoint/2010/main" xmlns="" val="2078739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41D7FB-BA92-446D-BD15-9A1D83887B18}"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4360B-760C-4308-A52E-146E03A0296C}" type="slidenum">
              <a:rPr lang="en-US" smtClean="0"/>
              <a:pPr/>
              <a:t>‹#›</a:t>
            </a:fld>
            <a:endParaRPr lang="en-US"/>
          </a:p>
        </p:txBody>
      </p:sp>
    </p:spTree>
    <p:extLst>
      <p:ext uri="{BB962C8B-B14F-4D97-AF65-F5344CB8AC3E}">
        <p14:creationId xmlns:p14="http://schemas.microsoft.com/office/powerpoint/2010/main" xmlns="" val="336644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41D7FB-BA92-446D-BD15-9A1D83887B18}"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4360B-760C-4308-A52E-146E03A0296C}" type="slidenum">
              <a:rPr lang="en-US" smtClean="0"/>
              <a:pPr/>
              <a:t>‹#›</a:t>
            </a:fld>
            <a:endParaRPr lang="en-US"/>
          </a:p>
        </p:txBody>
      </p:sp>
    </p:spTree>
    <p:extLst>
      <p:ext uri="{BB962C8B-B14F-4D97-AF65-F5344CB8AC3E}">
        <p14:creationId xmlns:p14="http://schemas.microsoft.com/office/powerpoint/2010/main" xmlns="" val="468328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41D7FB-BA92-446D-BD15-9A1D83887B18}" type="datetimeFigureOut">
              <a:rPr lang="en-US" smtClean="0"/>
              <a:pPr/>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4360B-760C-4308-A52E-146E03A0296C}" type="slidenum">
              <a:rPr lang="en-US" smtClean="0"/>
              <a:pPr/>
              <a:t>‹#›</a:t>
            </a:fld>
            <a:endParaRPr lang="en-US"/>
          </a:p>
        </p:txBody>
      </p:sp>
    </p:spTree>
    <p:extLst>
      <p:ext uri="{BB962C8B-B14F-4D97-AF65-F5344CB8AC3E}">
        <p14:creationId xmlns:p14="http://schemas.microsoft.com/office/powerpoint/2010/main" xmlns="" val="384185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41D7FB-BA92-446D-BD15-9A1D83887B18}" type="datetimeFigureOut">
              <a:rPr lang="en-US" smtClean="0"/>
              <a:pPr/>
              <a:t>4/5/2014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A4360B-760C-4308-A52E-146E03A0296C}" type="slidenum">
              <a:rPr lang="en-US" smtClean="0"/>
              <a:pPr/>
              <a:t>‹#›</a:t>
            </a:fld>
            <a:endParaRPr lang="en-US"/>
          </a:p>
        </p:txBody>
      </p:sp>
    </p:spTree>
    <p:extLst>
      <p:ext uri="{BB962C8B-B14F-4D97-AF65-F5344CB8AC3E}">
        <p14:creationId xmlns:p14="http://schemas.microsoft.com/office/powerpoint/2010/main" xmlns="" val="3457593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41D7FB-BA92-446D-BD15-9A1D83887B18}" type="datetimeFigureOut">
              <a:rPr lang="en-US" smtClean="0"/>
              <a:pPr/>
              <a:t>4/5/2014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A4360B-760C-4308-A52E-146E03A0296C}" type="slidenum">
              <a:rPr lang="en-US" smtClean="0"/>
              <a:pPr/>
              <a:t>‹#›</a:t>
            </a:fld>
            <a:endParaRPr lang="en-US"/>
          </a:p>
        </p:txBody>
      </p:sp>
    </p:spTree>
    <p:extLst>
      <p:ext uri="{BB962C8B-B14F-4D97-AF65-F5344CB8AC3E}">
        <p14:creationId xmlns:p14="http://schemas.microsoft.com/office/powerpoint/2010/main" xmlns="" val="1850536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1D7FB-BA92-446D-BD15-9A1D83887B18}" type="datetimeFigureOut">
              <a:rPr lang="en-US" smtClean="0"/>
              <a:pPr/>
              <a:t>4/5/2014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A4360B-760C-4308-A52E-146E03A0296C}" type="slidenum">
              <a:rPr lang="en-US" smtClean="0"/>
              <a:pPr/>
              <a:t>‹#›</a:t>
            </a:fld>
            <a:endParaRPr lang="en-US"/>
          </a:p>
        </p:txBody>
      </p:sp>
    </p:spTree>
    <p:extLst>
      <p:ext uri="{BB962C8B-B14F-4D97-AF65-F5344CB8AC3E}">
        <p14:creationId xmlns:p14="http://schemas.microsoft.com/office/powerpoint/2010/main" xmlns="" val="1677679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1D7FB-BA92-446D-BD15-9A1D83887B18}" type="datetimeFigureOut">
              <a:rPr lang="en-US" smtClean="0"/>
              <a:pPr/>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4360B-760C-4308-A52E-146E03A0296C}" type="slidenum">
              <a:rPr lang="en-US" smtClean="0"/>
              <a:pPr/>
              <a:t>‹#›</a:t>
            </a:fld>
            <a:endParaRPr lang="en-US"/>
          </a:p>
        </p:txBody>
      </p:sp>
    </p:spTree>
    <p:extLst>
      <p:ext uri="{BB962C8B-B14F-4D97-AF65-F5344CB8AC3E}">
        <p14:creationId xmlns:p14="http://schemas.microsoft.com/office/powerpoint/2010/main" xmlns="" val="2456663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1D7FB-BA92-446D-BD15-9A1D83887B18}" type="datetimeFigureOut">
              <a:rPr lang="en-US" smtClean="0"/>
              <a:pPr/>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4360B-760C-4308-A52E-146E03A0296C}" type="slidenum">
              <a:rPr lang="en-US" smtClean="0"/>
              <a:pPr/>
              <a:t>‹#›</a:t>
            </a:fld>
            <a:endParaRPr lang="en-US"/>
          </a:p>
        </p:txBody>
      </p:sp>
    </p:spTree>
    <p:extLst>
      <p:ext uri="{BB962C8B-B14F-4D97-AF65-F5344CB8AC3E}">
        <p14:creationId xmlns:p14="http://schemas.microsoft.com/office/powerpoint/2010/main" xmlns="" val="3618140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1D7FB-BA92-446D-BD15-9A1D83887B18}" type="datetimeFigureOut">
              <a:rPr lang="en-US" smtClean="0"/>
              <a:pPr/>
              <a:t>4/5/2014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4360B-760C-4308-A52E-146E03A0296C}" type="slidenum">
              <a:rPr lang="en-US" smtClean="0"/>
              <a:pPr/>
              <a:t>‹#›</a:t>
            </a:fld>
            <a:endParaRPr lang="en-US"/>
          </a:p>
        </p:txBody>
      </p:sp>
    </p:spTree>
    <p:extLst>
      <p:ext uri="{BB962C8B-B14F-4D97-AF65-F5344CB8AC3E}">
        <p14:creationId xmlns:p14="http://schemas.microsoft.com/office/powerpoint/2010/main" xmlns="" val="2206087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literarydevices.net/comparis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literarydevices.net/understatemen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Schemes and Tropes</a:t>
            </a:r>
            <a:endParaRPr lang="en-US" dirty="0"/>
          </a:p>
        </p:txBody>
      </p:sp>
      <p:sp>
        <p:nvSpPr>
          <p:cNvPr id="3" name="Subtitle 2"/>
          <p:cNvSpPr>
            <a:spLocks noGrp="1"/>
          </p:cNvSpPr>
          <p:nvPr>
            <p:ph type="subTitle" idx="1"/>
          </p:nvPr>
        </p:nvSpPr>
        <p:spPr/>
        <p:txBody>
          <a:bodyPr/>
          <a:lstStyle/>
          <a:p>
            <a:r>
              <a:rPr lang="en-US" dirty="0" smtClean="0"/>
              <a:t>Stylistics 551</a:t>
            </a:r>
          </a:p>
          <a:p>
            <a:r>
              <a:rPr lang="en-US" dirty="0" smtClean="0"/>
              <a:t>Lecture 24</a:t>
            </a:r>
            <a:endParaRPr lang="en-US" dirty="0"/>
          </a:p>
        </p:txBody>
      </p:sp>
    </p:spTree>
    <p:extLst>
      <p:ext uri="{BB962C8B-B14F-4D97-AF65-F5344CB8AC3E}">
        <p14:creationId xmlns:p14="http://schemas.microsoft.com/office/powerpoint/2010/main" xmlns="" val="385561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Simile</a:t>
            </a:r>
            <a:endParaRPr lang="en-US" dirty="0"/>
          </a:p>
        </p:txBody>
      </p:sp>
      <p:sp>
        <p:nvSpPr>
          <p:cNvPr id="3" name="Content Placeholder 2"/>
          <p:cNvSpPr>
            <a:spLocks noGrp="1"/>
          </p:cNvSpPr>
          <p:nvPr>
            <p:ph idx="1"/>
          </p:nvPr>
        </p:nvSpPr>
        <p:spPr/>
        <p:txBody>
          <a:bodyPr/>
          <a:lstStyle/>
          <a:p>
            <a:r>
              <a:rPr lang="en-US" dirty="0" smtClean="0"/>
              <a:t>“O </a:t>
            </a:r>
            <a:r>
              <a:rPr lang="en-US" dirty="0"/>
              <a:t>my </a:t>
            </a:r>
            <a:r>
              <a:rPr lang="en-US" dirty="0" smtClean="0"/>
              <a:t>Love's </a:t>
            </a:r>
            <a:r>
              <a:rPr lang="en-US" dirty="0"/>
              <a:t>like the </a:t>
            </a:r>
            <a:r>
              <a:rPr lang="en-US" dirty="0" err="1"/>
              <a:t>melodie</a:t>
            </a:r>
            <a:r>
              <a:rPr lang="en-US" dirty="0"/>
              <a:t/>
            </a:r>
            <a:br>
              <a:rPr lang="en-US" dirty="0"/>
            </a:br>
            <a:r>
              <a:rPr lang="en-US" dirty="0"/>
              <a:t>That's sweetly played in tune</a:t>
            </a:r>
            <a:r>
              <a:rPr lang="en-US" dirty="0" smtClean="0"/>
              <a:t>.” (Robert Burns)</a:t>
            </a:r>
          </a:p>
          <a:p>
            <a:r>
              <a:rPr lang="en-US" dirty="0" smtClean="0"/>
              <a:t>“As fresh as the month of May” (Chaucer)</a:t>
            </a:r>
          </a:p>
          <a:p>
            <a:pPr lvl="0"/>
            <a:r>
              <a:rPr lang="en-US" dirty="0"/>
              <a:t>How like the winter hath my absence been </a:t>
            </a:r>
            <a:r>
              <a:rPr lang="en-US" dirty="0" smtClean="0"/>
              <a:t>–” (William Shakespeare) </a:t>
            </a:r>
          </a:p>
          <a:p>
            <a:r>
              <a:rPr lang="en-US" dirty="0" smtClean="0"/>
              <a:t>“As </a:t>
            </a:r>
            <a:r>
              <a:rPr lang="en-US" dirty="0"/>
              <a:t>idle as a painted ship upon a painted ocean </a:t>
            </a:r>
            <a:r>
              <a:rPr lang="en-US" dirty="0" smtClean="0"/>
              <a:t>–” (Samuel </a:t>
            </a:r>
            <a:r>
              <a:rPr lang="en-US" dirty="0"/>
              <a:t>Taylor </a:t>
            </a:r>
            <a:r>
              <a:rPr lang="en-US" dirty="0" smtClean="0"/>
              <a:t>Coleridge) </a:t>
            </a:r>
            <a:endParaRPr lang="en-US" dirty="0"/>
          </a:p>
          <a:p>
            <a:pPr lvl="0"/>
            <a:endParaRPr lang="en-US" dirty="0">
              <a:latin typeface="Arial" panose="020B0604020202020204" pitchFamily="34" charset="0"/>
            </a:endParaRPr>
          </a:p>
          <a:p>
            <a:endParaRPr lang="en-US" dirty="0" smtClean="0"/>
          </a:p>
          <a:p>
            <a:endParaRPr lang="en-US" dirty="0"/>
          </a:p>
          <a:p>
            <a:endParaRPr lang="en-US" dirty="0"/>
          </a:p>
        </p:txBody>
      </p:sp>
      <p:sp>
        <p:nvSpPr>
          <p:cNvPr id="4" name="Rectangle 1"/>
          <p:cNvSpPr>
            <a:spLocks noChangeArrowheads="1"/>
          </p:cNvSpPr>
          <p:nvPr/>
        </p:nvSpPr>
        <p:spPr bwMode="auto">
          <a:xfrm>
            <a:off x="0" y="-323166"/>
            <a:ext cx="264816"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477749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Personification</a:t>
            </a:r>
            <a:r>
              <a:rPr lang="en-US" dirty="0" smtClean="0"/>
              <a:t>:</a:t>
            </a:r>
            <a:endParaRPr lang="en-US" dirty="0"/>
          </a:p>
        </p:txBody>
      </p:sp>
      <p:sp>
        <p:nvSpPr>
          <p:cNvPr id="3" name="Content Placeholder 2"/>
          <p:cNvSpPr>
            <a:spLocks noGrp="1"/>
          </p:cNvSpPr>
          <p:nvPr>
            <p:ph idx="1"/>
          </p:nvPr>
        </p:nvSpPr>
        <p:spPr/>
        <p:txBody>
          <a:bodyPr/>
          <a:lstStyle/>
          <a:p>
            <a:r>
              <a:rPr lang="en-US" dirty="0" smtClean="0"/>
              <a:t>Personification means the investment of non-human subjects e.g. abstractions, inanimate objects or animals with human qualities or abilities. Here too the things compared are of unlike nature, but the thing to which the comparison is made is always a person. The figure is used to stir emotions and to create an empathy with the subject. </a:t>
            </a:r>
          </a:p>
          <a:p>
            <a:endParaRPr lang="en-US" dirty="0"/>
          </a:p>
        </p:txBody>
      </p:sp>
    </p:spTree>
    <p:extLst>
      <p:ext uri="{BB962C8B-B14F-4D97-AF65-F5344CB8AC3E}">
        <p14:creationId xmlns:p14="http://schemas.microsoft.com/office/powerpoint/2010/main" xmlns="" val="1374380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lstStyle/>
          <a:p>
            <a:r>
              <a:rPr lang="en-US" dirty="0"/>
              <a:t>E.g. the land mourns, the soil languishes” </a:t>
            </a:r>
          </a:p>
          <a:p>
            <a:r>
              <a:rPr lang="en-US" dirty="0" smtClean="0"/>
              <a:t>The human attributes of mourning and languishing are attributed to the land, thus making a comparison. But the thought is the extreme agricultural disaster, and the feeling is of sadness and loss. </a:t>
            </a:r>
            <a:endParaRPr lang="en-US" dirty="0"/>
          </a:p>
        </p:txBody>
      </p:sp>
    </p:spTree>
    <p:extLst>
      <p:ext uri="{BB962C8B-B14F-4D97-AF65-F5344CB8AC3E}">
        <p14:creationId xmlns:p14="http://schemas.microsoft.com/office/powerpoint/2010/main" xmlns="" val="2828111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Conceit </a:t>
            </a:r>
            <a:endParaRPr lang="en-US" dirty="0"/>
          </a:p>
        </p:txBody>
      </p:sp>
      <p:sp>
        <p:nvSpPr>
          <p:cNvPr id="3" name="Content Placeholder 2"/>
          <p:cNvSpPr>
            <a:spLocks noGrp="1"/>
          </p:cNvSpPr>
          <p:nvPr>
            <p:ph idx="1"/>
          </p:nvPr>
        </p:nvSpPr>
        <p:spPr/>
        <p:txBody>
          <a:bodyPr>
            <a:normAutofit lnSpcReduction="10000"/>
          </a:bodyPr>
          <a:lstStyle/>
          <a:p>
            <a:pPr marL="0" lvl="0" indent="0" eaLnBrk="0" fontAlgn="base" hangingPunct="0">
              <a:lnSpc>
                <a:spcPct val="100000"/>
              </a:lnSpc>
              <a:spcBef>
                <a:spcPct val="0"/>
              </a:spcBef>
              <a:spcAft>
                <a:spcPct val="0"/>
              </a:spcAft>
              <a:buNone/>
            </a:pPr>
            <a:r>
              <a:rPr lang="en-US" dirty="0">
                <a:latin typeface="Arial" panose="020B0604020202020204" pitchFamily="34" charset="0"/>
              </a:rPr>
              <a:t>C</a:t>
            </a:r>
            <a:r>
              <a:rPr lang="en-US" dirty="0" smtClean="0">
                <a:latin typeface="Arial" panose="020B0604020202020204" pitchFamily="34" charset="0"/>
              </a:rPr>
              <a:t>onceit </a:t>
            </a:r>
            <a:r>
              <a:rPr lang="en-US" dirty="0">
                <a:latin typeface="Arial" panose="020B0604020202020204" pitchFamily="34" charset="0"/>
              </a:rPr>
              <a:t>is a figure of speech in which two vastly different objects are </a:t>
            </a:r>
            <a:r>
              <a:rPr lang="en-US" sz="4000" dirty="0"/>
              <a:t>likened</a:t>
            </a:r>
            <a:r>
              <a:rPr lang="en-US" dirty="0">
                <a:latin typeface="Arial" panose="020B0604020202020204" pitchFamily="34" charset="0"/>
              </a:rPr>
              <a:t> together with the help of similes or metaphors.</a:t>
            </a:r>
          </a:p>
          <a:p>
            <a:pPr marL="0" lvl="0" indent="0" eaLnBrk="0" fontAlgn="base" hangingPunct="0">
              <a:lnSpc>
                <a:spcPct val="100000"/>
              </a:lnSpc>
              <a:spcBef>
                <a:spcPct val="0"/>
              </a:spcBef>
              <a:spcAft>
                <a:spcPct val="0"/>
              </a:spcAft>
              <a:buNone/>
            </a:pPr>
            <a:r>
              <a:rPr lang="en-US" dirty="0">
                <a:latin typeface="Arial" panose="020B0604020202020204" pitchFamily="34" charset="0"/>
              </a:rPr>
              <a:t>Conceit develops a </a:t>
            </a:r>
            <a:r>
              <a:rPr lang="en-US" dirty="0">
                <a:latin typeface="Arial" panose="020B0604020202020204" pitchFamily="34" charset="0"/>
                <a:hlinkClick r:id="rId2" tooltip="comparison"/>
              </a:rPr>
              <a:t>comparison</a:t>
            </a:r>
            <a:r>
              <a:rPr lang="en-US" dirty="0">
                <a:latin typeface="Arial" panose="020B0604020202020204" pitchFamily="34" charset="0"/>
              </a:rPr>
              <a:t> which is exceedingly unlikely but is, nonetheless, intellectually imaginative. A comparison turns into a conceit when the writer tries to make us admit a similarity between two things of whose unlikeness we are strongly conscious and for this reason, conceits are often surprising.</a:t>
            </a:r>
          </a:p>
          <a:p>
            <a:pPr marL="0" lvl="0" indent="0" eaLnBrk="0" fontAlgn="base" hangingPunct="0">
              <a:lnSpc>
                <a:spcPct val="100000"/>
              </a:lnSpc>
              <a:spcBef>
                <a:spcPct val="0"/>
              </a:spcBef>
              <a:spcAft>
                <a:spcPct val="0"/>
              </a:spcAft>
              <a:buNone/>
            </a:pPr>
            <a:endParaRPr lang="en-US" dirty="0">
              <a:latin typeface="Arial" panose="020B0604020202020204" pitchFamily="34" charset="0"/>
            </a:endParaRPr>
          </a:p>
          <a:p>
            <a:pPr marL="0" indent="0">
              <a:buNone/>
            </a:pPr>
            <a:endParaRPr lang="en-US" dirty="0" smtClean="0"/>
          </a:p>
          <a:p>
            <a:endParaRPr lang="en-US" dirty="0"/>
          </a:p>
        </p:txBody>
      </p:sp>
    </p:spTree>
    <p:extLst>
      <p:ext uri="{BB962C8B-B14F-4D97-AF65-F5344CB8AC3E}">
        <p14:creationId xmlns:p14="http://schemas.microsoft.com/office/powerpoint/2010/main" xmlns="" val="82112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Conceit</a:t>
            </a:r>
            <a:endParaRPr lang="en-US" dirty="0"/>
          </a:p>
        </p:txBody>
      </p:sp>
      <p:sp>
        <p:nvSpPr>
          <p:cNvPr id="3" name="Content Placeholder 2"/>
          <p:cNvSpPr>
            <a:spLocks noGrp="1"/>
          </p:cNvSpPr>
          <p:nvPr>
            <p:ph idx="1"/>
          </p:nvPr>
        </p:nvSpPr>
        <p:spPr/>
        <p:txBody>
          <a:bodyPr>
            <a:normAutofit/>
          </a:bodyPr>
          <a:lstStyle/>
          <a:p>
            <a:pPr lvl="0"/>
            <a:r>
              <a:rPr lang="en-US" dirty="0"/>
              <a:t>For example, it will not surprise us to hear someone saying, “You are a snail” or “You are slow as a snail,” as we understand that the similarity is drawn on a common quality “slowness”. We, however, will definitely be surprised to hear someone comparing “two lovers with the two legs of a draftsman’s compass.” Thus, conceit examples have a surprising or shocking effect on the readers because they are novel comparisons unlike the conventional comparisons made in similes and metaphors.</a:t>
            </a:r>
          </a:p>
          <a:p>
            <a:endParaRPr lang="en-US" dirty="0"/>
          </a:p>
        </p:txBody>
      </p:sp>
    </p:spTree>
    <p:extLst>
      <p:ext uri="{BB962C8B-B14F-4D97-AF65-F5344CB8AC3E}">
        <p14:creationId xmlns:p14="http://schemas.microsoft.com/office/powerpoint/2010/main" xmlns="" val="508912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Figures involving addition or amplification</a:t>
            </a:r>
            <a:endParaRPr lang="en-US" dirty="0"/>
          </a:p>
        </p:txBody>
      </p:sp>
      <p:sp>
        <p:nvSpPr>
          <p:cNvPr id="3" name="Content Placeholder 2"/>
          <p:cNvSpPr>
            <a:spLocks noGrp="1"/>
          </p:cNvSpPr>
          <p:nvPr>
            <p:ph idx="1"/>
          </p:nvPr>
        </p:nvSpPr>
        <p:spPr/>
        <p:txBody>
          <a:bodyPr>
            <a:normAutofit lnSpcReduction="10000"/>
          </a:bodyPr>
          <a:lstStyle/>
          <a:p>
            <a:pPr marL="571500" indent="-571500">
              <a:buAutoNum type="romanLcParenR"/>
            </a:pPr>
            <a:r>
              <a:rPr lang="en-US" b="1" dirty="0" smtClean="0"/>
              <a:t>Hyperbole</a:t>
            </a:r>
            <a:r>
              <a:rPr lang="en-US" dirty="0" smtClean="0"/>
              <a:t>:</a:t>
            </a:r>
          </a:p>
          <a:p>
            <a:pPr marL="0" indent="0">
              <a:buNone/>
            </a:pPr>
            <a:r>
              <a:rPr lang="en-US" dirty="0"/>
              <a:t>Hyperbole, derived from a Greek word meaning “over-casting” is a figure of speech, which involves an exaggeration of ideas for the sake of emphasis. It is a device that we employ in our day-to-day speech. For instance, when you meet a friend after a long time, you say, “Ages have passed since I last saw you”. You may not have met him for three or four hours or a day, but the use of the word “ages” exaggerates this statement to add emphasis to your wait. Therefore, a hyperbole is an unreal exaggeration to emphasize the real situation</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xmlns="" val="4185233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a:t>
            </a:r>
            <a:r>
              <a:rPr lang="en-US" dirty="0" smtClean="0"/>
              <a:t>)Hyperbole</a:t>
            </a:r>
            <a:endParaRPr lang="en-US" dirty="0"/>
          </a:p>
        </p:txBody>
      </p:sp>
      <p:sp>
        <p:nvSpPr>
          <p:cNvPr id="4" name="Rectangle 1"/>
          <p:cNvSpPr>
            <a:spLocks noGrp="1" noChangeArrowheads="1"/>
          </p:cNvSpPr>
          <p:nvPr>
            <p:ph idx="1"/>
          </p:nvPr>
        </p:nvSpPr>
        <p:spPr bwMode="auto">
          <a:xfrm>
            <a:off x="628650" y="1831471"/>
            <a:ext cx="8411662" cy="4339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rPr>
              <a:t>From William Shakespeare’s “Macbeth”, </a:t>
            </a:r>
            <a:r>
              <a:rPr kumimoji="0" lang="en-US" sz="2400" b="0" i="1" u="none" strike="noStrike" cap="none" normalizeH="0" baseline="0" dirty="0" smtClean="0">
                <a:ln>
                  <a:noFill/>
                </a:ln>
                <a:solidFill>
                  <a:schemeClr val="tx1"/>
                </a:solidFill>
                <a:effectLst/>
              </a:rPr>
              <a:t>Act II, Scene II</a:t>
            </a:r>
            <a:r>
              <a:rPr kumimoji="0" lang="en-US" sz="2400" b="0" i="0" u="none" strike="noStrike" cap="none" normalizeH="0" baseline="0" dirty="0" smtClean="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rPr>
              <a:t>“Neptune’s ocean wash this blood</a:t>
            </a:r>
            <a:br>
              <a:rPr kumimoji="0" lang="en-US" sz="2400" b="0" i="0" u="none" strike="noStrike" cap="none" normalizeH="0" baseline="0" dirty="0" smtClean="0">
                <a:ln>
                  <a:noFill/>
                </a:ln>
                <a:solidFill>
                  <a:schemeClr val="tx1"/>
                </a:solidFill>
                <a:effectLst/>
              </a:rPr>
            </a:br>
            <a:r>
              <a:rPr kumimoji="0" lang="en-US" sz="2400" b="0" i="0" u="none" strike="noStrike" cap="none" normalizeH="0" baseline="0" dirty="0" smtClean="0">
                <a:ln>
                  <a:noFill/>
                </a:ln>
                <a:solidFill>
                  <a:schemeClr val="tx1"/>
                </a:solidFill>
                <a:effectLst/>
              </a:rPr>
              <a:t>Clean from my hand? No. This my hand will rather</a:t>
            </a:r>
            <a:br>
              <a:rPr kumimoji="0" lang="en-US" sz="2400" b="0" i="0" u="none" strike="noStrike" cap="none" normalizeH="0" baseline="0" dirty="0" smtClean="0">
                <a:ln>
                  <a:noFill/>
                </a:ln>
                <a:solidFill>
                  <a:schemeClr val="tx1"/>
                </a:solidFill>
                <a:effectLst/>
              </a:rPr>
            </a:br>
            <a:r>
              <a:rPr kumimoji="0" lang="en-US" sz="2400" b="0" i="0" u="none" strike="noStrike" cap="none" normalizeH="0" baseline="0" dirty="0" smtClean="0">
                <a:ln>
                  <a:noFill/>
                </a:ln>
                <a:solidFill>
                  <a:schemeClr val="tx1"/>
                </a:solidFill>
                <a:effectLst/>
              </a:rPr>
              <a:t>The multitudinous seas incarnadine,</a:t>
            </a:r>
            <a:br>
              <a:rPr kumimoji="0" lang="en-US" sz="2400" b="0" i="0" u="none" strike="noStrike" cap="none" normalizeH="0" baseline="0" dirty="0" smtClean="0">
                <a:ln>
                  <a:noFill/>
                </a:ln>
                <a:solidFill>
                  <a:schemeClr val="tx1"/>
                </a:solidFill>
                <a:effectLst/>
              </a:rPr>
            </a:br>
            <a:r>
              <a:rPr kumimoji="0" lang="en-US" sz="2400" b="0" i="0" u="none" strike="noStrike" cap="none" normalizeH="0" baseline="0" dirty="0" smtClean="0">
                <a:ln>
                  <a:noFill/>
                </a:ln>
                <a:solidFill>
                  <a:schemeClr val="tx1"/>
                </a:solidFill>
                <a:effectLst/>
              </a:rPr>
              <a:t>Making the green one red.”</a:t>
            </a:r>
          </a:p>
          <a:p>
            <a:pPr marL="0" indent="0" eaLnBrk="0" fontAlgn="base" hangingPunct="0">
              <a:lnSpc>
                <a:spcPct val="100000"/>
              </a:lnSpc>
              <a:spcBef>
                <a:spcPct val="0"/>
              </a:spcBef>
              <a:spcAft>
                <a:spcPct val="0"/>
              </a:spcAft>
              <a:buNone/>
            </a:pPr>
            <a:r>
              <a:rPr lang="en-US" sz="2400" dirty="0"/>
              <a:t>Macbeth, the tragic hero, feels the unbearable prick of his </a:t>
            </a:r>
            <a:endParaRPr lang="en-US" sz="2400" dirty="0" smtClean="0"/>
          </a:p>
          <a:p>
            <a:pPr marL="0" indent="0" eaLnBrk="0" fontAlgn="base" hangingPunct="0">
              <a:lnSpc>
                <a:spcPct val="100000"/>
              </a:lnSpc>
              <a:spcBef>
                <a:spcPct val="0"/>
              </a:spcBef>
              <a:spcAft>
                <a:spcPct val="0"/>
              </a:spcAft>
              <a:buNone/>
            </a:pPr>
            <a:r>
              <a:rPr lang="en-US" sz="2400" dirty="0" smtClean="0"/>
              <a:t>conscience after </a:t>
            </a:r>
            <a:r>
              <a:rPr lang="en-US" sz="2400" dirty="0"/>
              <a:t>killing the king. He regrets his sin and believes </a:t>
            </a:r>
            <a:endParaRPr lang="en-US" sz="2400" dirty="0" smtClean="0"/>
          </a:p>
          <a:p>
            <a:pPr marL="0" indent="0" eaLnBrk="0" fontAlgn="base" hangingPunct="0">
              <a:lnSpc>
                <a:spcPct val="100000"/>
              </a:lnSpc>
              <a:spcBef>
                <a:spcPct val="0"/>
              </a:spcBef>
              <a:spcAft>
                <a:spcPct val="0"/>
              </a:spcAft>
              <a:buNone/>
            </a:pPr>
            <a:r>
              <a:rPr lang="en-US" sz="2400" dirty="0" smtClean="0"/>
              <a:t>that </a:t>
            </a:r>
            <a:r>
              <a:rPr lang="en-US" sz="2400" dirty="0"/>
              <a:t>even </a:t>
            </a:r>
            <a:r>
              <a:rPr lang="en-US" sz="2400" dirty="0" smtClean="0"/>
              <a:t>the oceans of </a:t>
            </a:r>
            <a:r>
              <a:rPr lang="en-US" sz="2400" dirty="0"/>
              <a:t>the greatest magnitude cannot wash </a:t>
            </a:r>
            <a:r>
              <a:rPr lang="en-US" sz="2400" dirty="0" smtClean="0"/>
              <a:t>the</a:t>
            </a:r>
          </a:p>
          <a:p>
            <a:pPr marL="0" indent="0" eaLnBrk="0" fontAlgn="base" hangingPunct="0">
              <a:lnSpc>
                <a:spcPct val="100000"/>
              </a:lnSpc>
              <a:spcBef>
                <a:spcPct val="0"/>
              </a:spcBef>
              <a:spcAft>
                <a:spcPct val="0"/>
              </a:spcAft>
              <a:buNone/>
            </a:pPr>
            <a:r>
              <a:rPr lang="en-US" sz="2400" dirty="0" smtClean="0"/>
              <a:t> </a:t>
            </a:r>
            <a:r>
              <a:rPr lang="en-US" sz="2400" dirty="0"/>
              <a:t>blood of </a:t>
            </a:r>
            <a:r>
              <a:rPr lang="en-US" sz="2400" dirty="0" smtClean="0"/>
              <a:t>the </a:t>
            </a:r>
            <a:r>
              <a:rPr lang="en-US" sz="2400" dirty="0"/>
              <a:t>king </a:t>
            </a:r>
            <a:r>
              <a:rPr lang="en-US" sz="2400" dirty="0" smtClean="0"/>
              <a:t>off his </a:t>
            </a:r>
            <a:r>
              <a:rPr lang="en-US" sz="2400" dirty="0"/>
              <a:t>hands. </a:t>
            </a:r>
            <a:r>
              <a:rPr lang="en-US" sz="2400" dirty="0" smtClean="0"/>
              <a:t>We </a:t>
            </a:r>
            <a:r>
              <a:rPr lang="en-US" sz="2400" dirty="0"/>
              <a:t>can notice the effective use </a:t>
            </a:r>
            <a:r>
              <a:rPr lang="en-US" sz="2400" dirty="0" smtClean="0"/>
              <a:t>of</a:t>
            </a:r>
          </a:p>
          <a:p>
            <a:pPr marL="0" indent="0" eaLnBrk="0" fontAlgn="base" hangingPunct="0">
              <a:lnSpc>
                <a:spcPct val="100000"/>
              </a:lnSpc>
              <a:spcBef>
                <a:spcPct val="0"/>
              </a:spcBef>
              <a:spcAft>
                <a:spcPct val="0"/>
              </a:spcAft>
              <a:buNone/>
            </a:pPr>
            <a:r>
              <a:rPr lang="en-US" sz="2400" dirty="0" smtClean="0"/>
              <a:t> </a:t>
            </a:r>
            <a:r>
              <a:rPr lang="en-US" sz="2400" dirty="0"/>
              <a:t>hyperboles in the </a:t>
            </a:r>
            <a:r>
              <a:rPr lang="en-US" sz="2400" dirty="0" smtClean="0"/>
              <a:t>given </a:t>
            </a:r>
            <a:r>
              <a:rPr lang="en-US" sz="2400" dirty="0"/>
              <a:t>lines.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704698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Hyperbole </a:t>
            </a:r>
            <a:endParaRPr lang="en-US"/>
          </a:p>
        </p:txBody>
      </p:sp>
      <p:sp>
        <p:nvSpPr>
          <p:cNvPr id="3" name="Content Placeholder 2"/>
          <p:cNvSpPr>
            <a:spLocks noGrp="1"/>
          </p:cNvSpPr>
          <p:nvPr>
            <p:ph idx="1"/>
          </p:nvPr>
        </p:nvSpPr>
        <p:spPr/>
        <p:txBody>
          <a:bodyPr>
            <a:normAutofit fontScale="92500" lnSpcReduction="20000"/>
          </a:bodyPr>
          <a:lstStyle/>
          <a:p>
            <a:r>
              <a:rPr lang="en-US" dirty="0"/>
              <a:t>In American folk lore, Paul Bunyan’s stories are full of hyperboles. In one instance, he exaggerates winter by saying:</a:t>
            </a:r>
          </a:p>
          <a:p>
            <a:r>
              <a:rPr lang="en-US" dirty="0"/>
              <a:t>“Well now, one winter it was so cold that all the geese flew backward and all the fish moved south and even the snow turned blue. Late at night, it got so frigid that all spoken words froze solid afore they could be heard. People had to wait until sunup to find out what folks were talking about the night before.”</a:t>
            </a:r>
          </a:p>
          <a:p>
            <a:r>
              <a:rPr lang="en-US" dirty="0"/>
              <a:t>Freezing of the spoken words at night in winter and then warming up of the words in the warmth of the sun during the day are examples of hyperbole that have been effectively used by Paul Bunyan in this short excerpt.</a:t>
            </a:r>
          </a:p>
          <a:p>
            <a:pPr marL="0" indent="0">
              <a:buNone/>
            </a:pPr>
            <a:endParaRPr lang="en-US" dirty="0"/>
          </a:p>
        </p:txBody>
      </p:sp>
    </p:spTree>
    <p:extLst>
      <p:ext uri="{BB962C8B-B14F-4D97-AF65-F5344CB8AC3E}">
        <p14:creationId xmlns:p14="http://schemas.microsoft.com/office/powerpoint/2010/main" xmlns="" val="1964449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ii)Litotes</a:t>
            </a:r>
            <a:endParaRPr lang="en-US" dirty="0"/>
          </a:p>
        </p:txBody>
      </p:sp>
      <p:sp>
        <p:nvSpPr>
          <p:cNvPr id="4" name="Rectangle 1"/>
          <p:cNvSpPr>
            <a:spLocks noGrp="1" noChangeArrowheads="1"/>
          </p:cNvSpPr>
          <p:nvPr>
            <p:ph idx="1"/>
          </p:nvPr>
        </p:nvSpPr>
        <p:spPr bwMode="auto">
          <a:xfrm>
            <a:off x="628650" y="2231582"/>
            <a:ext cx="8371394" cy="35394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rPr>
              <a:t>Litotes, derived from a Greek word meaning “simple”,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rPr>
              <a:t> is a figure of speech which employs an </a:t>
            </a:r>
            <a:r>
              <a:rPr kumimoji="0" lang="en-US" b="0" i="0" u="none" strike="noStrike" cap="none" normalizeH="0" baseline="0" dirty="0" smtClean="0">
                <a:ln>
                  <a:noFill/>
                </a:ln>
                <a:solidFill>
                  <a:schemeClr val="tx1"/>
                </a:solidFill>
                <a:effectLst/>
                <a:hlinkClick r:id="rId2" tooltip="understatement"/>
              </a:rPr>
              <a:t>understatement</a:t>
            </a:r>
            <a:r>
              <a:rPr kumimoji="0" lang="en-US" b="0" i="0" u="none" strike="noStrike" cap="none" normalizeH="0" baseline="0" dirty="0" smtClean="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rPr>
              <a:t>by using double negatives or, in other words, positive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rPr>
              <a:t>statement is expressed by negating its opposite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rPr>
              <a:t>expressions. For example, using the expression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rPr>
              <a:t>“not too bad” for “very good” is an understatement as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rPr>
              <a:t>well as a double</a:t>
            </a:r>
            <a:r>
              <a:rPr kumimoji="0" lang="en-US" b="0" i="0" u="none" strike="noStrike" cap="none" normalizeH="0" dirty="0" smtClean="0">
                <a:ln>
                  <a:noFill/>
                </a:ln>
                <a:solidFill>
                  <a:schemeClr val="tx1"/>
                </a:solidFill>
                <a:effectLst/>
              </a:rPr>
              <a:t> </a:t>
            </a:r>
            <a:r>
              <a:rPr kumimoji="0" lang="en-US" b="0" i="0" u="none" strike="noStrike" cap="none" normalizeH="0" baseline="0" dirty="0" smtClean="0">
                <a:ln>
                  <a:noFill/>
                </a:ln>
                <a:solidFill>
                  <a:schemeClr val="tx1"/>
                </a:solidFill>
                <a:effectLst/>
              </a:rPr>
              <a:t>negative statement that confirms 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rPr>
              <a:t>positive idea by negating the opposite.</a:t>
            </a:r>
          </a:p>
        </p:txBody>
      </p:sp>
    </p:spTree>
    <p:extLst>
      <p:ext uri="{BB962C8B-B14F-4D97-AF65-F5344CB8AC3E}">
        <p14:creationId xmlns:p14="http://schemas.microsoft.com/office/powerpoint/2010/main" xmlns="" val="3362217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Litotes</a:t>
            </a:r>
          </a:p>
        </p:txBody>
      </p:sp>
      <p:sp>
        <p:nvSpPr>
          <p:cNvPr id="3" name="Content Placeholder 2"/>
          <p:cNvSpPr>
            <a:spLocks noGrp="1"/>
          </p:cNvSpPr>
          <p:nvPr>
            <p:ph idx="1"/>
          </p:nvPr>
        </p:nvSpPr>
        <p:spPr/>
        <p:txBody>
          <a:bodyPr/>
          <a:lstStyle/>
          <a:p>
            <a:pPr marL="0" lvl="0" indent="0" eaLnBrk="0" fontAlgn="base" hangingPunct="0">
              <a:lnSpc>
                <a:spcPct val="100000"/>
              </a:lnSpc>
              <a:spcBef>
                <a:spcPct val="0"/>
              </a:spcBef>
              <a:spcAft>
                <a:spcPct val="0"/>
              </a:spcAft>
              <a:buNone/>
            </a:pPr>
            <a:r>
              <a:rPr lang="en-US" dirty="0"/>
              <a:t> Similarly, saying “She is not a beauty queen,”</a:t>
            </a:r>
          </a:p>
          <a:p>
            <a:pPr marL="0" lvl="0" indent="0" eaLnBrk="0" fontAlgn="base" hangingPunct="0">
              <a:lnSpc>
                <a:spcPct val="100000"/>
              </a:lnSpc>
              <a:spcBef>
                <a:spcPct val="0"/>
              </a:spcBef>
              <a:spcAft>
                <a:spcPct val="0"/>
              </a:spcAft>
              <a:buNone/>
            </a:pPr>
            <a:r>
              <a:rPr lang="en-US" dirty="0"/>
              <a:t> means “She is ugly” or saying “I am not as young as</a:t>
            </a:r>
          </a:p>
          <a:p>
            <a:pPr marL="0" lvl="0" indent="0" eaLnBrk="0" fontAlgn="base" hangingPunct="0">
              <a:lnSpc>
                <a:spcPct val="100000"/>
              </a:lnSpc>
              <a:spcBef>
                <a:spcPct val="0"/>
              </a:spcBef>
              <a:spcAft>
                <a:spcPct val="0"/>
              </a:spcAft>
              <a:buNone/>
            </a:pPr>
            <a:r>
              <a:rPr lang="en-US" dirty="0"/>
              <a:t> I used to be” in order to avoid saying “I am old”. Litotes, </a:t>
            </a:r>
            <a:r>
              <a:rPr lang="en-US" dirty="0" smtClean="0"/>
              <a:t>therefore</a:t>
            </a:r>
            <a:r>
              <a:rPr lang="en-US" dirty="0"/>
              <a:t>, is an intentional use of understatement </a:t>
            </a:r>
            <a:r>
              <a:rPr lang="en-US" dirty="0" smtClean="0"/>
              <a:t>that renders </a:t>
            </a:r>
            <a:r>
              <a:rPr lang="en-US" dirty="0"/>
              <a:t>an ironical effect.</a:t>
            </a:r>
          </a:p>
          <a:p>
            <a:endParaRPr lang="en-US" dirty="0"/>
          </a:p>
        </p:txBody>
      </p:sp>
    </p:spTree>
    <p:extLst>
      <p:ext uri="{BB962C8B-B14F-4D97-AF65-F5344CB8AC3E}">
        <p14:creationId xmlns:p14="http://schemas.microsoft.com/office/powerpoint/2010/main" xmlns="" val="3972862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Schemes and Tropes</a:t>
            </a:r>
            <a:endParaRPr lang="en-US" dirty="0"/>
          </a:p>
        </p:txBody>
      </p:sp>
      <p:sp>
        <p:nvSpPr>
          <p:cNvPr id="3" name="Content Placeholder 2"/>
          <p:cNvSpPr>
            <a:spLocks noGrp="1"/>
          </p:cNvSpPr>
          <p:nvPr>
            <p:ph idx="1"/>
          </p:nvPr>
        </p:nvSpPr>
        <p:spPr/>
        <p:txBody>
          <a:bodyPr/>
          <a:lstStyle/>
          <a:p>
            <a:pPr marL="385763" indent="-385763">
              <a:buAutoNum type="arabicPeriod"/>
            </a:pPr>
            <a:r>
              <a:rPr lang="en-US" dirty="0" smtClean="0"/>
              <a:t>Figures involving repetition</a:t>
            </a:r>
          </a:p>
          <a:p>
            <a:pPr marL="385763" indent="-385763">
              <a:buAutoNum type="arabicPeriod"/>
            </a:pPr>
            <a:r>
              <a:rPr lang="en-US" dirty="0" smtClean="0"/>
              <a:t>Figures involving semantic irregularities </a:t>
            </a:r>
          </a:p>
          <a:p>
            <a:pPr marL="385763" indent="-385763">
              <a:buAutoNum type="arabicPeriod"/>
            </a:pPr>
            <a:r>
              <a:rPr lang="en-US" dirty="0" smtClean="0"/>
              <a:t>Figures involving comparison</a:t>
            </a:r>
          </a:p>
          <a:p>
            <a:pPr marL="385763" indent="-385763">
              <a:buAutoNum type="arabicPeriod"/>
            </a:pPr>
            <a:r>
              <a:rPr lang="en-US" dirty="0" smtClean="0"/>
              <a:t>Figures involving substitution</a:t>
            </a:r>
          </a:p>
          <a:p>
            <a:pPr marL="385763" indent="-385763">
              <a:buAutoNum type="arabicPeriod"/>
            </a:pPr>
            <a:r>
              <a:rPr lang="en-US" dirty="0" smtClean="0"/>
              <a:t>Figures involving addition or amplification</a:t>
            </a:r>
          </a:p>
          <a:p>
            <a:pPr marL="385763" indent="-385763">
              <a:buAutoNum type="arabicPeriod"/>
            </a:pPr>
            <a:endParaRPr lang="en-US" dirty="0"/>
          </a:p>
        </p:txBody>
      </p:sp>
    </p:spTree>
    <p:extLst>
      <p:ext uri="{BB962C8B-B14F-4D97-AF65-F5344CB8AC3E}">
        <p14:creationId xmlns:p14="http://schemas.microsoft.com/office/powerpoint/2010/main" xmlns="" val="327421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Figures involving comparison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these figures of speech the author transfers a word into a foreign semantic field to illustrate or picture his thought and evoke the appropriate feeling in his readers. In this way the writer draws a comparison between two things of unlike nature that yet have something in common. The subject matter is real but that to which it is compared is present in the imagination. That which the subject and things compared have in common is not stated and must be discussed and validated by the interpreter from other indications in the composition. The interpreter must also try to articulate the mood evoked by the figure. </a:t>
            </a:r>
            <a:endParaRPr lang="en-US" dirty="0"/>
          </a:p>
        </p:txBody>
      </p:sp>
    </p:spTree>
    <p:extLst>
      <p:ext uri="{BB962C8B-B14F-4D97-AF65-F5344CB8AC3E}">
        <p14:creationId xmlns:p14="http://schemas.microsoft.com/office/powerpoint/2010/main" xmlns="" val="2969645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a:t>
            </a:r>
            <a:r>
              <a:rPr lang="en-US" dirty="0" smtClean="0"/>
              <a:t>) Metaphor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Metaphor is a figure of speech in which a word or phrase literally denoting one object or idea is applied to another, thereby suggesting a likeness or analogy between them.</a:t>
            </a:r>
          </a:p>
          <a:p>
            <a:r>
              <a:rPr lang="en-US" dirty="0" smtClean="0"/>
              <a:t>It is a figurative comparison between two rather unlikely things, resulting in an image in the mind’s eye. This comparison aids the reader, usually in understanding the comparison. If a poet says “My loves a red rose” that statement would be a metaphor because there is a comparison between love and red rose. As a result the reader knows that like a rose, love is often thorny, fragile and beautiful. </a:t>
            </a:r>
            <a:endParaRPr lang="en-US" dirty="0"/>
          </a:p>
        </p:txBody>
      </p:sp>
    </p:spTree>
    <p:extLst>
      <p:ext uri="{BB962C8B-B14F-4D97-AF65-F5344CB8AC3E}">
        <p14:creationId xmlns:p14="http://schemas.microsoft.com/office/powerpoint/2010/main" xmlns="" val="3953722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metaphor establishes a relationship at once and it leaves more to the imagination. Metaphors are closely related to our imagination. As </a:t>
            </a:r>
            <a:r>
              <a:rPr lang="en-US" dirty="0"/>
              <a:t>W</a:t>
            </a:r>
            <a:r>
              <a:rPr lang="en-US" dirty="0" smtClean="0"/>
              <a:t>ordsworth said “poetry is the spontaneous overflow of powerful feelings” a poet transfers his feelings.</a:t>
            </a:r>
          </a:p>
          <a:p>
            <a:r>
              <a:rPr lang="en-US" dirty="0" smtClean="0"/>
              <a:t>A metaphor implies that one thing is another rather than it being like another, as is the case in a simile. That is why we often refer to metaphor as a direct comparison. </a:t>
            </a:r>
          </a:p>
          <a:p>
            <a:r>
              <a:rPr lang="en-US" dirty="0" smtClean="0"/>
              <a:t>It is a figure of speech in which a word or a phrase that ordinarily designates one thing is used to designate another. Thus making an implicit comparison. </a:t>
            </a:r>
          </a:p>
        </p:txBody>
      </p:sp>
    </p:spTree>
    <p:extLst>
      <p:ext uri="{BB962C8B-B14F-4D97-AF65-F5344CB8AC3E}">
        <p14:creationId xmlns:p14="http://schemas.microsoft.com/office/powerpoint/2010/main" xmlns="" val="405535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a:t>
            </a:r>
            <a:endParaRPr lang="en-US" dirty="0"/>
          </a:p>
        </p:txBody>
      </p:sp>
      <p:sp>
        <p:nvSpPr>
          <p:cNvPr id="3" name="Content Placeholder 2"/>
          <p:cNvSpPr>
            <a:spLocks noGrp="1"/>
          </p:cNvSpPr>
          <p:nvPr>
            <p:ph idx="1"/>
          </p:nvPr>
        </p:nvSpPr>
        <p:spPr/>
        <p:txBody>
          <a:bodyPr/>
          <a:lstStyle/>
          <a:p>
            <a:r>
              <a:rPr lang="en-US" dirty="0" smtClean="0"/>
              <a:t>“All the world is a stage, and all the men and women merely players” </a:t>
            </a:r>
          </a:p>
          <a:p>
            <a:pPr marL="0" indent="0">
              <a:buNone/>
            </a:pPr>
            <a:r>
              <a:rPr lang="en-US" dirty="0"/>
              <a:t>	</a:t>
            </a:r>
            <a:r>
              <a:rPr lang="en-US" dirty="0" smtClean="0"/>
              <a:t>		(Shakespeare, As you Like It)</a:t>
            </a:r>
          </a:p>
          <a:p>
            <a:r>
              <a:rPr lang="en-US" dirty="0" smtClean="0"/>
              <a:t>“Leaves of life keep falling one by one”</a:t>
            </a:r>
          </a:p>
          <a:p>
            <a:pPr marL="0" indent="0">
              <a:buNone/>
            </a:pPr>
            <a:r>
              <a:rPr lang="en-US" dirty="0" smtClean="0"/>
              <a:t>(Edward Fitzgerald, The </a:t>
            </a:r>
            <a:r>
              <a:rPr lang="en-US" dirty="0" err="1" smtClean="0"/>
              <a:t>Rubaiyat</a:t>
            </a:r>
            <a:r>
              <a:rPr lang="en-US" dirty="0" smtClean="0"/>
              <a:t> of Omar Khayyam), </a:t>
            </a:r>
          </a:p>
          <a:p>
            <a:r>
              <a:rPr lang="en-US" dirty="0"/>
              <a:t> </a:t>
            </a:r>
            <a:r>
              <a:rPr lang="en-US" dirty="0" smtClean="0"/>
              <a:t>“I fall upon the thorns of life I bleed” </a:t>
            </a:r>
          </a:p>
          <a:p>
            <a:pPr marL="0" indent="0">
              <a:buNone/>
            </a:pPr>
            <a:r>
              <a:rPr lang="en-US" dirty="0"/>
              <a:t>	</a:t>
            </a:r>
            <a:r>
              <a:rPr lang="en-US" dirty="0" smtClean="0"/>
              <a:t>	(P.B. Shelley, Ode to the West Wind)</a:t>
            </a:r>
          </a:p>
          <a:p>
            <a:endParaRPr lang="en-US" dirty="0"/>
          </a:p>
        </p:txBody>
      </p:sp>
    </p:spTree>
    <p:extLst>
      <p:ext uri="{BB962C8B-B14F-4D97-AF65-F5344CB8AC3E}">
        <p14:creationId xmlns:p14="http://schemas.microsoft.com/office/powerpoint/2010/main" xmlns="" val="3346058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Metaphor</a:t>
            </a:r>
            <a:endParaRPr lang="en-US" dirty="0"/>
          </a:p>
        </p:txBody>
      </p:sp>
      <p:sp>
        <p:nvSpPr>
          <p:cNvPr id="3" name="Content Placeholder 2"/>
          <p:cNvSpPr>
            <a:spLocks noGrp="1"/>
          </p:cNvSpPr>
          <p:nvPr>
            <p:ph idx="1"/>
          </p:nvPr>
        </p:nvSpPr>
        <p:spPr/>
        <p:txBody>
          <a:bodyPr/>
          <a:lstStyle/>
          <a:p>
            <a:pPr marL="514350" indent="-514350">
              <a:buAutoNum type="alphaLcParenR"/>
            </a:pPr>
            <a:r>
              <a:rPr lang="en-US" dirty="0" smtClean="0"/>
              <a:t>Concrete metaphor: attributes physical existence to an abstraction. E.g. pain of separation, the light of learning, fruits of grief.</a:t>
            </a:r>
          </a:p>
          <a:p>
            <a:pPr marL="514350" indent="-514350">
              <a:buAutoNum type="alphaLcParenR"/>
            </a:pPr>
            <a:r>
              <a:rPr lang="en-US" dirty="0" smtClean="0"/>
              <a:t>Animistic metaphor: attributes animate characteristics to the inanimate. E.g. angry sky, shoulder of hill.</a:t>
            </a:r>
          </a:p>
        </p:txBody>
      </p:sp>
    </p:spTree>
    <p:extLst>
      <p:ext uri="{BB962C8B-B14F-4D97-AF65-F5344CB8AC3E}">
        <p14:creationId xmlns:p14="http://schemas.microsoft.com/office/powerpoint/2010/main" xmlns="" val="3772988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Metaphor</a:t>
            </a:r>
            <a:endParaRPr lang="en-US" dirty="0"/>
          </a:p>
        </p:txBody>
      </p:sp>
      <p:sp>
        <p:nvSpPr>
          <p:cNvPr id="3" name="Content Placeholder 2"/>
          <p:cNvSpPr>
            <a:spLocks noGrp="1"/>
          </p:cNvSpPr>
          <p:nvPr>
            <p:ph idx="1"/>
          </p:nvPr>
        </p:nvSpPr>
        <p:spPr/>
        <p:txBody>
          <a:bodyPr/>
          <a:lstStyle/>
          <a:p>
            <a:pPr marL="0" indent="0">
              <a:buNone/>
            </a:pPr>
            <a:r>
              <a:rPr lang="en-US" dirty="0" smtClean="0"/>
              <a:t>b) Humanistic </a:t>
            </a:r>
            <a:r>
              <a:rPr lang="en-US" dirty="0"/>
              <a:t>metaphor: attributes characteristics of </a:t>
            </a:r>
            <a:r>
              <a:rPr lang="en-US" dirty="0" smtClean="0"/>
              <a:t>  </a:t>
            </a:r>
          </a:p>
          <a:p>
            <a:pPr marL="0" indent="0">
              <a:buNone/>
            </a:pPr>
            <a:r>
              <a:rPr lang="en-US" dirty="0"/>
              <a:t> </a:t>
            </a:r>
            <a:r>
              <a:rPr lang="en-US" dirty="0" smtClean="0"/>
              <a:t>   humanity </a:t>
            </a:r>
            <a:r>
              <a:rPr lang="en-US" dirty="0"/>
              <a:t>to what is not human. E.g. friendly river, </a:t>
            </a:r>
            <a:r>
              <a:rPr lang="en-US" dirty="0" smtClean="0"/>
              <a:t>  </a:t>
            </a:r>
          </a:p>
          <a:p>
            <a:pPr marL="0" indent="0">
              <a:buNone/>
            </a:pPr>
            <a:r>
              <a:rPr lang="en-US" dirty="0"/>
              <a:t> </a:t>
            </a:r>
            <a:r>
              <a:rPr lang="en-US" dirty="0" smtClean="0"/>
              <a:t>   wandering </a:t>
            </a:r>
            <a:r>
              <a:rPr lang="en-US" dirty="0"/>
              <a:t>clouds, quiet forest</a:t>
            </a:r>
            <a:r>
              <a:rPr lang="en-US" dirty="0" smtClean="0"/>
              <a:t>.</a:t>
            </a:r>
          </a:p>
          <a:p>
            <a:pPr marL="0" indent="0">
              <a:buNone/>
            </a:pPr>
            <a:r>
              <a:rPr lang="en-US" dirty="0" smtClean="0"/>
              <a:t>c) Synthetic metaphor: transfers meaning form one </a:t>
            </a:r>
          </a:p>
          <a:p>
            <a:pPr marL="0" indent="0">
              <a:buNone/>
            </a:pPr>
            <a:r>
              <a:rPr lang="en-US" dirty="0" smtClean="0"/>
              <a:t>   domain of sensory perception to another. </a:t>
            </a:r>
            <a:endParaRPr lang="en-US" dirty="0"/>
          </a:p>
          <a:p>
            <a:pPr marL="0" indent="0">
              <a:buNone/>
            </a:pPr>
            <a:r>
              <a:rPr lang="en-US" dirty="0" smtClean="0"/>
              <a:t>   e.g. “Of a beaker full of warm south” (Keats)</a:t>
            </a:r>
          </a:p>
          <a:p>
            <a:pPr marL="0" indent="0">
              <a:buNone/>
            </a:pPr>
            <a:r>
              <a:rPr lang="en-US" dirty="0" smtClean="0"/>
              <a:t>  “with blue, uncertain, stumbling, buzz”(Dickinson)</a:t>
            </a:r>
          </a:p>
        </p:txBody>
      </p:sp>
    </p:spTree>
    <p:extLst>
      <p:ext uri="{BB962C8B-B14F-4D97-AF65-F5344CB8AC3E}">
        <p14:creationId xmlns:p14="http://schemas.microsoft.com/office/powerpoint/2010/main" xmlns="" val="2091037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Simile:  </a:t>
            </a:r>
          </a:p>
        </p:txBody>
      </p:sp>
      <p:sp>
        <p:nvSpPr>
          <p:cNvPr id="3" name="Content Placeholder 2"/>
          <p:cNvSpPr>
            <a:spLocks noGrp="1"/>
          </p:cNvSpPr>
          <p:nvPr>
            <p:ph idx="1"/>
          </p:nvPr>
        </p:nvSpPr>
        <p:spPr/>
        <p:txBody>
          <a:bodyPr/>
          <a:lstStyle/>
          <a:p>
            <a:pPr marL="0" indent="0">
              <a:buNone/>
            </a:pPr>
            <a:r>
              <a:rPr lang="en-US" dirty="0" smtClean="0"/>
              <a:t>Simile is also a comparison between two things of unlike nature by using “like” or “as” that yet have something in common. </a:t>
            </a:r>
          </a:p>
          <a:p>
            <a:pPr marL="0" indent="0">
              <a:buNone/>
            </a:pPr>
            <a:r>
              <a:rPr lang="en-US" dirty="0" smtClean="0"/>
              <a:t>e.g. silence settled on the audience like a block or granite” </a:t>
            </a:r>
          </a:p>
          <a:p>
            <a:pPr marL="0" indent="0">
              <a:buNone/>
            </a:pPr>
            <a:r>
              <a:rPr lang="en-US" dirty="0" smtClean="0"/>
              <a:t>Silence is compared to a block of granite or stone, something heavy which is difficult to be removed. The image is of sadness and absoluteness, as if after hearing something sad they have become silent. </a:t>
            </a:r>
            <a:endParaRPr lang="en-US" dirty="0"/>
          </a:p>
        </p:txBody>
      </p:sp>
    </p:spTree>
    <p:extLst>
      <p:ext uri="{BB962C8B-B14F-4D97-AF65-F5344CB8AC3E}">
        <p14:creationId xmlns:p14="http://schemas.microsoft.com/office/powerpoint/2010/main" xmlns="" val="2073564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TotalTime>
  <Words>1300</Words>
  <Application>Microsoft Office PowerPoint</Application>
  <PresentationFormat>On-screen Show (4:3)</PresentationFormat>
  <Paragraphs>86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Schemes and Tropes</vt:lpstr>
      <vt:lpstr>Schemes and Tropes</vt:lpstr>
      <vt:lpstr>3. Figures involving comparison</vt:lpstr>
      <vt:lpstr>i) Metaphor</vt:lpstr>
      <vt:lpstr>Metaphor</vt:lpstr>
      <vt:lpstr>Metaphor</vt:lpstr>
      <vt:lpstr>Kinds of Metaphor</vt:lpstr>
      <vt:lpstr>Kinds of Metaphor</vt:lpstr>
      <vt:lpstr>II) Simile:  </vt:lpstr>
      <vt:lpstr>Simile</vt:lpstr>
      <vt:lpstr>III) Personification:</vt:lpstr>
      <vt:lpstr>Personification</vt:lpstr>
      <vt:lpstr>iii) Conceit </vt:lpstr>
      <vt:lpstr>Conceit</vt:lpstr>
      <vt:lpstr>Figures involving addition or amplification</vt:lpstr>
      <vt:lpstr>i)Hyperbole</vt:lpstr>
      <vt:lpstr>Hyperbole </vt:lpstr>
      <vt:lpstr>ii)Litotes</vt:lpstr>
      <vt:lpstr>Litotes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Tropes</dc:title>
  <dc:creator>Neelum</dc:creator>
  <cp:lastModifiedBy>Administrator</cp:lastModifiedBy>
  <cp:revision>86</cp:revision>
  <dcterms:created xsi:type="dcterms:W3CDTF">2014-04-06T05:47:54Z</dcterms:created>
  <dcterms:modified xsi:type="dcterms:W3CDTF">2014-04-05T10:38:38Z</dcterms:modified>
</cp:coreProperties>
</file>