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5" autoAdjust="0"/>
    <p:restoredTop sz="94660"/>
  </p:normalViewPr>
  <p:slideViewPr>
    <p:cSldViewPr snapToGrid="0">
      <p:cViewPr varScale="1">
        <p:scale>
          <a:sx n="37" d="100"/>
          <a:sy n="37" d="100"/>
        </p:scale>
        <p:origin x="-1464" y="-77"/>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CCF6A0-D87F-4610-BF67-76E53FC83539}"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3653196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CCF6A0-D87F-4610-BF67-76E53FC83539}"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287971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CCF6A0-D87F-4610-BF67-76E53FC83539}"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841004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CCF6A0-D87F-4610-BF67-76E53FC83539}"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2644086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CCF6A0-D87F-4610-BF67-76E53FC83539}" type="datetimeFigureOut">
              <a:rPr lang="en-US" smtClean="0"/>
              <a:pPr/>
              <a:t>3/31/2014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577863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CCF6A0-D87F-4610-BF67-76E53FC83539}" type="datetimeFigureOut">
              <a:rPr lang="en-US" smtClean="0"/>
              <a:pPr/>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1103177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CCF6A0-D87F-4610-BF67-76E53FC83539}" type="datetimeFigureOut">
              <a:rPr lang="en-US" smtClean="0"/>
              <a:pPr/>
              <a:t>3/31/2014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156077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CCF6A0-D87F-4610-BF67-76E53FC83539}" type="datetimeFigureOut">
              <a:rPr lang="en-US" smtClean="0"/>
              <a:pPr/>
              <a:t>3/31/2014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703505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CF6A0-D87F-4610-BF67-76E53FC83539}" type="datetimeFigureOut">
              <a:rPr lang="en-US" smtClean="0"/>
              <a:pPr/>
              <a:t>3/31/2014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638351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CCF6A0-D87F-4610-BF67-76E53FC83539}" type="datetimeFigureOut">
              <a:rPr lang="en-US" smtClean="0"/>
              <a:pPr/>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24568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CCF6A0-D87F-4610-BF67-76E53FC83539}" type="datetimeFigureOut">
              <a:rPr lang="en-US" smtClean="0"/>
              <a:pPr/>
              <a:t>3/31/2014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3679853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CF6A0-D87F-4610-BF67-76E53FC83539}" type="datetimeFigureOut">
              <a:rPr lang="en-US" smtClean="0"/>
              <a:pPr/>
              <a:t>3/31/2014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E21F8-2805-4382-B65F-82731ABF608D}" type="slidenum">
              <a:rPr lang="en-US" smtClean="0"/>
              <a:pPr/>
              <a:t>‹#›</a:t>
            </a:fld>
            <a:endParaRPr lang="en-US"/>
          </a:p>
        </p:txBody>
      </p:sp>
    </p:spTree>
    <p:extLst>
      <p:ext uri="{BB962C8B-B14F-4D97-AF65-F5344CB8AC3E}">
        <p14:creationId xmlns:p14="http://schemas.microsoft.com/office/powerpoint/2010/main" xmlns="" val="4229982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Parallelism</a:t>
            </a:r>
            <a:endParaRPr lang="en-US" dirty="0"/>
          </a:p>
        </p:txBody>
      </p:sp>
      <p:sp>
        <p:nvSpPr>
          <p:cNvPr id="3" name="Subtitle 2"/>
          <p:cNvSpPr>
            <a:spLocks noGrp="1"/>
          </p:cNvSpPr>
          <p:nvPr>
            <p:ph type="subTitle" idx="1"/>
          </p:nvPr>
        </p:nvSpPr>
        <p:spPr/>
        <p:txBody>
          <a:bodyPr/>
          <a:lstStyle/>
          <a:p>
            <a:r>
              <a:rPr lang="en-US" dirty="0" smtClean="0"/>
              <a:t>Stylistics 551</a:t>
            </a:r>
          </a:p>
          <a:p>
            <a:r>
              <a:rPr lang="en-US" dirty="0" smtClean="0"/>
              <a:t>Lecture 20</a:t>
            </a:r>
            <a:endParaRPr lang="en-US" dirty="0"/>
          </a:p>
        </p:txBody>
      </p:sp>
    </p:spTree>
    <p:extLst>
      <p:ext uri="{BB962C8B-B14F-4D97-AF65-F5344CB8AC3E}">
        <p14:creationId xmlns:p14="http://schemas.microsoft.com/office/powerpoint/2010/main" xmlns="" val="3910157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of Parallelism</a:t>
            </a:r>
            <a:endParaRPr lang="en-US" dirty="0"/>
          </a:p>
        </p:txBody>
      </p:sp>
      <p:sp>
        <p:nvSpPr>
          <p:cNvPr id="3" name="Content Placeholder 2"/>
          <p:cNvSpPr>
            <a:spLocks noGrp="1"/>
          </p:cNvSpPr>
          <p:nvPr>
            <p:ph idx="1"/>
          </p:nvPr>
        </p:nvSpPr>
        <p:spPr/>
        <p:txBody>
          <a:bodyPr/>
          <a:lstStyle/>
          <a:p>
            <a:r>
              <a:rPr lang="en-US" dirty="0" smtClean="0"/>
              <a:t>Functions of parallelism:</a:t>
            </a:r>
          </a:p>
          <a:p>
            <a:pPr marL="385763" indent="-385763">
              <a:buAutoNum type="arabicPeriod"/>
            </a:pPr>
            <a:r>
              <a:rPr lang="en-US" dirty="0" smtClean="0"/>
              <a:t>Connected with rhetorical emphasis</a:t>
            </a:r>
          </a:p>
          <a:p>
            <a:pPr marL="385763" indent="-385763">
              <a:buAutoNum type="arabicPeriod"/>
            </a:pPr>
            <a:r>
              <a:rPr lang="en-US" dirty="0" smtClean="0"/>
              <a:t>Aids memorability </a:t>
            </a:r>
          </a:p>
          <a:p>
            <a:pPr marL="385763" indent="-385763">
              <a:buAutoNum type="arabicPeriod"/>
            </a:pPr>
            <a:r>
              <a:rPr lang="en-US" dirty="0" smtClean="0"/>
              <a:t>Connects the elements of identity and contrast</a:t>
            </a:r>
          </a:p>
          <a:p>
            <a:pPr marL="385763" indent="-385763">
              <a:buAutoNum type="arabicPeriod"/>
            </a:pPr>
            <a:r>
              <a:rPr lang="en-US" dirty="0" smtClean="0"/>
              <a:t>Leads towards climax </a:t>
            </a:r>
          </a:p>
        </p:txBody>
      </p:sp>
    </p:spTree>
    <p:extLst>
      <p:ext uri="{BB962C8B-B14F-4D97-AF65-F5344CB8AC3E}">
        <p14:creationId xmlns:p14="http://schemas.microsoft.com/office/powerpoint/2010/main" xmlns="" val="2706416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interpretation of Parallelism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Functions of Parallelism:</a:t>
            </a:r>
            <a:endParaRPr lang="en-US" b="1" dirty="0"/>
          </a:p>
          <a:p>
            <a:pPr marL="0" indent="0">
              <a:buNone/>
            </a:pPr>
            <a:r>
              <a:rPr lang="en-US" dirty="0" smtClean="0"/>
              <a:t>1. </a:t>
            </a:r>
            <a:r>
              <a:rPr lang="en-US" u="sng" dirty="0" smtClean="0"/>
              <a:t>Parallelism aids memorability:</a:t>
            </a:r>
          </a:p>
          <a:p>
            <a:pPr marL="0" indent="0">
              <a:buNone/>
            </a:pPr>
            <a:r>
              <a:rPr lang="en-US" dirty="0" smtClean="0"/>
              <a:t>Parallelism sets a relationship of equivalence between the elements of language. The similarity in structure (identity) and repetition of words adds to create rhythm and balance in the structure that aids memorability.</a:t>
            </a:r>
          </a:p>
          <a:p>
            <a:pPr marL="0" indent="0">
              <a:buNone/>
            </a:pPr>
            <a:r>
              <a:rPr lang="en-US" dirty="0" smtClean="0"/>
              <a:t>The rhythm and similarity makes the utterances easy to remember. That is why poets rely heavily on the use of parallelism. </a:t>
            </a:r>
            <a:endParaRPr lang="en-US" dirty="0" smtClean="0"/>
          </a:p>
          <a:p>
            <a:pPr marL="0" indent="0">
              <a:buNone/>
            </a:pPr>
            <a:r>
              <a:rPr lang="en-US" dirty="0" smtClean="0"/>
              <a:t> </a:t>
            </a:r>
            <a:r>
              <a:rPr lang="en-US" i="1" dirty="0" smtClean="0"/>
              <a:t>I will complain, yet praise,  </a:t>
            </a:r>
            <a:r>
              <a:rPr lang="en-US" i="1" dirty="0" smtClean="0"/>
              <a:t> </a:t>
            </a:r>
            <a:r>
              <a:rPr lang="en-US" i="1" dirty="0" smtClean="0"/>
              <a:t>and all my sour sweet days</a:t>
            </a:r>
          </a:p>
          <a:p>
            <a:pPr marL="0" indent="0">
              <a:buNone/>
            </a:pPr>
            <a:r>
              <a:rPr lang="en-US" i="1" dirty="0" smtClean="0"/>
              <a:t> </a:t>
            </a:r>
            <a:r>
              <a:rPr lang="en-US" i="1" dirty="0" smtClean="0"/>
              <a:t>I will bewail, </a:t>
            </a:r>
            <a:r>
              <a:rPr lang="en-US" i="1" dirty="0" smtClean="0"/>
              <a:t>approve	    I </a:t>
            </a:r>
            <a:r>
              <a:rPr lang="en-US" i="1" dirty="0" smtClean="0"/>
              <a:t>will lament and love</a:t>
            </a:r>
          </a:p>
        </p:txBody>
      </p:sp>
    </p:spTree>
    <p:extLst>
      <p:ext uri="{BB962C8B-B14F-4D97-AF65-F5344CB8AC3E}">
        <p14:creationId xmlns:p14="http://schemas.microsoft.com/office/powerpoint/2010/main" xmlns="" val="3923706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u="sng" dirty="0" smtClean="0"/>
              <a:t>2. </a:t>
            </a:r>
            <a:r>
              <a:rPr lang="en-US" u="sng" dirty="0"/>
              <a:t>P</a:t>
            </a:r>
            <a:r>
              <a:rPr lang="en-US" u="sng" dirty="0" smtClean="0"/>
              <a:t>arallelism for rhetorical emphasis: </a:t>
            </a:r>
          </a:p>
          <a:p>
            <a:pPr marL="0" indent="0">
              <a:buNone/>
            </a:pPr>
            <a:r>
              <a:rPr lang="en-US" dirty="0" smtClean="0"/>
              <a:t>Linguistic parallelism is very often connected with rhetorical emphasis.</a:t>
            </a:r>
          </a:p>
          <a:p>
            <a:pPr marL="0" indent="0">
              <a:buNone/>
            </a:pPr>
            <a:r>
              <a:rPr lang="en-US" dirty="0" smtClean="0"/>
              <a:t>Formal parallelism is combined with an implication of contrast, that the term </a:t>
            </a:r>
            <a:r>
              <a:rPr lang="en-US" u="sng" dirty="0" smtClean="0"/>
              <a:t>antithesis</a:t>
            </a:r>
            <a:r>
              <a:rPr lang="en-US" dirty="0" smtClean="0"/>
              <a:t> is most readily applied. The connection is either the connection of similarity or contrast.	</a:t>
            </a:r>
          </a:p>
          <a:p>
            <a:pPr marL="0" indent="0">
              <a:buNone/>
            </a:pPr>
            <a:r>
              <a:rPr lang="en-US" dirty="0"/>
              <a:t>	</a:t>
            </a:r>
            <a:r>
              <a:rPr lang="en-US" dirty="0" smtClean="0"/>
              <a:t>He </a:t>
            </a:r>
            <a:r>
              <a:rPr lang="en-US" dirty="0" smtClean="0">
                <a:solidFill>
                  <a:srgbClr val="FF0000"/>
                </a:solidFill>
              </a:rPr>
              <a:t>raised</a:t>
            </a:r>
            <a:r>
              <a:rPr lang="en-US" dirty="0" smtClean="0"/>
              <a:t> a </a:t>
            </a:r>
            <a:r>
              <a:rPr lang="en-US" dirty="0" smtClean="0">
                <a:solidFill>
                  <a:srgbClr val="FF0000"/>
                </a:solidFill>
              </a:rPr>
              <a:t>mortal</a:t>
            </a:r>
            <a:r>
              <a:rPr lang="en-US" dirty="0" smtClean="0"/>
              <a:t> to the </a:t>
            </a:r>
            <a:r>
              <a:rPr lang="en-US" dirty="0" smtClean="0">
                <a:solidFill>
                  <a:srgbClr val="FF0000"/>
                </a:solidFill>
              </a:rPr>
              <a:t>skies</a:t>
            </a:r>
            <a:r>
              <a:rPr lang="en-US" dirty="0" smtClean="0"/>
              <a:t>; </a:t>
            </a:r>
          </a:p>
          <a:p>
            <a:pPr marL="0" indent="0">
              <a:buNone/>
            </a:pPr>
            <a:r>
              <a:rPr lang="en-US" dirty="0"/>
              <a:t>	S</a:t>
            </a:r>
            <a:r>
              <a:rPr lang="en-US" dirty="0" smtClean="0"/>
              <a:t>he </a:t>
            </a:r>
            <a:r>
              <a:rPr lang="en-US" dirty="0" smtClean="0">
                <a:solidFill>
                  <a:srgbClr val="FF0000"/>
                </a:solidFill>
              </a:rPr>
              <a:t>drew</a:t>
            </a:r>
            <a:r>
              <a:rPr lang="en-US" dirty="0" smtClean="0"/>
              <a:t> an </a:t>
            </a:r>
            <a:r>
              <a:rPr lang="en-US" dirty="0" smtClean="0">
                <a:solidFill>
                  <a:srgbClr val="FF0000"/>
                </a:solidFill>
              </a:rPr>
              <a:t>angel</a:t>
            </a:r>
            <a:r>
              <a:rPr lang="en-US" dirty="0" smtClean="0"/>
              <a:t> </a:t>
            </a:r>
            <a:r>
              <a:rPr lang="en-US" dirty="0" smtClean="0">
                <a:solidFill>
                  <a:srgbClr val="FF0000"/>
                </a:solidFill>
              </a:rPr>
              <a:t>down</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xmlns="" val="2620478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Rhetorical emphasis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Take me to you, imprison me, for I,</a:t>
            </a:r>
          </a:p>
          <a:p>
            <a:pPr marL="0" indent="0">
              <a:buNone/>
            </a:pPr>
            <a:r>
              <a:rPr lang="en-US" dirty="0" smtClean="0"/>
              <a:t>Except You enthrall me, never shall be free, </a:t>
            </a:r>
          </a:p>
          <a:p>
            <a:pPr marL="0" indent="0">
              <a:buNone/>
            </a:pPr>
            <a:r>
              <a:rPr lang="en-US" dirty="0" smtClean="0"/>
              <a:t>Nor ever chaste, except you ravish me. (Donne, Holy Sonnet)</a:t>
            </a:r>
          </a:p>
          <a:p>
            <a:pPr marL="0" indent="0">
              <a:buNone/>
            </a:pPr>
            <a:endParaRPr lang="en-US" dirty="0"/>
          </a:p>
          <a:p>
            <a:pPr marL="0" indent="0">
              <a:buNone/>
            </a:pPr>
            <a:r>
              <a:rPr lang="en-US" dirty="0" smtClean="0"/>
              <a:t>This is the dead land</a:t>
            </a:r>
          </a:p>
          <a:p>
            <a:pPr marL="0" indent="0">
              <a:buNone/>
            </a:pPr>
            <a:r>
              <a:rPr lang="en-US" dirty="0" smtClean="0"/>
              <a:t>This is the cactus land</a:t>
            </a:r>
          </a:p>
          <a:p>
            <a:pPr marL="0" indent="0">
              <a:buNone/>
            </a:pPr>
            <a:r>
              <a:rPr lang="en-US" dirty="0" smtClean="0"/>
              <a:t>Here the stone images</a:t>
            </a:r>
          </a:p>
          <a:p>
            <a:pPr marL="0" indent="0">
              <a:buNone/>
            </a:pPr>
            <a:r>
              <a:rPr lang="en-US" dirty="0" smtClean="0"/>
              <a:t>Are raised, here they receive</a:t>
            </a:r>
          </a:p>
          <a:p>
            <a:pPr marL="0" indent="0">
              <a:buNone/>
            </a:pPr>
            <a:r>
              <a:rPr lang="en-US" dirty="0" smtClean="0"/>
              <a:t>The supplication of a dead man’s hand</a:t>
            </a:r>
          </a:p>
          <a:p>
            <a:pPr marL="0" indent="0">
              <a:buNone/>
            </a:pPr>
            <a:r>
              <a:rPr lang="en-US" dirty="0" smtClean="0"/>
              <a:t>Under the twinkle of a fading star. (Eliot, The Hollow Men)</a:t>
            </a:r>
          </a:p>
          <a:p>
            <a:pPr marL="0" indent="0">
              <a:buNone/>
            </a:pPr>
            <a:r>
              <a:rPr lang="en-US" dirty="0" smtClean="0"/>
              <a:t> </a:t>
            </a:r>
            <a:endParaRPr lang="en-US" dirty="0"/>
          </a:p>
        </p:txBody>
      </p:sp>
    </p:spTree>
    <p:extLst>
      <p:ext uri="{BB962C8B-B14F-4D97-AF65-F5344CB8AC3E}">
        <p14:creationId xmlns:p14="http://schemas.microsoft.com/office/powerpoint/2010/main" xmlns="" val="2763847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u="sng" dirty="0" smtClean="0"/>
              <a:t>3. Parallelism leads to climax:</a:t>
            </a:r>
          </a:p>
          <a:p>
            <a:pPr marL="0" indent="0">
              <a:buNone/>
            </a:pPr>
            <a:r>
              <a:rPr lang="en-US" dirty="0" smtClean="0"/>
              <a:t>Another expectation raised by parallelism is that if there are two or more than two phrases to the pattern, it moves towards a climax. </a:t>
            </a:r>
          </a:p>
          <a:p>
            <a:pPr marL="0" indent="0">
              <a:buNone/>
            </a:pPr>
            <a:r>
              <a:rPr lang="en-US" dirty="0"/>
              <a:t> </a:t>
            </a:r>
            <a:r>
              <a:rPr lang="en-US" dirty="0" smtClean="0"/>
              <a:t> </a:t>
            </a:r>
            <a:r>
              <a:rPr lang="en-US" i="1" dirty="0" smtClean="0">
                <a:solidFill>
                  <a:srgbClr val="002060"/>
                </a:solidFill>
              </a:rPr>
              <a:t>If you prick us, do we not bleed? If you tickle us, do we not laugh?</a:t>
            </a:r>
          </a:p>
          <a:p>
            <a:pPr marL="0" indent="0">
              <a:buNone/>
            </a:pPr>
            <a:r>
              <a:rPr lang="en-US" i="1" dirty="0">
                <a:solidFill>
                  <a:srgbClr val="002060"/>
                </a:solidFill>
              </a:rPr>
              <a:t> </a:t>
            </a:r>
            <a:r>
              <a:rPr lang="en-US" i="1" dirty="0" smtClean="0">
                <a:solidFill>
                  <a:srgbClr val="002060"/>
                </a:solidFill>
              </a:rPr>
              <a:t> If you poison us, do we not die? And if you wrong us, shall we not     </a:t>
            </a:r>
          </a:p>
          <a:p>
            <a:pPr marL="0" indent="0">
              <a:buNone/>
            </a:pPr>
            <a:r>
              <a:rPr lang="en-US" i="1" dirty="0">
                <a:solidFill>
                  <a:srgbClr val="002060"/>
                </a:solidFill>
              </a:rPr>
              <a:t> </a:t>
            </a:r>
            <a:r>
              <a:rPr lang="en-US" i="1" dirty="0" smtClean="0">
                <a:solidFill>
                  <a:srgbClr val="002060"/>
                </a:solidFill>
              </a:rPr>
              <a:t> revenge? (Shakespeare, The Merchant of Venice)</a:t>
            </a:r>
            <a:endParaRPr lang="en-US" dirty="0" smtClean="0">
              <a:solidFill>
                <a:srgbClr val="002060"/>
              </a:solidFill>
            </a:endParaRPr>
          </a:p>
          <a:p>
            <a:pPr marL="0" indent="0">
              <a:buNone/>
            </a:pPr>
            <a:r>
              <a:rPr lang="en-US" dirty="0" smtClean="0"/>
              <a:t>Here the emotive force of revenge, coming after ‘bleed’, ‘laugh’, and ‘die’ is underlined by a slight variation in the pattern; the replacement of ‘do’ by ‘shall’</a:t>
            </a:r>
          </a:p>
        </p:txBody>
      </p:sp>
    </p:spTree>
    <p:extLst>
      <p:ext uri="{BB962C8B-B14F-4D97-AF65-F5344CB8AC3E}">
        <p14:creationId xmlns:p14="http://schemas.microsoft.com/office/powerpoint/2010/main" xmlns="" val="489171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Climax</a:t>
            </a:r>
            <a:endParaRPr lang="en-US" dirty="0"/>
          </a:p>
        </p:txBody>
      </p:sp>
      <p:sp>
        <p:nvSpPr>
          <p:cNvPr id="3" name="Content Placeholder 2"/>
          <p:cNvSpPr>
            <a:spLocks noGrp="1"/>
          </p:cNvSpPr>
          <p:nvPr>
            <p:ph idx="1"/>
          </p:nvPr>
        </p:nvSpPr>
        <p:spPr>
          <a:xfrm>
            <a:off x="628650" y="2125266"/>
            <a:ext cx="7886700" cy="3263504"/>
          </a:xfrm>
        </p:spPr>
        <p:txBody>
          <a:bodyPr>
            <a:normAutofit fontScale="85000" lnSpcReduction="10000"/>
          </a:bodyPr>
          <a:lstStyle/>
          <a:p>
            <a:pPr marL="0" indent="0">
              <a:buNone/>
            </a:pPr>
            <a:r>
              <a:rPr lang="en-US" dirty="0" smtClean="0"/>
              <a:t>“The best laid schemes o’ mice an’ men” (Robert Burns, To a Mouse)</a:t>
            </a:r>
          </a:p>
          <a:p>
            <a:pPr marL="0" indent="0">
              <a:buNone/>
            </a:pPr>
            <a:r>
              <a:rPr lang="en-US" dirty="0" smtClean="0"/>
              <a:t>The relation of equivalence here is between mice and men, which correspond not only syntactically, but phonologically in that they are both monosyllables beginning with /m/. The Phonological foregrounding creates poetic effect. The reinforcing connection between mice and men is twofold. We firstly appreciate the referential contrast between man, the supreme head of creation, and the mouse, one of the tiniest and most inconsequential of creatures. </a:t>
            </a:r>
            <a:endParaRPr lang="en-US" dirty="0"/>
          </a:p>
        </p:txBody>
      </p:sp>
    </p:spTree>
    <p:extLst>
      <p:ext uri="{BB962C8B-B14F-4D97-AF65-F5344CB8AC3E}">
        <p14:creationId xmlns:p14="http://schemas.microsoft.com/office/powerpoint/2010/main" xmlns="" val="518757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Climax </a:t>
            </a:r>
            <a:endParaRPr lang="en-US" dirty="0"/>
          </a:p>
        </p:txBody>
      </p:sp>
      <p:sp>
        <p:nvSpPr>
          <p:cNvPr id="3" name="Content Placeholder 2"/>
          <p:cNvSpPr>
            <a:spLocks noGrp="1"/>
          </p:cNvSpPr>
          <p:nvPr>
            <p:ph idx="1"/>
          </p:nvPr>
        </p:nvSpPr>
        <p:spPr/>
        <p:txBody>
          <a:bodyPr/>
          <a:lstStyle/>
          <a:p>
            <a:r>
              <a:rPr lang="en-US" dirty="0" smtClean="0"/>
              <a:t>Secondly, helped by the conjunction “and” which links the two words, we appreciate a similarity between man and mouse, who in the sentiment of this passage are levelled to the same status of vulnerability to fate. What the </a:t>
            </a:r>
            <a:r>
              <a:rPr lang="en-US" dirty="0" err="1" smtClean="0"/>
              <a:t>parallelistic</a:t>
            </a:r>
            <a:r>
              <a:rPr lang="en-US" dirty="0" smtClean="0"/>
              <a:t> bond between the two seems to suggest is that creatures superficially different are basically the same. </a:t>
            </a:r>
            <a:endParaRPr lang="en-US" dirty="0"/>
          </a:p>
        </p:txBody>
      </p:sp>
    </p:spTree>
    <p:extLst>
      <p:ext uri="{BB962C8B-B14F-4D97-AF65-F5344CB8AC3E}">
        <p14:creationId xmlns:p14="http://schemas.microsoft.com/office/powerpoint/2010/main" xmlns="" val="4262360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TotalTime>
  <Words>534</Words>
  <Application>Microsoft Office PowerPoint</Application>
  <PresentationFormat>On-screen Show (4:3)</PresentationFormat>
  <Paragraphs>44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Parallelism</vt:lpstr>
      <vt:lpstr>Interpretation of Parallelism</vt:lpstr>
      <vt:lpstr>The interpretation of Parallelism </vt:lpstr>
      <vt:lpstr>Slide 4</vt:lpstr>
      <vt:lpstr>Rhetorical emphasis</vt:lpstr>
      <vt:lpstr>Slide 6</vt:lpstr>
      <vt:lpstr>Climax</vt:lpstr>
      <vt:lpstr>Climax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Kinds of Parallelism</dc:title>
  <dc:creator>Neelum</dc:creator>
  <cp:lastModifiedBy>NTS</cp:lastModifiedBy>
  <cp:revision>112</cp:revision>
  <dcterms:created xsi:type="dcterms:W3CDTF">2014-03-17T05:37:07Z</dcterms:created>
  <dcterms:modified xsi:type="dcterms:W3CDTF">2014-03-31T12:24:38Z</dcterms:modified>
</cp:coreProperties>
</file>