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CCEF7-0FED-416A-80A1-864333061FF3}"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EF7-0FED-416A-80A1-864333061FF3}"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EF7-0FED-416A-80A1-864333061FF3}"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EF7-0FED-416A-80A1-864333061FF3}"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CCEF7-0FED-416A-80A1-864333061FF3}"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CCEF7-0FED-416A-80A1-864333061FF3}"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CCEF7-0FED-416A-80A1-864333061FF3}" type="datetimeFigureOut">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CCEF7-0FED-416A-80A1-864333061FF3}" type="datetimeFigureOut">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CCEF7-0FED-416A-80A1-864333061FF3}" type="datetimeFigureOut">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CCEF7-0FED-416A-80A1-864333061FF3}"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CCEF7-0FED-416A-80A1-864333061FF3}"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6663-E609-496E-B125-83089EA7CE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CCEF7-0FED-416A-80A1-864333061FF3}" type="datetimeFigureOut">
              <a:rPr lang="en-US" smtClean="0"/>
              <a:pPr/>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46663-E609-496E-B125-83089EA7CE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p:txBody>
          <a:bodyPr rtlCol="0">
            <a:normAutofit fontScale="90000"/>
          </a:bodyPr>
          <a:lstStyle/>
          <a:p>
            <a:pPr eaLnBrk="1" fontAlgn="auto" hangingPunct="1">
              <a:spcAft>
                <a:spcPts val="0"/>
              </a:spcAft>
              <a:defRPr/>
            </a:pPr>
            <a:r>
              <a:rPr lang="en-US" sz="5400" smtClean="0"/>
              <a:t>Bartleby, the Scrivener: A Story of Wall-street</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Wingdings 2"/>
              <a:buNone/>
              <a:defRPr/>
            </a:pPr>
            <a:r>
              <a:rPr lang="en-US" sz="4400" dirty="0" smtClean="0"/>
              <a:t>Herman Melville </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endParaRPr lang="en-US" smtClean="0"/>
          </a:p>
        </p:txBody>
      </p:sp>
      <p:sp>
        <p:nvSpPr>
          <p:cNvPr id="50179" name="Content Placeholder 2"/>
          <p:cNvSpPr>
            <a:spLocks noGrp="1"/>
          </p:cNvSpPr>
          <p:nvPr>
            <p:ph idx="1"/>
          </p:nvPr>
        </p:nvSpPr>
        <p:spPr/>
        <p:txBody>
          <a:bodyPr/>
          <a:lstStyle/>
          <a:p>
            <a:pPr eaLnBrk="1" hangingPunct="1"/>
            <a:r>
              <a:rPr lang="en-US" smtClean="0"/>
              <a:t>Then something severe, something unusual must be done.  What! surely you will not have him collared by a constable, and commit his innocent pallor to the common jail? And upon what ground could you procure such a thing to be done?--a vagrant, is he?  What! Is he a vagrant, a wanderer, who refuses to budge? </a:t>
            </a:r>
          </a:p>
        </p:txBody>
      </p:sp>
      <p:sp>
        <p:nvSpPr>
          <p:cNvPr id="4" name="Slide Number Placeholder 3"/>
          <p:cNvSpPr>
            <a:spLocks noGrp="1"/>
          </p:cNvSpPr>
          <p:nvPr>
            <p:ph type="sldNum" sz="quarter" idx="12"/>
          </p:nvPr>
        </p:nvSpPr>
        <p:spPr/>
        <p:txBody>
          <a:bodyPr/>
          <a:lstStyle/>
          <a:p>
            <a:pPr>
              <a:defRPr/>
            </a:pPr>
            <a:fld id="{E30A91A9-4859-4BAB-A508-E92EC9F1B703}"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endParaRPr lang="en-US" smtClean="0"/>
          </a:p>
        </p:txBody>
      </p:sp>
      <p:sp>
        <p:nvSpPr>
          <p:cNvPr id="51203" name="Content Placeholder 2"/>
          <p:cNvSpPr>
            <a:spLocks noGrp="1"/>
          </p:cNvSpPr>
          <p:nvPr>
            <p:ph idx="1"/>
          </p:nvPr>
        </p:nvSpPr>
        <p:spPr>
          <a:xfrm>
            <a:off x="457200" y="1600200"/>
            <a:ext cx="7467600" cy="4873625"/>
          </a:xfrm>
        </p:spPr>
        <p:txBody>
          <a:bodyPr/>
          <a:lstStyle/>
          <a:p>
            <a:pPr eaLnBrk="1" hangingPunct="1"/>
            <a:r>
              <a:rPr lang="en-US" smtClean="0"/>
              <a:t>It is because he will _not_ be a vagrant, then, that you seek to count him _as_ a vagrant.  That is too absurd.  No visible means of support:  there I have him.  Wrong again:  for indubitably he _does_ support himself, and that is the only unanswerable proof that any man can show of his possessing the means so to do.  No more then.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endParaRPr lang="en-US" smtClean="0"/>
          </a:p>
        </p:txBody>
      </p:sp>
      <p:sp>
        <p:nvSpPr>
          <p:cNvPr id="99331" name="Content Placeholder 2"/>
          <p:cNvSpPr>
            <a:spLocks noGrp="1"/>
          </p:cNvSpPr>
          <p:nvPr>
            <p:ph idx="1"/>
          </p:nvPr>
        </p:nvSpPr>
        <p:spPr>
          <a:xfrm>
            <a:off x="457200" y="1600200"/>
            <a:ext cx="7467600" cy="4873625"/>
          </a:xfrm>
        </p:spPr>
        <p:txBody>
          <a:bodyPr rtlCol="0">
            <a:normAutofit lnSpcReduction="10000"/>
          </a:bodyPr>
          <a:lstStyle/>
          <a:p>
            <a:pPr eaLnBrk="1" fontAlgn="auto" hangingPunct="1">
              <a:spcAft>
                <a:spcPts val="0"/>
              </a:spcAft>
              <a:buFont typeface="Arial" pitchFamily="34" charset="0"/>
              <a:buChar char="•"/>
              <a:defRPr/>
            </a:pPr>
            <a:r>
              <a:rPr lang="en-US" dirty="0" smtClean="0"/>
              <a:t>Since he will not quit me, I must quit him.  I will change my offices; I will move elsewhere; and give him fair notice, that if I find him on my new premises I will then proceed against him as a common trespasser.</a:t>
            </a:r>
          </a:p>
          <a:p>
            <a:pPr eaLnBrk="1" fontAlgn="auto" hangingPunct="1">
              <a:spcAft>
                <a:spcPts val="0"/>
              </a:spcAft>
              <a:buFont typeface="Arial" pitchFamily="34" charset="0"/>
              <a:buChar char="•"/>
              <a:defRPr/>
            </a:pPr>
            <a:r>
              <a:rPr lang="en-US" dirty="0" smtClean="0"/>
              <a:t> Acting accordingly, next day I thus addressed him:  "I find these chambers too far from the City Hall; the air is unwholesome.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In a word, I propose to remove my offices next week, and shall no longer require your services.  I tell you this now, in order that you may seek another place."</a:t>
            </a:r>
          </a:p>
          <a:p>
            <a:pPr eaLnBrk="1" fontAlgn="auto" hangingPunct="1">
              <a:spcAft>
                <a:spcPts val="0"/>
              </a:spcAft>
              <a:buFont typeface="Arial" pitchFamily="34" charset="0"/>
              <a:buChar char="•"/>
              <a:defRPr/>
            </a:pPr>
            <a:r>
              <a:rPr lang="en-US" dirty="0" smtClean="0"/>
              <a:t>He made no reply, and nothing more was said.</a:t>
            </a:r>
          </a:p>
          <a:p>
            <a:pPr eaLnBrk="1" fontAlgn="auto" hangingPunct="1">
              <a:spcAft>
                <a:spcPts val="0"/>
              </a:spcAft>
              <a:buFont typeface="Arial" pitchFamily="34" charset="0"/>
              <a:buChar char="•"/>
              <a:defRPr/>
            </a:pPr>
            <a:r>
              <a:rPr lang="en-US" dirty="0" smtClean="0"/>
              <a:t> On the appointed day I engaged carts and men, proceeded to my chambers, and having but little furniture, every thing was removed in a few hours.</a:t>
            </a:r>
          </a:p>
        </p:txBody>
      </p:sp>
      <p:sp>
        <p:nvSpPr>
          <p:cNvPr id="4" name="Slide Number Placeholder 3"/>
          <p:cNvSpPr>
            <a:spLocks noGrp="1"/>
          </p:cNvSpPr>
          <p:nvPr>
            <p:ph type="sldNum" sz="quarter" idx="12"/>
          </p:nvPr>
        </p:nvSpPr>
        <p:spPr/>
        <p:txBody>
          <a:bodyPr/>
          <a:lstStyle/>
          <a:p>
            <a:pPr>
              <a:defRPr/>
            </a:pPr>
            <a:fld id="{96EB96D0-D7A0-4E94-B64D-243B2A47F817}"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endParaRPr lang="en-US" smtClean="0"/>
          </a:p>
        </p:txBody>
      </p:sp>
      <p:sp>
        <p:nvSpPr>
          <p:cNvPr id="54275" name="Content Placeholder 2"/>
          <p:cNvSpPr>
            <a:spLocks noGrp="1"/>
          </p:cNvSpPr>
          <p:nvPr>
            <p:ph idx="1"/>
          </p:nvPr>
        </p:nvSpPr>
        <p:spPr>
          <a:xfrm>
            <a:off x="457200" y="1600200"/>
            <a:ext cx="7467600" cy="4873625"/>
          </a:xfrm>
        </p:spPr>
        <p:txBody>
          <a:bodyPr/>
          <a:lstStyle/>
          <a:p>
            <a:pPr eaLnBrk="1" hangingPunct="1"/>
            <a:r>
              <a:rPr lang="en-US" smtClean="0"/>
              <a:t>Throughout, the scrivener remained standing behind the screen, which I directed to be removed the last thing.  It was withdrawn; and being folded up like a huge folio, left him the motionless occupant of a naked room.  I stood in the entry watching him a moment, while something from within me upbraided me.</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endParaRPr lang="en-US" smtClean="0"/>
          </a:p>
        </p:txBody>
      </p:sp>
      <p:sp>
        <p:nvSpPr>
          <p:cNvPr id="55299" name="Content Placeholder 2"/>
          <p:cNvSpPr>
            <a:spLocks noGrp="1"/>
          </p:cNvSpPr>
          <p:nvPr>
            <p:ph idx="1"/>
          </p:nvPr>
        </p:nvSpPr>
        <p:spPr>
          <a:xfrm>
            <a:off x="457200" y="1600200"/>
            <a:ext cx="7467600" cy="4873625"/>
          </a:xfrm>
        </p:spPr>
        <p:txBody>
          <a:bodyPr/>
          <a:lstStyle/>
          <a:p>
            <a:pPr eaLnBrk="1" hangingPunct="1"/>
            <a:r>
              <a:rPr lang="en-US" smtClean="0"/>
              <a:t>I re-entered, with my hand in my pocket--and--and my heart in my mouth.</a:t>
            </a:r>
          </a:p>
          <a:p>
            <a:pPr eaLnBrk="1" hangingPunct="1"/>
            <a:r>
              <a:rPr lang="en-US" smtClean="0"/>
              <a:t> "Good-bye, Bartleby; I am going--good-bye, and God some way bless you; and take that," slipping something in his hand.  But it dropped upon the floor, and then,--strange to say--I tore myself from him whom I had so longed to be rid of.</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endParaRPr lang="en-US" smtClean="0"/>
          </a:p>
        </p:txBody>
      </p:sp>
      <p:sp>
        <p:nvSpPr>
          <p:cNvPr id="56323" name="Content Placeholder 2"/>
          <p:cNvSpPr>
            <a:spLocks noGrp="1"/>
          </p:cNvSpPr>
          <p:nvPr>
            <p:ph idx="1"/>
          </p:nvPr>
        </p:nvSpPr>
        <p:spPr>
          <a:xfrm>
            <a:off x="457200" y="1600200"/>
            <a:ext cx="7467600" cy="4873625"/>
          </a:xfrm>
        </p:spPr>
        <p:txBody>
          <a:bodyPr/>
          <a:lstStyle/>
          <a:p>
            <a:pPr algn="just" eaLnBrk="1" hangingPunct="1"/>
            <a:r>
              <a:rPr lang="en-US" smtClean="0"/>
              <a:t>Established in my new quarters, for a day or two I kept the door locked, and started at every footfall in the passages.  When I returned to my rooms after any little absence, I would pause at the threshold for an instant, and attentively listen, ere applying my key.  But these fears were needless.  Bartleby never came nigh me.</a:t>
            </a:r>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endParaRPr lang="en-US" smtClean="0"/>
          </a:p>
        </p:txBody>
      </p:sp>
      <p:sp>
        <p:nvSpPr>
          <p:cNvPr id="57347" name="Content Placeholder 2"/>
          <p:cNvSpPr>
            <a:spLocks noGrp="1"/>
          </p:cNvSpPr>
          <p:nvPr>
            <p:ph idx="1"/>
          </p:nvPr>
        </p:nvSpPr>
        <p:spPr>
          <a:xfrm>
            <a:off x="457200" y="1600200"/>
            <a:ext cx="7467600" cy="4873625"/>
          </a:xfrm>
        </p:spPr>
        <p:txBody>
          <a:bodyPr/>
          <a:lstStyle/>
          <a:p>
            <a:pPr eaLnBrk="1" hangingPunct="1"/>
            <a:r>
              <a:rPr lang="en-US" smtClean="0"/>
              <a:t>I thought all was going well, when a perturbed looking stranger visited me, inquiring whether I was the person who had recently occupied rooms at No.--Wall-street.</a:t>
            </a:r>
          </a:p>
          <a:p>
            <a:pPr eaLnBrk="1" hangingPunct="1"/>
            <a:r>
              <a:rPr lang="en-US" smtClean="0"/>
              <a:t>Full of forebodings, I replied that I was.</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endParaRPr lang="en-US" smtClean="0"/>
          </a:p>
        </p:txBody>
      </p:sp>
      <p:sp>
        <p:nvSpPr>
          <p:cNvPr id="58371" name="Content Placeholder 2"/>
          <p:cNvSpPr>
            <a:spLocks noGrp="1"/>
          </p:cNvSpPr>
          <p:nvPr>
            <p:ph idx="1"/>
          </p:nvPr>
        </p:nvSpPr>
        <p:spPr>
          <a:xfrm>
            <a:off x="457200" y="1600200"/>
            <a:ext cx="7467600" cy="4873625"/>
          </a:xfrm>
        </p:spPr>
        <p:txBody>
          <a:bodyPr/>
          <a:lstStyle/>
          <a:p>
            <a:pPr eaLnBrk="1" hangingPunct="1"/>
            <a:r>
              <a:rPr lang="en-US" smtClean="0"/>
              <a:t>"Then sir," said the stranger, who proved a lawyer, "you are responsible for the man you left there.  He refuses to do any copying; he refuses to do any thing; he says he prefers not to; and he refuses to quit the premises."</a:t>
            </a:r>
          </a:p>
          <a:p>
            <a:pPr eaLnBrk="1" hangingPunct="1"/>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endParaRPr lang="en-US" smtClean="0"/>
          </a:p>
        </p:txBody>
      </p:sp>
      <p:sp>
        <p:nvSpPr>
          <p:cNvPr id="59395" name="Content Placeholder 2"/>
          <p:cNvSpPr>
            <a:spLocks noGrp="1"/>
          </p:cNvSpPr>
          <p:nvPr>
            <p:ph idx="1"/>
          </p:nvPr>
        </p:nvSpPr>
        <p:spPr/>
        <p:txBody>
          <a:bodyPr/>
          <a:lstStyle/>
          <a:p>
            <a:pPr eaLnBrk="1" hangingPunct="1"/>
            <a:r>
              <a:rPr lang="en-US" smtClean="0"/>
              <a:t>"I am very sorry, sir," said I, with assumed tranquility, but an inward tremor, "but, really, the man you allude to is nothing to me-- he is no relation or apprentice of mine, that you should hold me responsible for him.“</a:t>
            </a:r>
          </a:p>
          <a:p>
            <a:pPr eaLnBrk="1" hangingPunct="1"/>
            <a:r>
              <a:rPr lang="en-US" smtClean="0"/>
              <a:t>"In mercy's name, who is he?"</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6B078A5D-79F4-4B78-AC69-B8C9F10AA1A6}"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endParaRPr lang="en-US" smtClean="0"/>
          </a:p>
        </p:txBody>
      </p:sp>
      <p:sp>
        <p:nvSpPr>
          <p:cNvPr id="41987" name="Content Placeholder 2"/>
          <p:cNvSpPr>
            <a:spLocks noGrp="1"/>
          </p:cNvSpPr>
          <p:nvPr>
            <p:ph idx="1"/>
          </p:nvPr>
        </p:nvSpPr>
        <p:spPr>
          <a:xfrm>
            <a:off x="457200" y="1600200"/>
            <a:ext cx="7467600" cy="4873625"/>
          </a:xfrm>
        </p:spPr>
        <p:txBody>
          <a:bodyPr/>
          <a:lstStyle/>
          <a:p>
            <a:pPr eaLnBrk="1" hangingPunct="1"/>
            <a:r>
              <a:rPr lang="en-US" smtClean="0"/>
              <a:t>Also, when a Reference was going on, and the room full of lawyers and witnesses and business was driving fast; some deeply occupied legal gentleman present, seeing Bartleby wholly unemployed, would request him to run round to his (the legal gentleman's) office and fetch some papers for him.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endParaRPr lang="en-US" smtClean="0"/>
          </a:p>
        </p:txBody>
      </p:sp>
      <p:sp>
        <p:nvSpPr>
          <p:cNvPr id="60419" name="Content Placeholder 2"/>
          <p:cNvSpPr>
            <a:spLocks noGrp="1"/>
          </p:cNvSpPr>
          <p:nvPr>
            <p:ph idx="1"/>
          </p:nvPr>
        </p:nvSpPr>
        <p:spPr>
          <a:xfrm>
            <a:off x="457200" y="1600200"/>
            <a:ext cx="7467600" cy="4873625"/>
          </a:xfrm>
        </p:spPr>
        <p:txBody>
          <a:bodyPr/>
          <a:lstStyle/>
          <a:p>
            <a:pPr eaLnBrk="1" hangingPunct="1"/>
            <a:r>
              <a:rPr lang="en-US" smtClean="0"/>
              <a:t> "I certainly cannot inform you.  I know nothing about him.  Formerly I employed him as a copyist; but he has done nothing for me now for some time past."</a:t>
            </a:r>
          </a:p>
          <a:p>
            <a:pPr eaLnBrk="1" hangingPunct="1"/>
            <a:r>
              <a:rPr lang="en-US" smtClean="0"/>
              <a:t> "I shall settle him then,--good morning, sir."</a:t>
            </a:r>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endParaRPr lang="en-US" smtClean="0"/>
          </a:p>
        </p:txBody>
      </p:sp>
      <p:sp>
        <p:nvSpPr>
          <p:cNvPr id="61443" name="Content Placeholder 2"/>
          <p:cNvSpPr>
            <a:spLocks noGrp="1"/>
          </p:cNvSpPr>
          <p:nvPr>
            <p:ph idx="1"/>
          </p:nvPr>
        </p:nvSpPr>
        <p:spPr>
          <a:xfrm>
            <a:off x="457200" y="1600200"/>
            <a:ext cx="7467600" cy="4873625"/>
          </a:xfrm>
        </p:spPr>
        <p:txBody>
          <a:bodyPr/>
          <a:lstStyle/>
          <a:p>
            <a:pPr algn="just" eaLnBrk="1" hangingPunct="1"/>
            <a:r>
              <a:rPr lang="en-US" smtClean="0"/>
              <a:t>Several days passed, and I heard nothing more; and though I often felt a charitable prompting to call at the place and see poor Bartleby, yet a certain squeamishness of I know not what withheld me.</a:t>
            </a:r>
          </a:p>
          <a:p>
            <a:pPr algn="just" eaLnBrk="1" hangingPunct="1"/>
            <a:r>
              <a:rPr lang="en-US" smtClean="0"/>
              <a:t> All is over with him, by this time, thought I at last, when through another week no further intelligence reached me.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endParaRPr lang="en-US" smtClean="0"/>
          </a:p>
        </p:txBody>
      </p:sp>
      <p:sp>
        <p:nvSpPr>
          <p:cNvPr id="62467" name="Content Placeholder 2"/>
          <p:cNvSpPr>
            <a:spLocks noGrp="1"/>
          </p:cNvSpPr>
          <p:nvPr>
            <p:ph idx="1"/>
          </p:nvPr>
        </p:nvSpPr>
        <p:spPr/>
        <p:txBody>
          <a:bodyPr/>
          <a:lstStyle/>
          <a:p>
            <a:pPr algn="just" eaLnBrk="1" hangingPunct="1"/>
            <a:r>
              <a:rPr lang="en-US" smtClean="0"/>
              <a:t>But coming to my room the day after, I found several persons waiting at my door in a high state of nervous excitement. "That's the man--here he comes," cried the foremost one, whom I recognized as the lawyer who had previously called upon me alone.</a:t>
            </a:r>
          </a:p>
          <a:p>
            <a:pPr algn="just"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6ED631BF-B8A7-4759-B49B-D2F3A8FF2F3A}"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endParaRPr lang="en-US" smtClean="0"/>
          </a:p>
        </p:txBody>
      </p:sp>
      <p:sp>
        <p:nvSpPr>
          <p:cNvPr id="107523" name="Content Placeholder 2"/>
          <p:cNvSpPr>
            <a:spLocks noGrp="1"/>
          </p:cNvSpPr>
          <p:nvPr>
            <p:ph idx="1"/>
          </p:nvPr>
        </p:nvSpPr>
        <p:spPr>
          <a:xfrm>
            <a:off x="457200" y="1600200"/>
            <a:ext cx="7467600" cy="4873625"/>
          </a:xfrm>
        </p:spPr>
        <p:txBody>
          <a:bodyPr rtlCol="0">
            <a:normAutofit fontScale="92500"/>
          </a:bodyPr>
          <a:lstStyle/>
          <a:p>
            <a:pPr algn="just" eaLnBrk="1" fontAlgn="auto" hangingPunct="1">
              <a:spcAft>
                <a:spcPts val="0"/>
              </a:spcAft>
              <a:buFont typeface="Arial" pitchFamily="34" charset="0"/>
              <a:buChar char="•"/>
              <a:defRPr/>
            </a:pPr>
            <a:r>
              <a:rPr lang="en-US" dirty="0" smtClean="0"/>
              <a:t> "You must take him away, sir, at once," cried a portly person among them, advancing upon me, and whom I knew to be the landlord of No.--Wall-street. "These gentlemen, my tenants, cannot stand it any longer; Mr. B--" pointing to the lawyer, "has turned him out of his room, and he now persists in haunting the building generally, sitting upon the banisters of the stairs by day, and sleeping in the entry by night.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endParaRPr lang="en-US" smtClean="0"/>
          </a:p>
        </p:txBody>
      </p:sp>
      <p:sp>
        <p:nvSpPr>
          <p:cNvPr id="64515" name="Content Placeholder 2"/>
          <p:cNvSpPr>
            <a:spLocks noGrp="1"/>
          </p:cNvSpPr>
          <p:nvPr>
            <p:ph idx="1"/>
          </p:nvPr>
        </p:nvSpPr>
        <p:spPr>
          <a:xfrm>
            <a:off x="457200" y="1600200"/>
            <a:ext cx="7467600" cy="4873625"/>
          </a:xfrm>
        </p:spPr>
        <p:txBody>
          <a:bodyPr/>
          <a:lstStyle/>
          <a:p>
            <a:pPr algn="just" eaLnBrk="1" hangingPunct="1"/>
            <a:r>
              <a:rPr lang="en-US" smtClean="0"/>
              <a:t>Every body is concerned; clients are leaving the offices; some fears are entertained of a mob; something you must do, and that without delay."</a:t>
            </a:r>
          </a:p>
          <a:p>
            <a:pPr algn="just" eaLnBrk="1" hangingPunct="1"/>
            <a:r>
              <a:rPr lang="en-US" smtClean="0"/>
              <a:t> Aghast at this torrent, I fell back before it, and would fain have locked myself in my new quarters.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endParaRPr lang="en-US" smtClean="0"/>
          </a:p>
        </p:txBody>
      </p:sp>
      <p:sp>
        <p:nvSpPr>
          <p:cNvPr id="65539" name="Content Placeholder 2"/>
          <p:cNvSpPr>
            <a:spLocks noGrp="1"/>
          </p:cNvSpPr>
          <p:nvPr>
            <p:ph idx="1"/>
          </p:nvPr>
        </p:nvSpPr>
        <p:spPr/>
        <p:txBody>
          <a:bodyPr/>
          <a:lstStyle/>
          <a:p>
            <a:pPr algn="just" eaLnBrk="1" hangingPunct="1"/>
            <a:r>
              <a:rPr lang="en-US" dirty="0" smtClean="0"/>
              <a:t>In vain I persisted that Bartleby was nothing to me--no more than to any one else.  In vain:--I was the last person known to have any thing to do with him, and they held me to </a:t>
            </a:r>
            <a:r>
              <a:rPr lang="en-US" dirty="0" smtClean="0"/>
              <a:t>the terrible </a:t>
            </a:r>
            <a:r>
              <a:rPr lang="en-US" dirty="0" smtClean="0"/>
              <a:t>account. </a:t>
            </a:r>
          </a:p>
          <a:p>
            <a:pPr eaLnBrk="1" hangingPunct="1"/>
            <a:r>
              <a:rPr lang="en-US" dirty="0" smtClean="0"/>
              <a:t>Fearful then of being exposed in the papers (as one person present obscurely threatened) I considered the matter,</a:t>
            </a:r>
          </a:p>
        </p:txBody>
      </p:sp>
      <p:sp>
        <p:nvSpPr>
          <p:cNvPr id="4" name="Slide Number Placeholder 3"/>
          <p:cNvSpPr>
            <a:spLocks noGrp="1"/>
          </p:cNvSpPr>
          <p:nvPr>
            <p:ph type="sldNum" sz="quarter" idx="12"/>
          </p:nvPr>
        </p:nvSpPr>
        <p:spPr/>
        <p:txBody>
          <a:bodyPr/>
          <a:lstStyle/>
          <a:p>
            <a:pPr>
              <a:defRPr/>
            </a:pPr>
            <a:fld id="{7F6EBCA8-386E-472F-BF37-8EC892875AF7}"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endParaRPr lang="en-US" smtClean="0"/>
          </a:p>
        </p:txBody>
      </p:sp>
      <p:sp>
        <p:nvSpPr>
          <p:cNvPr id="66563" name="Content Placeholder 2"/>
          <p:cNvSpPr>
            <a:spLocks noGrp="1"/>
          </p:cNvSpPr>
          <p:nvPr>
            <p:ph idx="1"/>
          </p:nvPr>
        </p:nvSpPr>
        <p:spPr>
          <a:xfrm>
            <a:off x="457200" y="1600200"/>
            <a:ext cx="7467600" cy="4873625"/>
          </a:xfrm>
        </p:spPr>
        <p:txBody>
          <a:bodyPr/>
          <a:lstStyle/>
          <a:p>
            <a:pPr algn="just" eaLnBrk="1" hangingPunct="1"/>
            <a:r>
              <a:rPr lang="en-US" smtClean="0"/>
              <a:t>and at length said, that if the lawyer would give me a confidential interview</a:t>
            </a:r>
          </a:p>
          <a:p>
            <a:pPr algn="just" eaLnBrk="1" hangingPunct="1"/>
            <a:r>
              <a:rPr lang="en-US" smtClean="0"/>
              <a:t>with the scrivener, in his (the lawyer's) own room, I would that afternoon strive my best to rid them of the nuisance they complained of.</a:t>
            </a:r>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endParaRPr lang="en-US" smtClean="0"/>
          </a:p>
        </p:txBody>
      </p:sp>
      <p:sp>
        <p:nvSpPr>
          <p:cNvPr id="67587" name="Content Placeholder 2"/>
          <p:cNvSpPr>
            <a:spLocks noGrp="1"/>
          </p:cNvSpPr>
          <p:nvPr>
            <p:ph idx="1"/>
          </p:nvPr>
        </p:nvSpPr>
        <p:spPr/>
        <p:txBody>
          <a:bodyPr/>
          <a:lstStyle/>
          <a:p>
            <a:pPr eaLnBrk="1" hangingPunct="1"/>
            <a:r>
              <a:rPr lang="en-US" smtClean="0"/>
              <a:t> Going up stairs to my old haunt, there was Bartleby silently sitting upon the banister at the landing.</a:t>
            </a:r>
          </a:p>
          <a:p>
            <a:pPr eaLnBrk="1" hangingPunct="1"/>
            <a:r>
              <a:rPr lang="en-US" smtClean="0"/>
              <a:t>"What are you doing here, Bartleby?" said I.</a:t>
            </a:r>
          </a:p>
          <a:p>
            <a:pPr eaLnBrk="1" hangingPunct="1"/>
            <a:r>
              <a:rPr lang="en-US" smtClean="0"/>
              <a:t> "Sitting upon the banister," he mildly replied.</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3836EDFF-34F5-4378-B809-B5C16B0EE35F}"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endParaRPr lang="en-US" smtClean="0"/>
          </a:p>
        </p:txBody>
      </p:sp>
      <p:sp>
        <p:nvSpPr>
          <p:cNvPr id="68611" name="Content Placeholder 2"/>
          <p:cNvSpPr>
            <a:spLocks noGrp="1"/>
          </p:cNvSpPr>
          <p:nvPr>
            <p:ph idx="1"/>
          </p:nvPr>
        </p:nvSpPr>
        <p:spPr>
          <a:xfrm>
            <a:off x="457200" y="1600200"/>
            <a:ext cx="7467600" cy="4873625"/>
          </a:xfrm>
        </p:spPr>
        <p:txBody>
          <a:bodyPr/>
          <a:lstStyle/>
          <a:p>
            <a:pPr eaLnBrk="1" hangingPunct="1"/>
            <a:r>
              <a:rPr lang="en-US" smtClean="0"/>
              <a:t> I motioned him into the lawyer's room, who then left us.</a:t>
            </a:r>
          </a:p>
          <a:p>
            <a:pPr eaLnBrk="1" hangingPunct="1"/>
            <a:r>
              <a:rPr lang="en-US" smtClean="0"/>
              <a:t> "Bartleby," said I, "are you aware that you are the cause of great tribulation to me, by persisting in occupying the entry after being dismissed from the office?"</a:t>
            </a:r>
          </a:p>
          <a:p>
            <a:pPr eaLnBrk="1" hangingPunct="1"/>
            <a:r>
              <a:rPr lang="en-US" smtClean="0"/>
              <a:t> No answer.</a:t>
            </a:r>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endParaRPr lang="en-US" smtClean="0"/>
          </a:p>
        </p:txBody>
      </p:sp>
      <p:sp>
        <p:nvSpPr>
          <p:cNvPr id="69635" name="Content Placeholder 2"/>
          <p:cNvSpPr>
            <a:spLocks noGrp="1"/>
          </p:cNvSpPr>
          <p:nvPr>
            <p:ph idx="1"/>
          </p:nvPr>
        </p:nvSpPr>
        <p:spPr>
          <a:xfrm>
            <a:off x="457200" y="1600200"/>
            <a:ext cx="7467600" cy="4873625"/>
          </a:xfrm>
        </p:spPr>
        <p:txBody>
          <a:bodyPr/>
          <a:lstStyle/>
          <a:p>
            <a:pPr algn="just" eaLnBrk="1" hangingPunct="1"/>
            <a:r>
              <a:rPr lang="en-US" smtClean="0"/>
              <a:t>"Now one of two things must take place.  Either you must do something, or something must be done to you.  Now what sort of business would you like to engage in?  Would you like to re-engage in copying for some one?"</a:t>
            </a:r>
          </a:p>
          <a:p>
            <a:pPr algn="just" eaLnBrk="1" hangingPunct="1"/>
            <a:r>
              <a:rPr lang="en-US" smtClean="0"/>
              <a:t> "No; I would prefer not to make any change."</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endParaRPr lang="en-US" smtClean="0"/>
          </a:p>
        </p:txBody>
      </p:sp>
      <p:sp>
        <p:nvSpPr>
          <p:cNvPr id="92163" name="Content Placeholder 2"/>
          <p:cNvSpPr>
            <a:spLocks noGrp="1"/>
          </p:cNvSpPr>
          <p:nvPr>
            <p:ph idx="1"/>
          </p:nvPr>
        </p:nvSpPr>
        <p:spPr>
          <a:xfrm>
            <a:off x="457200" y="1600200"/>
            <a:ext cx="7467600" cy="4873625"/>
          </a:xfrm>
        </p:spPr>
        <p:txBody>
          <a:bodyPr rtlCol="0">
            <a:normAutofit lnSpcReduction="10000"/>
          </a:bodyPr>
          <a:lstStyle/>
          <a:p>
            <a:pPr algn="just" eaLnBrk="1" fontAlgn="auto" hangingPunct="1">
              <a:spcAft>
                <a:spcPts val="0"/>
              </a:spcAft>
              <a:buFont typeface="Arial" pitchFamily="34" charset="0"/>
              <a:buChar char="•"/>
              <a:defRPr/>
            </a:pPr>
            <a:r>
              <a:rPr lang="en-US" dirty="0" smtClean="0"/>
              <a:t>Thereupon, Bartleby would tranquilly decline, and yet remain idle as before.  Then the lawyer would give a great stare, and turn to me.  And what could I say?  At last I was made aware that all through the circle of my professional acquaintance, a whisper of wonder was running round, having reference to the strange creature I kept at my office.  This worried me very much.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endParaRPr lang="en-US" smtClean="0"/>
          </a:p>
        </p:txBody>
      </p:sp>
      <p:sp>
        <p:nvSpPr>
          <p:cNvPr id="70659" name="Content Placeholder 2"/>
          <p:cNvSpPr>
            <a:spLocks noGrp="1"/>
          </p:cNvSpPr>
          <p:nvPr>
            <p:ph idx="1"/>
          </p:nvPr>
        </p:nvSpPr>
        <p:spPr/>
        <p:txBody>
          <a:bodyPr/>
          <a:lstStyle/>
          <a:p>
            <a:pPr eaLnBrk="1" hangingPunct="1"/>
            <a:r>
              <a:rPr lang="en-US" smtClean="0"/>
              <a:t> "Would you like a clerkship in a dry-goods store?"</a:t>
            </a:r>
          </a:p>
          <a:p>
            <a:pPr eaLnBrk="1" hangingPunct="1"/>
            <a:r>
              <a:rPr lang="en-US" smtClean="0"/>
              <a:t>"There is too much confinement about that.  No, I would not like a clerkship; but I am not particular."</a:t>
            </a:r>
          </a:p>
          <a:p>
            <a:pPr eaLnBrk="1" hangingPunct="1"/>
            <a:r>
              <a:rPr lang="en-US" smtClean="0"/>
              <a:t> "Too much confinement," I cried, "why you keep yourself confined all the time!"</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40250808-15D9-4DEB-A2B3-0300020D2520}"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endParaRPr lang="en-US" smtClean="0"/>
          </a:p>
        </p:txBody>
      </p:sp>
      <p:sp>
        <p:nvSpPr>
          <p:cNvPr id="71683" name="Content Placeholder 2"/>
          <p:cNvSpPr>
            <a:spLocks noGrp="1"/>
          </p:cNvSpPr>
          <p:nvPr>
            <p:ph idx="1"/>
          </p:nvPr>
        </p:nvSpPr>
        <p:spPr>
          <a:xfrm>
            <a:off x="457200" y="1600200"/>
            <a:ext cx="7467600" cy="4873625"/>
          </a:xfrm>
        </p:spPr>
        <p:txBody>
          <a:bodyPr/>
          <a:lstStyle/>
          <a:p>
            <a:pPr eaLnBrk="1" hangingPunct="1"/>
            <a:r>
              <a:rPr lang="en-US" smtClean="0"/>
              <a:t> "I would prefer not to take a clerkship," he rejoined, as if to settle that little item at once.</a:t>
            </a:r>
          </a:p>
          <a:p>
            <a:pPr eaLnBrk="1" hangingPunct="1"/>
            <a:r>
              <a:rPr lang="en-US" smtClean="0"/>
              <a:t> "How would a bar-tender's business suit you?  There is no trying of the eyesight in that."</a:t>
            </a:r>
          </a:p>
          <a:p>
            <a:pPr eaLnBrk="1" hangingPunct="1"/>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endParaRPr lang="en-US" smtClean="0"/>
          </a:p>
        </p:txBody>
      </p:sp>
      <p:sp>
        <p:nvSpPr>
          <p:cNvPr id="72707" name="Content Placeholder 2"/>
          <p:cNvSpPr>
            <a:spLocks noGrp="1"/>
          </p:cNvSpPr>
          <p:nvPr>
            <p:ph idx="1"/>
          </p:nvPr>
        </p:nvSpPr>
        <p:spPr>
          <a:xfrm>
            <a:off x="457200" y="1600200"/>
            <a:ext cx="7467600" cy="4873625"/>
          </a:xfrm>
        </p:spPr>
        <p:txBody>
          <a:bodyPr/>
          <a:lstStyle/>
          <a:p>
            <a:pPr eaLnBrk="1" hangingPunct="1"/>
            <a:r>
              <a:rPr lang="en-US" smtClean="0"/>
              <a:t>"I would not like it at all; though, as I said before, I am not particular."</a:t>
            </a:r>
          </a:p>
          <a:p>
            <a:pPr eaLnBrk="1" hangingPunct="1"/>
            <a:r>
              <a:rPr lang="en-US" smtClean="0"/>
              <a:t> His unwonted wordiness inspirited me.  I returned to the charge.  </a:t>
            </a:r>
          </a:p>
          <a:p>
            <a:pPr eaLnBrk="1" hangingPunct="1"/>
            <a:r>
              <a:rPr lang="en-US" smtClean="0"/>
              <a:t>"Well then, would you like to travel through the country collecting bills for the merchants?  </a:t>
            </a:r>
          </a:p>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endParaRPr lang="en-US" smtClean="0"/>
          </a:p>
        </p:txBody>
      </p:sp>
      <p:sp>
        <p:nvSpPr>
          <p:cNvPr id="73731" name="Content Placeholder 2"/>
          <p:cNvSpPr>
            <a:spLocks noGrp="1"/>
          </p:cNvSpPr>
          <p:nvPr>
            <p:ph idx="1"/>
          </p:nvPr>
        </p:nvSpPr>
        <p:spPr/>
        <p:txBody>
          <a:bodyPr/>
          <a:lstStyle/>
          <a:p>
            <a:pPr eaLnBrk="1" hangingPunct="1"/>
            <a:r>
              <a:rPr lang="en-US" smtClean="0"/>
              <a:t>That would improve your health."</a:t>
            </a:r>
          </a:p>
          <a:p>
            <a:pPr eaLnBrk="1" hangingPunct="1"/>
            <a:r>
              <a:rPr lang="en-US" smtClean="0"/>
              <a:t> "No, I would prefer to be doing something else."</a:t>
            </a:r>
          </a:p>
          <a:p>
            <a:pPr eaLnBrk="1" hangingPunct="1"/>
            <a:r>
              <a:rPr lang="en-US" smtClean="0"/>
              <a:t>"How then would going as a companion to Europe, to entertain some young gentleman with your conversation,--how would that suit you?"</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43937026-73F7-4208-89E3-C2085B6A9A38}"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endParaRPr lang="en-US" smtClean="0"/>
          </a:p>
        </p:txBody>
      </p:sp>
      <p:sp>
        <p:nvSpPr>
          <p:cNvPr id="74755" name="Content Placeholder 2"/>
          <p:cNvSpPr>
            <a:spLocks noGrp="1"/>
          </p:cNvSpPr>
          <p:nvPr>
            <p:ph idx="1"/>
          </p:nvPr>
        </p:nvSpPr>
        <p:spPr>
          <a:xfrm>
            <a:off x="457200" y="1600200"/>
            <a:ext cx="7467600" cy="4873625"/>
          </a:xfrm>
        </p:spPr>
        <p:txBody>
          <a:bodyPr/>
          <a:lstStyle/>
          <a:p>
            <a:pPr eaLnBrk="1" hangingPunct="1"/>
            <a:r>
              <a:rPr lang="en-US" smtClean="0"/>
              <a:t> "Not at all.  It does not strike me that there is any thing definite about that.  I like to be stationary.  But I am not particular."</a:t>
            </a:r>
          </a:p>
          <a:p>
            <a:pPr eaLnBrk="1" hangingPunct="1"/>
            <a:r>
              <a:rPr lang="en-US" smtClean="0"/>
              <a:t> "Stationary you shall be then," I cried, now losing all patience, and for the first time in all my exasperating connection with him fairly flying into a passion.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endParaRPr lang="en-US" smtClean="0"/>
          </a:p>
        </p:txBody>
      </p:sp>
      <p:sp>
        <p:nvSpPr>
          <p:cNvPr id="115715" name="Content Placeholder 2"/>
          <p:cNvSpPr>
            <a:spLocks noGrp="1"/>
          </p:cNvSpPr>
          <p:nvPr>
            <p:ph idx="1"/>
          </p:nvPr>
        </p:nvSpPr>
        <p:spPr>
          <a:xfrm>
            <a:off x="457200" y="1600200"/>
            <a:ext cx="7467600" cy="4873625"/>
          </a:xfrm>
        </p:spPr>
        <p:txBody>
          <a:bodyPr rtlCol="0">
            <a:normAutofit fontScale="92500" lnSpcReduction="10000"/>
          </a:bodyPr>
          <a:lstStyle/>
          <a:p>
            <a:pPr algn="just" eaLnBrk="1" fontAlgn="auto" hangingPunct="1">
              <a:spcAft>
                <a:spcPts val="0"/>
              </a:spcAft>
              <a:buFont typeface="Arial" pitchFamily="34" charset="0"/>
              <a:buChar char="•"/>
              <a:defRPr/>
            </a:pPr>
            <a:r>
              <a:rPr lang="en-US" smtClean="0"/>
              <a:t>"If you do not go away from these premises before night, I shall feel bound--indeed I _am_ bound--to--to--to quit the premises myself!"  I rather absurdly concluded, knowing not with what possible threat to try to frighten his immobility into compliance. Despairing of all further efforts, I was precipitately leaving him, when a final thought occurred to me--one which had not been wholly unindulged before.</a:t>
            </a:r>
          </a:p>
          <a:p>
            <a:pPr algn="just" eaLnBrk="1" fontAlgn="auto" hangingPunct="1">
              <a:spcAft>
                <a:spcPts val="0"/>
              </a:spcAft>
              <a:buFont typeface="Arial" pitchFamily="34" charset="0"/>
              <a:buChar char="•"/>
              <a:defRPr/>
            </a:pPr>
            <a:r>
              <a:rPr lang="en-US" smtClean="0"/>
              <a:t> </a:t>
            </a:r>
          </a:p>
          <a:p>
            <a:pPr eaLnBrk="1" fontAlgn="auto" hangingPunct="1">
              <a:spcAft>
                <a:spcPts val="0"/>
              </a:spcAft>
              <a:buFont typeface="Arial" pitchFamily="34" charset="0"/>
              <a:buChar char="•"/>
              <a:defRPr/>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endParaRPr lang="en-US" smtClean="0"/>
          </a:p>
        </p:txBody>
      </p:sp>
      <p:sp>
        <p:nvSpPr>
          <p:cNvPr id="116739" name="Content Placeholder 2"/>
          <p:cNvSpPr>
            <a:spLocks noGrp="1"/>
          </p:cNvSpPr>
          <p:nvPr>
            <p:ph idx="1"/>
          </p:nvPr>
        </p:nvSpPr>
        <p:spPr>
          <a:xfrm>
            <a:off x="457200" y="1600200"/>
            <a:ext cx="7467600" cy="4873625"/>
          </a:xfrm>
        </p:spPr>
        <p:txBody>
          <a:bodyPr rtlCol="0">
            <a:normAutofit lnSpcReduction="10000"/>
          </a:bodyPr>
          <a:lstStyle/>
          <a:p>
            <a:pPr eaLnBrk="1" fontAlgn="auto" hangingPunct="1">
              <a:spcAft>
                <a:spcPts val="0"/>
              </a:spcAft>
              <a:buFont typeface="Arial" pitchFamily="34" charset="0"/>
              <a:buChar char="•"/>
              <a:defRPr/>
            </a:pPr>
            <a:r>
              <a:rPr lang="en-US" dirty="0" smtClean="0"/>
              <a:t>"Bartleby," said I, in the kindest tone I could assume under such exciting circumstances, "will you go home with me now--not to my office, but my dwelling--and remain there till we can conclude upon some convenient arrangement for you at our leisure?  Come, let us start now, right away."</a:t>
            </a:r>
          </a:p>
          <a:p>
            <a:pPr eaLnBrk="1" fontAlgn="auto" hangingPunct="1">
              <a:spcAft>
                <a:spcPts val="0"/>
              </a:spcAft>
              <a:buFont typeface="Arial" pitchFamily="34" charset="0"/>
              <a:buChar char="•"/>
              <a:defRPr/>
            </a:pPr>
            <a:r>
              <a:rPr lang="en-US" dirty="0" smtClean="0"/>
              <a:t> "No:  at present I would prefer not to make any change at all."</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endParaRPr lang="en-US" smtClean="0"/>
          </a:p>
        </p:txBody>
      </p:sp>
      <p:sp>
        <p:nvSpPr>
          <p:cNvPr id="77827" name="Content Placeholder 2"/>
          <p:cNvSpPr>
            <a:spLocks noGrp="1"/>
          </p:cNvSpPr>
          <p:nvPr>
            <p:ph idx="1"/>
          </p:nvPr>
        </p:nvSpPr>
        <p:spPr>
          <a:xfrm>
            <a:off x="457200" y="1600200"/>
            <a:ext cx="7467600" cy="4873625"/>
          </a:xfrm>
        </p:spPr>
        <p:txBody>
          <a:bodyPr/>
          <a:lstStyle/>
          <a:p>
            <a:pPr eaLnBrk="1" hangingPunct="1"/>
            <a:r>
              <a:rPr lang="en-US" smtClean="0"/>
              <a:t>I answered nothing; but effectually dodging every one by the suddenness and rapidity of my flight, rushed from the building, ran up Wall-street towards Broadway, and jumping into the first omnibus was soon removed from pursuit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endParaRPr lang="en-US" smtClean="0"/>
          </a:p>
        </p:txBody>
      </p:sp>
      <p:sp>
        <p:nvSpPr>
          <p:cNvPr id="78851" name="Content Placeholder 2"/>
          <p:cNvSpPr>
            <a:spLocks noGrp="1"/>
          </p:cNvSpPr>
          <p:nvPr>
            <p:ph idx="1"/>
          </p:nvPr>
        </p:nvSpPr>
        <p:spPr/>
        <p:txBody>
          <a:bodyPr/>
          <a:lstStyle/>
          <a:p>
            <a:pPr eaLnBrk="1" hangingPunct="1"/>
            <a:r>
              <a:rPr lang="en-US" smtClean="0"/>
              <a:t>.  As soon as tranquility returned I distinctly perceived that I had now done all that I possibly could, both in respect to the demands of the landlord and his tenants, and with regard to my own desire and sense of duty, to benefit Bartleby, and shield him from rude persecution. </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E7B76425-3351-48EA-AA35-8886ACC8982D}"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endParaRPr lang="en-US" smtClean="0"/>
          </a:p>
        </p:txBody>
      </p:sp>
      <p:sp>
        <p:nvSpPr>
          <p:cNvPr id="79875" name="Content Placeholder 2"/>
          <p:cNvSpPr>
            <a:spLocks noGrp="1"/>
          </p:cNvSpPr>
          <p:nvPr>
            <p:ph idx="1"/>
          </p:nvPr>
        </p:nvSpPr>
        <p:spPr>
          <a:xfrm>
            <a:off x="457200" y="1600200"/>
            <a:ext cx="7467600" cy="4873625"/>
          </a:xfrm>
        </p:spPr>
        <p:txBody>
          <a:bodyPr/>
          <a:lstStyle/>
          <a:p>
            <a:pPr eaLnBrk="1" hangingPunct="1"/>
            <a:r>
              <a:rPr lang="en-US" smtClean="0"/>
              <a:t>I now strove to be entirely care-free and quiescent; and my conscience justified me in the attempt; though indeed it was not so successful as I could have wished.  So fearful was I of being again hunted out by the incensed landlord and his exasperated tenants, that, surrendering my business to Nippers,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en-US" smtClean="0"/>
          </a:p>
        </p:txBody>
      </p:sp>
      <p:sp>
        <p:nvSpPr>
          <p:cNvPr id="44035" name="Content Placeholder 2"/>
          <p:cNvSpPr>
            <a:spLocks noGrp="1"/>
          </p:cNvSpPr>
          <p:nvPr>
            <p:ph idx="1"/>
          </p:nvPr>
        </p:nvSpPr>
        <p:spPr>
          <a:xfrm>
            <a:off x="457200" y="1600200"/>
            <a:ext cx="7467600" cy="4873625"/>
          </a:xfrm>
        </p:spPr>
        <p:txBody>
          <a:bodyPr/>
          <a:lstStyle/>
          <a:p>
            <a:pPr eaLnBrk="1" hangingPunct="1"/>
            <a:r>
              <a:rPr lang="en-US" smtClean="0"/>
              <a:t>And as the idea came upon me of his possibly turning out a long-lived man, and keep occupying my chambers, and denying my authority; and perplexing my visitors; and scandalizing my professional reputation; and casting a general gloom over the premises; keeping soul and body together to the last upon his savings (for doubtless he spent but half a dime a day),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endParaRPr lang="en-US" smtClean="0"/>
          </a:p>
        </p:txBody>
      </p:sp>
      <p:sp>
        <p:nvSpPr>
          <p:cNvPr id="80899" name="Content Placeholder 2"/>
          <p:cNvSpPr>
            <a:spLocks noGrp="1"/>
          </p:cNvSpPr>
          <p:nvPr>
            <p:ph idx="1"/>
          </p:nvPr>
        </p:nvSpPr>
        <p:spPr/>
        <p:txBody>
          <a:bodyPr>
            <a:normAutofit lnSpcReduction="10000"/>
          </a:bodyPr>
          <a:lstStyle/>
          <a:p>
            <a:pPr algn="just" eaLnBrk="1" hangingPunct="1"/>
            <a:r>
              <a:rPr lang="en-US" smtClean="0"/>
              <a:t>for a few days I drove about the upper part of the town and through the suburbs, in my rockaway; crossed over to Jersey City and Hoboken, and paid fugitive visits to</a:t>
            </a:r>
          </a:p>
          <a:p>
            <a:pPr algn="just" eaLnBrk="1" hangingPunct="1"/>
            <a:r>
              <a:rPr lang="en-US" smtClean="0"/>
              <a:t>Manhattanville and Astoria.  In fact I almost lived in my rockaway for the time.</a:t>
            </a:r>
          </a:p>
          <a:p>
            <a:pPr algn="just" eaLnBrk="1" hangingPunct="1"/>
            <a:r>
              <a:rPr lang="en-US" smtClean="0"/>
              <a:t>When again I entered my office, lo, a note from the landlord lay upon the desk.  I opened it with trembling hands.</a:t>
            </a:r>
          </a:p>
        </p:txBody>
      </p:sp>
      <p:sp>
        <p:nvSpPr>
          <p:cNvPr id="4" name="Slide Number Placeholder 3"/>
          <p:cNvSpPr>
            <a:spLocks noGrp="1"/>
          </p:cNvSpPr>
          <p:nvPr>
            <p:ph type="sldNum" sz="quarter" idx="12"/>
          </p:nvPr>
        </p:nvSpPr>
        <p:spPr/>
        <p:txBody>
          <a:bodyPr/>
          <a:lstStyle/>
          <a:p>
            <a:pPr>
              <a:defRPr/>
            </a:pPr>
            <a:fld id="{A6758E4E-CAF8-4D3B-8A1D-60F4EBD04DD5}"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endParaRPr lang="en-US" smtClean="0"/>
          </a:p>
        </p:txBody>
      </p:sp>
      <p:sp>
        <p:nvSpPr>
          <p:cNvPr id="81923" name="Content Placeholder 2"/>
          <p:cNvSpPr>
            <a:spLocks noGrp="1"/>
          </p:cNvSpPr>
          <p:nvPr>
            <p:ph idx="1"/>
          </p:nvPr>
        </p:nvSpPr>
        <p:spPr>
          <a:xfrm>
            <a:off x="457200" y="1600200"/>
            <a:ext cx="7467600" cy="4873625"/>
          </a:xfrm>
        </p:spPr>
        <p:txBody>
          <a:bodyPr/>
          <a:lstStyle/>
          <a:p>
            <a:pPr eaLnBrk="1" hangingPunct="1"/>
            <a:r>
              <a:rPr lang="en-US" smtClean="0"/>
              <a:t> It informed me that the writer had sent to the police, and had Bartleby removed to the Tombs as a vagrant.  Moreover, since I knew more about him than any one else, he wished me to appear at that place, and make a suitable statement of the facts.  These tidings had a conflicting effect upon me.  At first I was indignant; but at last almost approved.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endParaRPr lang="en-US" smtClean="0"/>
          </a:p>
        </p:txBody>
      </p:sp>
      <p:sp>
        <p:nvSpPr>
          <p:cNvPr id="82947" name="Content Placeholder 2"/>
          <p:cNvSpPr>
            <a:spLocks noGrp="1"/>
          </p:cNvSpPr>
          <p:nvPr>
            <p:ph idx="1"/>
          </p:nvPr>
        </p:nvSpPr>
        <p:spPr>
          <a:xfrm>
            <a:off x="457200" y="1600200"/>
            <a:ext cx="7467600" cy="4873625"/>
          </a:xfrm>
        </p:spPr>
        <p:txBody>
          <a:bodyPr/>
          <a:lstStyle/>
          <a:p>
            <a:pPr eaLnBrk="1" hangingPunct="1"/>
            <a:r>
              <a:rPr lang="en-US" smtClean="0"/>
              <a:t>The  landlord's energetic, summary disposition had led him to adopt a procedure which I do not think I would have decided upon myself; and yet as a last resort, under such peculiar circumstances, it seemed the only plan.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endParaRPr lang="en-US" smtClean="0"/>
          </a:p>
        </p:txBody>
      </p:sp>
      <p:sp>
        <p:nvSpPr>
          <p:cNvPr id="83971" name="Content Placeholder 2"/>
          <p:cNvSpPr>
            <a:spLocks noGrp="1"/>
          </p:cNvSpPr>
          <p:nvPr>
            <p:ph idx="1"/>
          </p:nvPr>
        </p:nvSpPr>
        <p:spPr/>
        <p:txBody>
          <a:bodyPr/>
          <a:lstStyle/>
          <a:p>
            <a:pPr eaLnBrk="1" hangingPunct="1"/>
            <a:r>
              <a:rPr lang="en-US" smtClean="0"/>
              <a:t>As I afterwards learned, the poor scrivener, when told that he must be conducted to the Tombs, offered not the slightest obstacle, but in his pale unmoving way, silently acquiesced.</a:t>
            </a:r>
          </a:p>
          <a:p>
            <a:pPr eaLnBrk="1" hangingPunct="1"/>
            <a:r>
              <a:rPr lang="en-US" smtClean="0"/>
              <a:t>Some of the compassionate and curious  bystanders joined the party;</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F36017C0-9DD3-4C8B-8208-CDBA96BE9782}"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endParaRPr lang="en-US" smtClean="0"/>
          </a:p>
        </p:txBody>
      </p:sp>
      <p:sp>
        <p:nvSpPr>
          <p:cNvPr id="84995" name="Content Placeholder 2"/>
          <p:cNvSpPr>
            <a:spLocks noGrp="1"/>
          </p:cNvSpPr>
          <p:nvPr>
            <p:ph idx="1"/>
          </p:nvPr>
        </p:nvSpPr>
        <p:spPr>
          <a:xfrm>
            <a:off x="457200" y="1600200"/>
            <a:ext cx="7467600" cy="4873625"/>
          </a:xfrm>
        </p:spPr>
        <p:txBody>
          <a:bodyPr/>
          <a:lstStyle/>
          <a:p>
            <a:pPr algn="just" eaLnBrk="1" hangingPunct="1"/>
            <a:r>
              <a:rPr lang="en-US" smtClean="0"/>
              <a:t>and headed by one of the constables arm in arm with Bartleby, the silent procession filed its way through all the noise, and heat, and joy of the roaring thoroughfares at noon.</a:t>
            </a:r>
          </a:p>
          <a:p>
            <a:pPr algn="just" eaLnBrk="1" hangingPunct="1"/>
            <a:r>
              <a:rPr lang="en-US" smtClean="0"/>
              <a:t> The same day I received the note I went to the Tombs, or to speak more properly, the Halls of Justice.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endParaRPr lang="en-US" smtClean="0"/>
          </a:p>
        </p:txBody>
      </p:sp>
      <p:sp>
        <p:nvSpPr>
          <p:cNvPr id="86019" name="Content Placeholder 2"/>
          <p:cNvSpPr>
            <a:spLocks noGrp="1"/>
          </p:cNvSpPr>
          <p:nvPr>
            <p:ph idx="1"/>
          </p:nvPr>
        </p:nvSpPr>
        <p:spPr/>
        <p:txBody>
          <a:bodyPr/>
          <a:lstStyle/>
          <a:p>
            <a:pPr algn="just" eaLnBrk="1" hangingPunct="1"/>
            <a:r>
              <a:rPr lang="en-US" smtClean="0"/>
              <a:t>Seeking the right officer, I stated the purpose of my call, and was informed that the individual I described was indeed within.  I then assured the functionary that Bartleby was a perfectly honest man, and greatly to be compassionated, however unaccountably eccentric.</a:t>
            </a:r>
          </a:p>
        </p:txBody>
      </p:sp>
      <p:sp>
        <p:nvSpPr>
          <p:cNvPr id="4" name="Slide Number Placeholder 3"/>
          <p:cNvSpPr>
            <a:spLocks noGrp="1"/>
          </p:cNvSpPr>
          <p:nvPr>
            <p:ph type="sldNum" sz="quarter" idx="12"/>
          </p:nvPr>
        </p:nvSpPr>
        <p:spPr/>
        <p:txBody>
          <a:bodyPr/>
          <a:lstStyle/>
          <a:p>
            <a:pPr>
              <a:defRPr/>
            </a:pPr>
            <a:fld id="{3680E8CC-D508-4CCB-AE5F-05C2D0DF1F6C}"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endParaRPr lang="en-US" smtClean="0"/>
          </a:p>
        </p:txBody>
      </p:sp>
      <p:sp>
        <p:nvSpPr>
          <p:cNvPr id="87043" name="Content Placeholder 2"/>
          <p:cNvSpPr>
            <a:spLocks noGrp="1"/>
          </p:cNvSpPr>
          <p:nvPr>
            <p:ph idx="1"/>
          </p:nvPr>
        </p:nvSpPr>
        <p:spPr>
          <a:xfrm>
            <a:off x="457200" y="1600200"/>
            <a:ext cx="7467600" cy="4873625"/>
          </a:xfrm>
        </p:spPr>
        <p:txBody>
          <a:bodyPr/>
          <a:lstStyle/>
          <a:p>
            <a:pPr algn="just" eaLnBrk="1" hangingPunct="1"/>
            <a:r>
              <a:rPr lang="en-US" smtClean="0"/>
              <a:t>I narrated all I knew, and closed by suggesting the idea of letting him remain in as indulgent confinement as possible till something less harsh might be done--though indeed I hardly knew what.  At all events, if nothing else could be decided upon, the alms-house must receive him.  I then begged to have an interview.</a:t>
            </a:r>
          </a:p>
          <a:p>
            <a:pPr eaLnBrk="1" hangingPunct="1"/>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endParaRPr lang="en-US" smtClean="0"/>
          </a:p>
        </p:txBody>
      </p:sp>
      <p:sp>
        <p:nvSpPr>
          <p:cNvPr id="88067" name="Content Placeholder 2"/>
          <p:cNvSpPr>
            <a:spLocks noGrp="1"/>
          </p:cNvSpPr>
          <p:nvPr>
            <p:ph idx="1"/>
          </p:nvPr>
        </p:nvSpPr>
        <p:spPr>
          <a:xfrm>
            <a:off x="457200" y="1600200"/>
            <a:ext cx="7467600" cy="4873625"/>
          </a:xfrm>
        </p:spPr>
        <p:txBody>
          <a:bodyPr/>
          <a:lstStyle/>
          <a:p>
            <a:pPr eaLnBrk="1" hangingPunct="1"/>
            <a:r>
              <a:rPr lang="en-US" smtClean="0"/>
              <a:t>And so I found him there, standing all alone in the quietest of the yards, his face</a:t>
            </a:r>
          </a:p>
          <a:p>
            <a:pPr eaLnBrk="1" hangingPunct="1"/>
            <a:r>
              <a:rPr lang="en-US" smtClean="0"/>
              <a:t>towards a high wall, while all around, from the narrow slits of the jail windows, I thought I saw peering out upon him the eyes of murderers and thieves.</a:t>
            </a:r>
          </a:p>
          <a:p>
            <a:pPr eaLnBrk="1" hangingPunct="1"/>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hangingPunct="1"/>
            <a:endParaRPr lang="en-US" smtClean="0"/>
          </a:p>
        </p:txBody>
      </p:sp>
      <p:sp>
        <p:nvSpPr>
          <p:cNvPr id="89091" name="Content Placeholder 2"/>
          <p:cNvSpPr>
            <a:spLocks noGrp="1"/>
          </p:cNvSpPr>
          <p:nvPr>
            <p:ph idx="1"/>
          </p:nvPr>
        </p:nvSpPr>
        <p:spPr/>
        <p:txBody>
          <a:bodyPr/>
          <a:lstStyle/>
          <a:p>
            <a:pPr eaLnBrk="1" hangingPunct="1"/>
            <a:r>
              <a:rPr lang="en-US" smtClean="0"/>
              <a:t>Being under no disgraceful charge, and quite serene and harmless in all his ways, they had permitted him freely to wander about the prison, and especially in the inclosed grass-platted yard thereof.</a:t>
            </a:r>
          </a:p>
        </p:txBody>
      </p:sp>
      <p:sp>
        <p:nvSpPr>
          <p:cNvPr id="4" name="Slide Number Placeholder 3"/>
          <p:cNvSpPr>
            <a:spLocks noGrp="1"/>
          </p:cNvSpPr>
          <p:nvPr>
            <p:ph type="sldNum" sz="quarter" idx="12"/>
          </p:nvPr>
        </p:nvSpPr>
        <p:spPr/>
        <p:txBody>
          <a:bodyPr/>
          <a:lstStyle/>
          <a:p>
            <a:pPr>
              <a:defRPr/>
            </a:pPr>
            <a:fld id="{09563C8E-9CEA-4817-9E93-94D5955827B8}"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endParaRPr lang="en-US" smtClean="0"/>
          </a:p>
        </p:txBody>
      </p:sp>
      <p:sp>
        <p:nvSpPr>
          <p:cNvPr id="90115" name="Content Placeholder 2"/>
          <p:cNvSpPr>
            <a:spLocks noGrp="1"/>
          </p:cNvSpPr>
          <p:nvPr>
            <p:ph idx="1"/>
          </p:nvPr>
        </p:nvSpPr>
        <p:spPr>
          <a:xfrm>
            <a:off x="457200" y="1600200"/>
            <a:ext cx="7467600" cy="4873625"/>
          </a:xfrm>
        </p:spPr>
        <p:txBody>
          <a:bodyPr/>
          <a:lstStyle/>
          <a:p>
            <a:pPr eaLnBrk="1" hangingPunct="1"/>
            <a:r>
              <a:rPr lang="en-US" smtClean="0"/>
              <a:t>"Bartleby!"</a:t>
            </a:r>
          </a:p>
          <a:p>
            <a:pPr eaLnBrk="1" hangingPunct="1"/>
            <a:r>
              <a:rPr lang="en-US" smtClean="0"/>
              <a:t> "I know you," he said, without looking round,--"and I want nothing to say to you."</a:t>
            </a:r>
          </a:p>
          <a:p>
            <a:pPr eaLnBrk="1" hangingPunct="1"/>
            <a:r>
              <a:rPr lang="en-US" smtClean="0"/>
              <a:t> "It was not I that brought you here, Bartleby," said I, keenly pained at his implied suspicion.  "And to you, this should not be so vile a place.</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endParaRPr lang="en-US" smtClean="0"/>
          </a:p>
        </p:txBody>
      </p:sp>
      <p:sp>
        <p:nvSpPr>
          <p:cNvPr id="45059" name="Content Placeholder 2"/>
          <p:cNvSpPr>
            <a:spLocks noGrp="1"/>
          </p:cNvSpPr>
          <p:nvPr>
            <p:ph idx="1"/>
          </p:nvPr>
        </p:nvSpPr>
        <p:spPr>
          <a:xfrm>
            <a:off x="457200" y="1600200"/>
            <a:ext cx="7467600" cy="4873625"/>
          </a:xfrm>
        </p:spPr>
        <p:txBody>
          <a:bodyPr/>
          <a:lstStyle/>
          <a:p>
            <a:pPr algn="just" eaLnBrk="1" hangingPunct="1"/>
            <a:r>
              <a:rPr lang="en-US" smtClean="0"/>
              <a:t>and in the end perhaps outlive me, and claim possession of my office by right of his perpetual occupancy: as all these dark anticipations crowded upon me more and more, and my friends continually intruded their relentless remarks upon the apparition in my room; </a:t>
            </a:r>
          </a:p>
          <a:p>
            <a:pPr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endParaRPr lang="en-US" smtClean="0"/>
          </a:p>
        </p:txBody>
      </p:sp>
      <p:sp>
        <p:nvSpPr>
          <p:cNvPr id="91139" name="Content Placeholder 2"/>
          <p:cNvSpPr>
            <a:spLocks noGrp="1"/>
          </p:cNvSpPr>
          <p:nvPr>
            <p:ph idx="1"/>
          </p:nvPr>
        </p:nvSpPr>
        <p:spPr/>
        <p:txBody>
          <a:bodyPr/>
          <a:lstStyle/>
          <a:p>
            <a:pPr eaLnBrk="1" hangingPunct="1"/>
            <a:r>
              <a:rPr lang="en-US" smtClean="0"/>
              <a:t>Nothing reproachful attaches to you by being here.  And see, it is not so sad a place as one might think.  Look, there is the sky, and here is</a:t>
            </a:r>
          </a:p>
          <a:p>
            <a:pPr eaLnBrk="1" hangingPunct="1"/>
            <a:r>
              <a:rPr lang="en-US" smtClean="0"/>
              <a:t>the grass."</a:t>
            </a:r>
          </a:p>
          <a:p>
            <a:pPr eaLnBrk="1" hangingPunct="1"/>
            <a:r>
              <a:rPr lang="en-US" smtClean="0"/>
              <a:t>"I know where I am," he replied, but would say nothing more, and so I left him.</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84AE9AFD-128A-4667-A4B9-37B4B6823AA3}"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endParaRPr lang="en-US" smtClean="0"/>
          </a:p>
        </p:txBody>
      </p:sp>
      <p:sp>
        <p:nvSpPr>
          <p:cNvPr id="92163" name="Content Placeholder 2"/>
          <p:cNvSpPr>
            <a:spLocks noGrp="1"/>
          </p:cNvSpPr>
          <p:nvPr>
            <p:ph idx="1"/>
          </p:nvPr>
        </p:nvSpPr>
        <p:spPr>
          <a:xfrm>
            <a:off x="457200" y="1600200"/>
            <a:ext cx="7467600" cy="4873625"/>
          </a:xfrm>
        </p:spPr>
        <p:txBody>
          <a:bodyPr/>
          <a:lstStyle/>
          <a:p>
            <a:pPr eaLnBrk="1" hangingPunct="1"/>
            <a:r>
              <a:rPr lang="en-US" smtClean="0"/>
              <a:t> As I entered the corridor again, a broad meat-like man, in an apron, accosted me, and jerking his thumb over his shoulder said--"Is that your friend?"</a:t>
            </a:r>
          </a:p>
          <a:p>
            <a:pPr eaLnBrk="1" hangingPunct="1"/>
            <a:r>
              <a:rPr lang="en-US" smtClean="0"/>
              <a:t> "Yes."</a:t>
            </a:r>
          </a:p>
          <a:p>
            <a:pPr eaLnBrk="1" hangingPunct="1"/>
            <a:r>
              <a:rPr lang="en-US" smtClean="0"/>
              <a:t> "Does he want to starve?  If he does, let him live on the prison fare, that's all."</a:t>
            </a:r>
          </a:p>
          <a:p>
            <a:pPr eaLnBrk="1" hangingPunct="1"/>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endParaRPr lang="en-US" smtClean="0"/>
          </a:p>
        </p:txBody>
      </p:sp>
      <p:sp>
        <p:nvSpPr>
          <p:cNvPr id="93187" name="Content Placeholder 2"/>
          <p:cNvSpPr>
            <a:spLocks noGrp="1"/>
          </p:cNvSpPr>
          <p:nvPr>
            <p:ph idx="1"/>
          </p:nvPr>
        </p:nvSpPr>
        <p:spPr>
          <a:xfrm>
            <a:off x="457200" y="1600200"/>
            <a:ext cx="7467600" cy="4873625"/>
          </a:xfrm>
        </p:spPr>
        <p:txBody>
          <a:bodyPr/>
          <a:lstStyle/>
          <a:p>
            <a:pPr eaLnBrk="1" hangingPunct="1"/>
            <a:r>
              <a:rPr lang="en-US" smtClean="0"/>
              <a:t>"Who are you?" asked I, not knowing what to make of such an unofficially speaking person in such a place.</a:t>
            </a:r>
          </a:p>
          <a:p>
            <a:pPr eaLnBrk="1" hangingPunct="1"/>
            <a:r>
              <a:rPr lang="en-US" smtClean="0"/>
              <a:t> "I am the grub-man.  Such gentlemen as have friends here, hire me to provide them with something good to eat."</a:t>
            </a:r>
          </a:p>
          <a:p>
            <a:pPr eaLnBrk="1" hangingPunct="1"/>
            <a:r>
              <a:rPr lang="en-US" smtClean="0"/>
              <a:t> "Is this so?" said I, turning to the turnkey.</a:t>
            </a:r>
          </a:p>
          <a:p>
            <a:pPr eaLnBrk="1" hangingPunct="1"/>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endParaRPr lang="en-US" smtClean="0"/>
          </a:p>
        </p:txBody>
      </p:sp>
      <p:sp>
        <p:nvSpPr>
          <p:cNvPr id="94211" name="Content Placeholder 2"/>
          <p:cNvSpPr>
            <a:spLocks noGrp="1"/>
          </p:cNvSpPr>
          <p:nvPr>
            <p:ph idx="1"/>
          </p:nvPr>
        </p:nvSpPr>
        <p:spPr>
          <a:xfrm>
            <a:off x="457200" y="1600200"/>
            <a:ext cx="7467600" cy="4873625"/>
          </a:xfrm>
        </p:spPr>
        <p:txBody>
          <a:bodyPr/>
          <a:lstStyle/>
          <a:p>
            <a:pPr eaLnBrk="1" hangingPunct="1"/>
            <a:r>
              <a:rPr lang="en-US" smtClean="0"/>
              <a:t>He said it was.</a:t>
            </a:r>
          </a:p>
          <a:p>
            <a:pPr eaLnBrk="1" hangingPunct="1"/>
            <a:r>
              <a:rPr lang="en-US" smtClean="0"/>
              <a:t> "Well then," said I, slipping some silver into the grub-man's hands (for so they called him).  "I want you to give particular attention to my friend there; let him have the best dinner you can get.  And you must be as polite to him as possible."</a:t>
            </a:r>
          </a:p>
          <a:p>
            <a:pPr eaLnBrk="1" hangingPunct="1"/>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endParaRPr lang="en-US" smtClean="0"/>
          </a:p>
        </p:txBody>
      </p:sp>
      <p:sp>
        <p:nvSpPr>
          <p:cNvPr id="95235" name="Content Placeholder 2"/>
          <p:cNvSpPr>
            <a:spLocks noGrp="1"/>
          </p:cNvSpPr>
          <p:nvPr>
            <p:ph idx="1"/>
          </p:nvPr>
        </p:nvSpPr>
        <p:spPr>
          <a:xfrm>
            <a:off x="457200" y="1600200"/>
            <a:ext cx="7467600" cy="4873625"/>
          </a:xfrm>
        </p:spPr>
        <p:txBody>
          <a:bodyPr/>
          <a:lstStyle/>
          <a:p>
            <a:pPr algn="just" eaLnBrk="1" hangingPunct="1"/>
            <a:r>
              <a:rPr lang="en-US" smtClean="0"/>
              <a:t>"Introduce me, will you?" said the grub-man, looking at me with an expression which seem to say he was all impatience for an opportunity to give a specimen of his breeding.</a:t>
            </a:r>
          </a:p>
          <a:p>
            <a:pPr algn="just" eaLnBrk="1" hangingPunct="1"/>
            <a:r>
              <a:rPr lang="en-US" smtClean="0"/>
              <a:t> Thinking it would prove of benefit to the  scrivener, I acquiesced; and asking the grub-man his name, went up with him to Bartleby.</a:t>
            </a:r>
          </a:p>
          <a:p>
            <a:pPr eaLnBrk="1" hangingPunct="1"/>
            <a:endParaRPr 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endParaRPr lang="en-US" smtClean="0"/>
          </a:p>
        </p:txBody>
      </p:sp>
      <p:sp>
        <p:nvSpPr>
          <p:cNvPr id="96259" name="Content Placeholder 2"/>
          <p:cNvSpPr>
            <a:spLocks noGrp="1"/>
          </p:cNvSpPr>
          <p:nvPr>
            <p:ph idx="1"/>
          </p:nvPr>
        </p:nvSpPr>
        <p:spPr>
          <a:xfrm>
            <a:off x="457200" y="1600200"/>
            <a:ext cx="7467600" cy="4873625"/>
          </a:xfrm>
        </p:spPr>
        <p:txBody>
          <a:bodyPr/>
          <a:lstStyle/>
          <a:p>
            <a:pPr eaLnBrk="1" hangingPunct="1"/>
            <a:r>
              <a:rPr lang="en-US" smtClean="0"/>
              <a:t>"Bartleby, this is Mr. Cutlets; you will find him very useful to you."</a:t>
            </a:r>
          </a:p>
          <a:p>
            <a:pPr eaLnBrk="1" hangingPunct="1"/>
            <a:r>
              <a:rPr lang="en-US" smtClean="0"/>
              <a:t> "Your sarvant, sir, your sarvant," said the grub-man, making a low salutation behind his apron.  "Hope you find it pleasant here, sir;--spacious grounds--cool apartments, </a:t>
            </a:r>
          </a:p>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eaLnBrk="1" hangingPunct="1"/>
            <a:endParaRPr lang="en-US" smtClean="0"/>
          </a:p>
        </p:txBody>
      </p:sp>
      <p:sp>
        <p:nvSpPr>
          <p:cNvPr id="97283" name="Content Placeholder 2"/>
          <p:cNvSpPr>
            <a:spLocks noGrp="1"/>
          </p:cNvSpPr>
          <p:nvPr>
            <p:ph idx="1"/>
          </p:nvPr>
        </p:nvSpPr>
        <p:spPr/>
        <p:txBody>
          <a:bodyPr/>
          <a:lstStyle/>
          <a:p>
            <a:pPr eaLnBrk="1" hangingPunct="1"/>
            <a:r>
              <a:rPr lang="en-US" smtClean="0"/>
              <a:t>sir--hope you'll stay with us some time--try to make it agreeable.  May Mrs. Cutlets and I have the pleasure of your company to dinner, sir, in Mrs. Cutlets' private room?“</a:t>
            </a:r>
          </a:p>
          <a:p>
            <a:pPr eaLnBrk="1" hangingPunct="1"/>
            <a:r>
              <a:rPr lang="en-US" smtClean="0"/>
              <a:t>"I prefer not to dine to-day," said Bartleby, turning away.</a:t>
            </a:r>
          </a:p>
        </p:txBody>
      </p:sp>
      <p:sp>
        <p:nvSpPr>
          <p:cNvPr id="4" name="Slide Number Placeholder 3"/>
          <p:cNvSpPr>
            <a:spLocks noGrp="1"/>
          </p:cNvSpPr>
          <p:nvPr>
            <p:ph type="sldNum" sz="quarter" idx="12"/>
          </p:nvPr>
        </p:nvSpPr>
        <p:spPr/>
        <p:txBody>
          <a:bodyPr/>
          <a:lstStyle/>
          <a:p>
            <a:pPr>
              <a:defRPr/>
            </a:pPr>
            <a:fld id="{56F6752C-9164-4FD7-BFD7-7E6BB79D200D}"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pPr eaLnBrk="1" hangingPunct="1"/>
            <a:endParaRPr lang="en-US" smtClean="0"/>
          </a:p>
        </p:txBody>
      </p:sp>
      <p:sp>
        <p:nvSpPr>
          <p:cNvPr id="98307" name="Content Placeholder 2"/>
          <p:cNvSpPr>
            <a:spLocks noGrp="1"/>
          </p:cNvSpPr>
          <p:nvPr>
            <p:ph idx="1"/>
          </p:nvPr>
        </p:nvSpPr>
        <p:spPr>
          <a:xfrm>
            <a:off x="457200" y="1600200"/>
            <a:ext cx="7467600" cy="4873625"/>
          </a:xfrm>
        </p:spPr>
        <p:txBody>
          <a:bodyPr/>
          <a:lstStyle/>
          <a:p>
            <a:pPr algn="just" eaLnBrk="1" hangingPunct="1"/>
            <a:r>
              <a:rPr lang="en-US" smtClean="0"/>
              <a:t>"It would disagree with me; I am unused to dinners."  So saying he slowly moved to the other side of the inclosure, and took up a  position fronting the dead-wall.</a:t>
            </a:r>
          </a:p>
          <a:p>
            <a:pPr algn="just" eaLnBrk="1" hangingPunct="1"/>
            <a:r>
              <a:rPr lang="en-US" smtClean="0"/>
              <a:t> "How's this?" said the grub-man, addressing me with a stare of astonishment.  "He's odd, aint he?"</a:t>
            </a:r>
          </a:p>
          <a:p>
            <a:pPr eaLnBrk="1" hangingPunct="1"/>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endParaRPr lang="en-US" smtClean="0"/>
          </a:p>
        </p:txBody>
      </p:sp>
      <p:sp>
        <p:nvSpPr>
          <p:cNvPr id="99331" name="Content Placeholder 2"/>
          <p:cNvSpPr>
            <a:spLocks noGrp="1"/>
          </p:cNvSpPr>
          <p:nvPr>
            <p:ph idx="1"/>
          </p:nvPr>
        </p:nvSpPr>
        <p:spPr>
          <a:xfrm>
            <a:off x="457200" y="1600200"/>
            <a:ext cx="7467600" cy="4873625"/>
          </a:xfrm>
        </p:spPr>
        <p:txBody>
          <a:bodyPr/>
          <a:lstStyle/>
          <a:p>
            <a:pPr algn="just" eaLnBrk="1" hangingPunct="1"/>
            <a:r>
              <a:rPr lang="en-US" smtClean="0"/>
              <a:t>"I think he is a little deranged," said I, sadly.</a:t>
            </a:r>
          </a:p>
          <a:p>
            <a:pPr algn="just" eaLnBrk="1" hangingPunct="1"/>
            <a:r>
              <a:rPr lang="en-US" smtClean="0"/>
              <a:t> "Deranged? deranged is it?  Well now, upon my word, I thought that friend of yourn was a gentleman forger; they are always pale and genteel-like, them forgers.  I can't pity'em--can't help it, sir.  Did you know Monroe Edwards?" he added touchingly, and paused.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eaLnBrk="1" hangingPunct="1"/>
            <a:endParaRPr lang="en-US" smtClean="0"/>
          </a:p>
        </p:txBody>
      </p:sp>
      <p:sp>
        <p:nvSpPr>
          <p:cNvPr id="100355" name="Content Placeholder 2"/>
          <p:cNvSpPr>
            <a:spLocks noGrp="1"/>
          </p:cNvSpPr>
          <p:nvPr>
            <p:ph idx="1"/>
          </p:nvPr>
        </p:nvSpPr>
        <p:spPr/>
        <p:txBody>
          <a:bodyPr/>
          <a:lstStyle/>
          <a:p>
            <a:pPr eaLnBrk="1" hangingPunct="1"/>
            <a:r>
              <a:rPr lang="en-US" smtClean="0"/>
              <a:t> Then, laying his hand pityingly on my shoulder, sighed, "he died of consumption at Sing-Sing.  So you weren't  acquainted with Monroe?"</a:t>
            </a:r>
          </a:p>
          <a:p>
            <a:pPr eaLnBrk="1" hangingPunct="1"/>
            <a:r>
              <a:rPr lang="en-US" smtClean="0"/>
              <a:t>"No, I was never socially acquainted with any forgers.  But I cannot stop longer.  Look to my friend yonder.  You will not lose by it.  I will see you again."</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7C8B35BC-7002-4376-ADFB-227761F544CB}" type="slidenum">
              <a:rPr lang="en-US" smtClean="0"/>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endParaRPr lang="en-US" smtClean="0"/>
          </a:p>
        </p:txBody>
      </p:sp>
      <p:sp>
        <p:nvSpPr>
          <p:cNvPr id="46083" name="Content Placeholder 2"/>
          <p:cNvSpPr>
            <a:spLocks noGrp="1"/>
          </p:cNvSpPr>
          <p:nvPr>
            <p:ph idx="1"/>
          </p:nvPr>
        </p:nvSpPr>
        <p:spPr/>
        <p:txBody>
          <a:bodyPr/>
          <a:lstStyle/>
          <a:p>
            <a:pPr algn="just" eaLnBrk="1" hangingPunct="1"/>
            <a:r>
              <a:rPr lang="en-US" smtClean="0"/>
              <a:t>a great change was wrought in me.  I resolved to gather all my faculties together, and for ever rid me of this intolerable incubus.</a:t>
            </a:r>
          </a:p>
          <a:p>
            <a:pPr eaLnBrk="1" hangingPunct="1"/>
            <a:r>
              <a:rPr lang="en-US" smtClean="0"/>
              <a:t>Ere revolving any complicated project, however, adapted to this end, I first simply suggested to Bartleby the propriety of his permanent departure.</a:t>
            </a:r>
          </a:p>
        </p:txBody>
      </p:sp>
      <p:sp>
        <p:nvSpPr>
          <p:cNvPr id="4" name="Slide Number Placeholder 3"/>
          <p:cNvSpPr>
            <a:spLocks noGrp="1"/>
          </p:cNvSpPr>
          <p:nvPr>
            <p:ph type="sldNum" sz="quarter" idx="12"/>
          </p:nvPr>
        </p:nvSpPr>
        <p:spPr/>
        <p:txBody>
          <a:bodyPr/>
          <a:lstStyle/>
          <a:p>
            <a:pPr>
              <a:defRPr/>
            </a:pPr>
            <a:fld id="{95C6C5E7-C6BA-40A0-B5D1-28ABD4DB2A4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endParaRPr lang="en-US" smtClean="0"/>
          </a:p>
        </p:txBody>
      </p:sp>
      <p:sp>
        <p:nvSpPr>
          <p:cNvPr id="101379" name="Content Placeholder 2"/>
          <p:cNvSpPr>
            <a:spLocks noGrp="1"/>
          </p:cNvSpPr>
          <p:nvPr>
            <p:ph idx="1"/>
          </p:nvPr>
        </p:nvSpPr>
        <p:spPr>
          <a:xfrm>
            <a:off x="457200" y="1600200"/>
            <a:ext cx="7467600" cy="4873625"/>
          </a:xfrm>
        </p:spPr>
        <p:txBody>
          <a:bodyPr/>
          <a:lstStyle/>
          <a:p>
            <a:pPr eaLnBrk="1" hangingPunct="1"/>
            <a:r>
              <a:rPr lang="en-US" smtClean="0"/>
              <a:t> Some few days after this, I again obtained admission to the Tombs, and went through the corridors in quest of Bartleby; but without  finding him.</a:t>
            </a:r>
          </a:p>
          <a:p>
            <a:pPr eaLnBrk="1" hangingPunct="1"/>
            <a:r>
              <a:rPr lang="en-US" smtClean="0"/>
              <a:t>"I saw him coming from his cell not long ago," said a turnkey, "may be he's gone to loiter in the yards."</a:t>
            </a:r>
          </a:p>
          <a:p>
            <a:pPr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endParaRPr lang="en-US" smtClean="0"/>
          </a:p>
        </p:txBody>
      </p:sp>
      <p:sp>
        <p:nvSpPr>
          <p:cNvPr id="102403" name="Content Placeholder 2"/>
          <p:cNvSpPr>
            <a:spLocks noGrp="1"/>
          </p:cNvSpPr>
          <p:nvPr>
            <p:ph idx="1"/>
          </p:nvPr>
        </p:nvSpPr>
        <p:spPr>
          <a:xfrm>
            <a:off x="457200" y="1600200"/>
            <a:ext cx="7467600" cy="4873625"/>
          </a:xfrm>
        </p:spPr>
        <p:txBody>
          <a:bodyPr/>
          <a:lstStyle/>
          <a:p>
            <a:pPr eaLnBrk="1" hangingPunct="1"/>
            <a:r>
              <a:rPr lang="en-US" smtClean="0"/>
              <a:t> So I went in that direction.</a:t>
            </a:r>
          </a:p>
          <a:p>
            <a:pPr eaLnBrk="1" hangingPunct="1"/>
            <a:r>
              <a:rPr lang="en-US" smtClean="0"/>
              <a:t> "Are you looking for the silent man?" said  another turnkey passing me.</a:t>
            </a:r>
          </a:p>
          <a:p>
            <a:pPr eaLnBrk="1" hangingPunct="1"/>
            <a:r>
              <a:rPr lang="en-US" smtClean="0"/>
              <a:t>"Yonder he lies--sleeping in the yard there.  'Tis not twenty minutes since I saw him lie down."</a:t>
            </a:r>
          </a:p>
          <a:p>
            <a:pPr eaLnBrk="1" hangingPunct="1"/>
            <a:endParaRPr 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endParaRPr lang="en-US" smtClean="0"/>
          </a:p>
        </p:txBody>
      </p:sp>
      <p:sp>
        <p:nvSpPr>
          <p:cNvPr id="103427" name="Content Placeholder 2"/>
          <p:cNvSpPr>
            <a:spLocks noGrp="1"/>
          </p:cNvSpPr>
          <p:nvPr>
            <p:ph idx="1"/>
          </p:nvPr>
        </p:nvSpPr>
        <p:spPr>
          <a:xfrm>
            <a:off x="457200" y="1600200"/>
            <a:ext cx="7467600" cy="4873625"/>
          </a:xfrm>
        </p:spPr>
        <p:txBody>
          <a:bodyPr/>
          <a:lstStyle/>
          <a:p>
            <a:pPr algn="just" eaLnBrk="1" hangingPunct="1"/>
            <a:r>
              <a:rPr lang="en-US" smtClean="0"/>
              <a:t>The yard was entirely quiet.  It was not  accessible to the common prisoners.  The  surrounding walls, of amazing thickness, kept off all sounds behind them.  The Egyptian character of the masonry weighed upon me with its gloom.  But a soft imprisoned turf grew under foot.  </a:t>
            </a:r>
          </a:p>
          <a:p>
            <a:pPr eaLnBrk="1" hangingPunct="1"/>
            <a:endParaRPr 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eaLnBrk="1" hangingPunct="1"/>
            <a:endParaRPr lang="en-US" smtClean="0"/>
          </a:p>
        </p:txBody>
      </p:sp>
      <p:sp>
        <p:nvSpPr>
          <p:cNvPr id="104451" name="Content Placeholder 2"/>
          <p:cNvSpPr>
            <a:spLocks noGrp="1"/>
          </p:cNvSpPr>
          <p:nvPr>
            <p:ph idx="1"/>
          </p:nvPr>
        </p:nvSpPr>
        <p:spPr>
          <a:xfrm>
            <a:off x="457200" y="1524000"/>
            <a:ext cx="8229600" cy="4525963"/>
          </a:xfrm>
        </p:spPr>
        <p:txBody>
          <a:bodyPr/>
          <a:lstStyle/>
          <a:p>
            <a:pPr eaLnBrk="1" hangingPunct="1"/>
            <a:r>
              <a:rPr lang="en-US" smtClean="0"/>
              <a:t>The heart of the eternal pyramids, it seemed,  herein, by some strange magic, through the clefts, grass-seed, dropped by birds, had sprung.</a:t>
            </a:r>
          </a:p>
          <a:p>
            <a:pPr eaLnBrk="1" hangingPunct="1"/>
            <a:r>
              <a:rPr lang="en-US" smtClean="0"/>
              <a:t>Strangely huddled at the base of the wall, his knees drawn up, and lying on his side, his head touching the cold stones, I saw the wasted Bartleby.</a:t>
            </a:r>
          </a:p>
        </p:txBody>
      </p:sp>
      <p:sp>
        <p:nvSpPr>
          <p:cNvPr id="4" name="Slide Number Placeholder 3"/>
          <p:cNvSpPr>
            <a:spLocks noGrp="1"/>
          </p:cNvSpPr>
          <p:nvPr>
            <p:ph type="sldNum" sz="quarter" idx="12"/>
          </p:nvPr>
        </p:nvSpPr>
        <p:spPr/>
        <p:txBody>
          <a:bodyPr/>
          <a:lstStyle/>
          <a:p>
            <a:pPr>
              <a:defRPr/>
            </a:pPr>
            <a:fld id="{6046DB81-801A-48F4-947D-B02E8AF52101}"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pPr eaLnBrk="1" hangingPunct="1"/>
            <a:endParaRPr lang="en-US" smtClean="0"/>
          </a:p>
        </p:txBody>
      </p:sp>
      <p:sp>
        <p:nvSpPr>
          <p:cNvPr id="105475" name="Content Placeholder 2"/>
          <p:cNvSpPr>
            <a:spLocks noGrp="1"/>
          </p:cNvSpPr>
          <p:nvPr>
            <p:ph idx="1"/>
          </p:nvPr>
        </p:nvSpPr>
        <p:spPr>
          <a:xfrm>
            <a:off x="457200" y="1600200"/>
            <a:ext cx="7467600" cy="4873625"/>
          </a:xfrm>
        </p:spPr>
        <p:txBody>
          <a:bodyPr/>
          <a:lstStyle/>
          <a:p>
            <a:pPr algn="just" eaLnBrk="1" hangingPunct="1"/>
            <a:r>
              <a:rPr lang="en-US" smtClean="0"/>
              <a:t>But nothing stirred.  I paused; then went close up to him; stooped over, and saw that his dim eyes were open; otherwise he seemed profoundly sleeping.  Something prompted me to touch him.  I felt his hand, when a tingling shiver ran up my arm and down my spine to my feet.</a:t>
            </a:r>
          </a:p>
          <a:p>
            <a:pPr eaLnBrk="1" hangingPunct="1"/>
            <a:endParaRPr 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eaLnBrk="1" hangingPunct="1"/>
            <a:endParaRPr lang="en-US" smtClean="0"/>
          </a:p>
        </p:txBody>
      </p:sp>
      <p:sp>
        <p:nvSpPr>
          <p:cNvPr id="106499" name="Content Placeholder 2"/>
          <p:cNvSpPr>
            <a:spLocks noGrp="1"/>
          </p:cNvSpPr>
          <p:nvPr>
            <p:ph idx="1"/>
          </p:nvPr>
        </p:nvSpPr>
        <p:spPr>
          <a:xfrm>
            <a:off x="457200" y="1600200"/>
            <a:ext cx="7467600" cy="4873625"/>
          </a:xfrm>
        </p:spPr>
        <p:txBody>
          <a:bodyPr/>
          <a:lstStyle/>
          <a:p>
            <a:pPr eaLnBrk="1" hangingPunct="1"/>
            <a:r>
              <a:rPr lang="en-US" smtClean="0"/>
              <a:t>The round face of the grub-man peered upon me now.  "His dinner is ready.  Won't he dine to-day, either?  Or does he live without dining?"</a:t>
            </a:r>
          </a:p>
          <a:p>
            <a:pPr eaLnBrk="1" hangingPunct="1"/>
            <a:r>
              <a:rPr lang="en-US" smtClean="0"/>
              <a:t> "Lives without dining," said I, and closed his eyes.</a:t>
            </a:r>
          </a:p>
          <a:p>
            <a:pPr eaLnBrk="1" hangingPunct="1"/>
            <a:r>
              <a:rPr lang="en-US" smtClean="0"/>
              <a:t> "Eh!--He's asleep, aint he?"</a:t>
            </a:r>
          </a:p>
          <a:p>
            <a:pPr eaLnBrk="1" hangingPunct="1"/>
            <a:r>
              <a:rPr lang="en-US" smtClean="0"/>
              <a:t> "With kings and counselors," murmured I.</a:t>
            </a:r>
          </a:p>
          <a:p>
            <a:pPr eaLnBrk="1" hangingPunct="1"/>
            <a:endParaRPr lang="en-US"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pPr eaLnBrk="1" hangingPunct="1"/>
            <a:endParaRPr lang="en-US" smtClean="0"/>
          </a:p>
        </p:txBody>
      </p:sp>
      <p:sp>
        <p:nvSpPr>
          <p:cNvPr id="107523" name="Content Placeholder 2"/>
          <p:cNvSpPr>
            <a:spLocks noGrp="1"/>
          </p:cNvSpPr>
          <p:nvPr>
            <p:ph idx="1"/>
          </p:nvPr>
        </p:nvSpPr>
        <p:spPr>
          <a:xfrm>
            <a:off x="457200" y="1600200"/>
            <a:ext cx="7467600" cy="4873625"/>
          </a:xfrm>
        </p:spPr>
        <p:txBody>
          <a:bodyPr/>
          <a:lstStyle/>
          <a:p>
            <a:pPr eaLnBrk="1" hangingPunct="1"/>
            <a:r>
              <a:rPr lang="en-US" smtClean="0"/>
              <a:t>There would seem little need for proceeding further in this history. Imagination will readily supply the meager recital of poor Bartleby's</a:t>
            </a:r>
          </a:p>
          <a:p>
            <a:pPr eaLnBrk="1" hangingPunct="1"/>
            <a:r>
              <a:rPr lang="en-US" smtClean="0"/>
              <a:t>interment.  But ere parting with the reader, let me say, that if this little narrative has  sufficiently interested him, to awaken curiosity</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pPr eaLnBrk="1" hangingPunct="1"/>
            <a:endParaRPr lang="en-US" smtClean="0"/>
          </a:p>
        </p:txBody>
      </p:sp>
      <p:sp>
        <p:nvSpPr>
          <p:cNvPr id="108547" name="Content Placeholder 2"/>
          <p:cNvSpPr>
            <a:spLocks noGrp="1"/>
          </p:cNvSpPr>
          <p:nvPr>
            <p:ph idx="1"/>
          </p:nvPr>
        </p:nvSpPr>
        <p:spPr/>
        <p:txBody>
          <a:bodyPr/>
          <a:lstStyle/>
          <a:p>
            <a:pPr eaLnBrk="1" hangingPunct="1"/>
            <a:r>
              <a:rPr lang="en-US" smtClean="0"/>
              <a:t>as to who Bartleby was, and what manner of life he led prior to the present narrator's making his acquaintance, I can only reply, that in such curiosity I fully share, but am wholly unable to gratify it. Yet here I hardly know whether I should divulge one little item of rumor, which came to my ear a few months after the scrivener‘s decease.</a:t>
            </a:r>
          </a:p>
        </p:txBody>
      </p:sp>
      <p:sp>
        <p:nvSpPr>
          <p:cNvPr id="4" name="Slide Number Placeholder 3"/>
          <p:cNvSpPr>
            <a:spLocks noGrp="1"/>
          </p:cNvSpPr>
          <p:nvPr>
            <p:ph type="sldNum" sz="quarter" idx="12"/>
          </p:nvPr>
        </p:nvSpPr>
        <p:spPr/>
        <p:txBody>
          <a:bodyPr/>
          <a:lstStyle/>
          <a:p>
            <a:pPr>
              <a:defRPr/>
            </a:pPr>
            <a:fld id="{659540FE-6DF0-4BDA-955A-9D9028793DA5}" type="slidenum">
              <a:rPr lang="en-US" smtClean="0"/>
              <a:pPr>
                <a:defRPr/>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pPr eaLnBrk="1" hangingPunct="1"/>
            <a:endParaRPr lang="en-US" smtClean="0"/>
          </a:p>
        </p:txBody>
      </p:sp>
      <p:sp>
        <p:nvSpPr>
          <p:cNvPr id="109571" name="Content Placeholder 2"/>
          <p:cNvSpPr>
            <a:spLocks noGrp="1"/>
          </p:cNvSpPr>
          <p:nvPr>
            <p:ph idx="1"/>
          </p:nvPr>
        </p:nvSpPr>
        <p:spPr>
          <a:xfrm>
            <a:off x="457200" y="1600200"/>
            <a:ext cx="7467600" cy="4873625"/>
          </a:xfrm>
        </p:spPr>
        <p:txBody>
          <a:bodyPr/>
          <a:lstStyle/>
          <a:p>
            <a:pPr algn="just" eaLnBrk="1" hangingPunct="1"/>
            <a:r>
              <a:rPr lang="en-US" smtClean="0"/>
              <a:t>Upon what basis it rested, I could never ascertain; and hence, how true it is I cannot now tell.  But inasmuch as this vague report has not been without certain strange suggestive interest to me, however sad, it may prove the same with some others; and so I will briefly mention it.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pPr eaLnBrk="1" hangingPunct="1"/>
            <a:endParaRPr lang="en-US" smtClean="0"/>
          </a:p>
        </p:txBody>
      </p:sp>
      <p:sp>
        <p:nvSpPr>
          <p:cNvPr id="110595" name="Content Placeholder 2"/>
          <p:cNvSpPr>
            <a:spLocks noGrp="1"/>
          </p:cNvSpPr>
          <p:nvPr>
            <p:ph idx="1"/>
          </p:nvPr>
        </p:nvSpPr>
        <p:spPr>
          <a:xfrm>
            <a:off x="457200" y="1600200"/>
            <a:ext cx="7467600" cy="4873625"/>
          </a:xfrm>
        </p:spPr>
        <p:txBody>
          <a:bodyPr/>
          <a:lstStyle/>
          <a:p>
            <a:pPr eaLnBrk="1" hangingPunct="1"/>
            <a:r>
              <a:rPr lang="en-US" smtClean="0"/>
              <a:t>The report was this:  that Bartleby had been a subordinate clerk in the Dead Letter Office at Washington, from which he had been suddenly removed by a change in the administration. When I think over this rumor, I cannot adequately express the emotions which seize me.  Dead letters!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endParaRPr lang="en-US" smtClean="0"/>
          </a:p>
        </p:txBody>
      </p:sp>
      <p:sp>
        <p:nvSpPr>
          <p:cNvPr id="47107" name="Content Placeholder 2"/>
          <p:cNvSpPr>
            <a:spLocks noGrp="1"/>
          </p:cNvSpPr>
          <p:nvPr>
            <p:ph idx="1"/>
          </p:nvPr>
        </p:nvSpPr>
        <p:spPr>
          <a:xfrm>
            <a:off x="457200" y="1600200"/>
            <a:ext cx="7467600" cy="4873625"/>
          </a:xfrm>
        </p:spPr>
        <p:txBody>
          <a:bodyPr/>
          <a:lstStyle/>
          <a:p>
            <a:pPr eaLnBrk="1" hangingPunct="1"/>
            <a:r>
              <a:rPr lang="en-US" smtClean="0"/>
              <a:t>In a calm and serious tone, I commended the idea to his careful and mature consideration.  But having taken three days to meditate upon it, he apprised me that his original determination remained the same; in short, that he still preferred to abide with me.</a:t>
            </a:r>
          </a:p>
          <a:p>
            <a:pPr eaLnBrk="1" hangingPunct="1"/>
            <a:endParaRPr lang="en-US"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pPr eaLnBrk="1" hangingPunct="1"/>
            <a:endParaRPr lang="en-US" smtClean="0"/>
          </a:p>
        </p:txBody>
      </p:sp>
      <p:sp>
        <p:nvSpPr>
          <p:cNvPr id="111619" name="Content Placeholder 2"/>
          <p:cNvSpPr>
            <a:spLocks noGrp="1"/>
          </p:cNvSpPr>
          <p:nvPr>
            <p:ph idx="1"/>
          </p:nvPr>
        </p:nvSpPr>
        <p:spPr/>
        <p:txBody>
          <a:bodyPr/>
          <a:lstStyle/>
          <a:p>
            <a:pPr eaLnBrk="1" hangingPunct="1"/>
            <a:r>
              <a:rPr lang="en-US" smtClean="0"/>
              <a:t>does it not sound like dead men?  Conceive a man by nature and misfortune prone to a pallid hopelessness, can any business seem more fitted to heighten it than that of continually handling these dead letters, and assorting them for the flames? </a:t>
            </a:r>
          </a:p>
        </p:txBody>
      </p:sp>
      <p:sp>
        <p:nvSpPr>
          <p:cNvPr id="4" name="Slide Number Placeholder 3"/>
          <p:cNvSpPr>
            <a:spLocks noGrp="1"/>
          </p:cNvSpPr>
          <p:nvPr>
            <p:ph type="sldNum" sz="quarter" idx="12"/>
          </p:nvPr>
        </p:nvSpPr>
        <p:spPr/>
        <p:txBody>
          <a:bodyPr/>
          <a:lstStyle/>
          <a:p>
            <a:pPr>
              <a:defRPr/>
            </a:pPr>
            <a:fld id="{51E4EEAA-0B29-4910-BC6F-B1D34CA87D5E}" type="slidenum">
              <a:rPr lang="en-US" smtClean="0"/>
              <a:pPr>
                <a:defRPr/>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eaLnBrk="1" hangingPunct="1"/>
            <a:endParaRPr lang="en-US" smtClean="0"/>
          </a:p>
        </p:txBody>
      </p:sp>
      <p:sp>
        <p:nvSpPr>
          <p:cNvPr id="112643" name="Content Placeholder 2"/>
          <p:cNvSpPr>
            <a:spLocks noGrp="1"/>
          </p:cNvSpPr>
          <p:nvPr>
            <p:ph idx="1"/>
          </p:nvPr>
        </p:nvSpPr>
        <p:spPr>
          <a:xfrm>
            <a:off x="457200" y="1600200"/>
            <a:ext cx="7467600" cy="4873625"/>
          </a:xfrm>
        </p:spPr>
        <p:txBody>
          <a:bodyPr/>
          <a:lstStyle/>
          <a:p>
            <a:pPr algn="just" eaLnBrk="1" hangingPunct="1"/>
            <a:r>
              <a:rPr lang="en-US" smtClean="0"/>
              <a:t>For by the cart-load they are annually burned. Sometimes from out the folded paper the pale clerk takes a ring:--the finger it was meant for, perhaps, moulders in the grave; a bank-note sent in swiftest charity</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pPr eaLnBrk="1" hangingPunct="1"/>
            <a:endParaRPr lang="en-US" smtClean="0">
              <a:solidFill>
                <a:srgbClr val="7B9899"/>
              </a:solidFill>
            </a:endParaRPr>
          </a:p>
        </p:txBody>
      </p:sp>
      <p:sp>
        <p:nvSpPr>
          <p:cNvPr id="113667" name="Content Placeholder 2"/>
          <p:cNvSpPr>
            <a:spLocks noGrp="1"/>
          </p:cNvSpPr>
          <p:nvPr>
            <p:ph idx="1"/>
          </p:nvPr>
        </p:nvSpPr>
        <p:spPr/>
        <p:txBody>
          <a:bodyPr/>
          <a:lstStyle/>
          <a:p>
            <a:pPr algn="just" eaLnBrk="1" hangingPunct="1"/>
            <a:r>
              <a:rPr lang="en-US" smtClean="0"/>
              <a:t>:--he whom it would relieve, nor eats nor hungers any more; pardon for those who died despairing; hope for those who died unhoping; good tidings for those who died stifled by unrelieved calamities.  On errands of life, these letters speed to death.</a:t>
            </a:r>
          </a:p>
          <a:p>
            <a:pPr eaLnBrk="1" hangingPunct="1"/>
            <a:r>
              <a:rPr lang="en-US" smtClean="0"/>
              <a:t> Ah Bartleby!  Ah humanity!</a:t>
            </a:r>
          </a:p>
          <a:p>
            <a:pPr eaLnBrk="1" hangingPunct="1"/>
            <a:r>
              <a:rPr lang="en-US" smtClean="0"/>
              <a:t> </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40F64810-E8C7-406B-9C44-DF72F2C6FC45}" type="slidenum">
              <a:rPr lang="en-US"/>
              <a:pPr>
                <a:defRPr/>
              </a:pPr>
              <a:t>72</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endParaRPr lang="en-US" smtClean="0"/>
          </a:p>
        </p:txBody>
      </p:sp>
      <p:sp>
        <p:nvSpPr>
          <p:cNvPr id="96259" name="Content Placeholder 2"/>
          <p:cNvSpPr>
            <a:spLocks noGrp="1"/>
          </p:cNvSpPr>
          <p:nvPr>
            <p:ph idx="1"/>
          </p:nvPr>
        </p:nvSpPr>
        <p:spPr>
          <a:xfrm>
            <a:off x="457200" y="1600200"/>
            <a:ext cx="7467600" cy="4873625"/>
          </a:xfrm>
        </p:spPr>
        <p:txBody>
          <a:bodyPr rtlCol="0">
            <a:normAutofit fontScale="92500"/>
          </a:bodyPr>
          <a:lstStyle/>
          <a:p>
            <a:pPr eaLnBrk="1" fontAlgn="auto" hangingPunct="1">
              <a:spcAft>
                <a:spcPts val="0"/>
              </a:spcAft>
              <a:buFont typeface="Arial" pitchFamily="34" charset="0"/>
              <a:buChar char="•"/>
              <a:defRPr/>
            </a:pPr>
            <a:r>
              <a:rPr lang="en-US" dirty="0" smtClean="0"/>
              <a:t>What shall I do?  I now said to myself, buttoning up my coat to the last button.  What shall I do? what ought I to do? what does conscience say </a:t>
            </a:r>
            <a:r>
              <a:rPr lang="en-US" dirty="0" err="1" smtClean="0"/>
              <a:t>I_should</a:t>
            </a:r>
            <a:r>
              <a:rPr lang="en-US" dirty="0" smtClean="0"/>
              <a:t>_ do with this man, or rather ghost.  Rid myself of him, I must; go, he shall.  But how?  You will not thrust him, the poor, pale, passive mortal,--you will not thrust such a helpless creature out of your door? you will not dishonor yourself by such cruelty?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endParaRPr lang="en-US" smtClean="0"/>
          </a:p>
        </p:txBody>
      </p:sp>
      <p:sp>
        <p:nvSpPr>
          <p:cNvPr id="49155" name="Content Placeholder 2"/>
          <p:cNvSpPr>
            <a:spLocks noGrp="1"/>
          </p:cNvSpPr>
          <p:nvPr>
            <p:ph idx="1"/>
          </p:nvPr>
        </p:nvSpPr>
        <p:spPr>
          <a:xfrm>
            <a:off x="457200" y="1600200"/>
            <a:ext cx="7467600" cy="4873625"/>
          </a:xfrm>
        </p:spPr>
        <p:txBody>
          <a:bodyPr/>
          <a:lstStyle/>
          <a:p>
            <a:pPr eaLnBrk="1" hangingPunct="1"/>
            <a:r>
              <a:rPr lang="en-US" smtClean="0"/>
              <a:t>No, I will not, I cannot do that.  Rather would I let him live and die here, and then mason up his remains in the wall.  What then will you do?  For all your coaxing, he will not budge.  Bribes he leaves under your own paperweight on your table; in short, it is quite plain that he prefers to cling to you.</a:t>
            </a:r>
          </a:p>
          <a:p>
            <a:pPr eaLnBrk="1" hangingPunct="1"/>
            <a:r>
              <a:rPr lang="en-US"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3006</Words>
  <Application>Microsoft Office PowerPoint</Application>
  <PresentationFormat>On-screen Show (4:3)</PresentationFormat>
  <Paragraphs>154</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Bartleby, the Scrivener: A Story of Wall-street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Bartleby, the Scrivener: A Story of Wall-street</dc:title>
  <dc:creator>NTS</dc:creator>
  <cp:lastModifiedBy>NTS</cp:lastModifiedBy>
  <cp:revision>7</cp:revision>
  <dcterms:created xsi:type="dcterms:W3CDTF">2014-03-16T07:53:53Z</dcterms:created>
  <dcterms:modified xsi:type="dcterms:W3CDTF">2014-03-16T09:25:22Z</dcterms:modified>
</cp:coreProperties>
</file>