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3" d="100"/>
          <a:sy n="33" d="100"/>
        </p:scale>
        <p:origin x="-1670" y="-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C29B928-9185-44C4-8638-E63347110F34}" type="datetimeFigureOut">
              <a:rPr lang="en-US" smtClean="0"/>
              <a:t>4/11/2014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D5485D8-A154-4852-8419-A94DA66F43F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C29B928-9185-44C4-8638-E63347110F34}" type="datetimeFigureOut">
              <a:rPr lang="en-US" smtClean="0"/>
              <a:t>4/11/2014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5485D8-A154-4852-8419-A94DA66F43F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C29B928-9185-44C4-8638-E63347110F34}" type="datetimeFigureOut">
              <a:rPr lang="en-US" smtClean="0"/>
              <a:t>4/11/2014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5485D8-A154-4852-8419-A94DA66F43F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C29B928-9185-44C4-8638-E63347110F34}" type="datetimeFigureOut">
              <a:rPr lang="en-US" smtClean="0"/>
              <a:t>4/11/2014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5485D8-A154-4852-8419-A94DA66F43F5}"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C29B928-9185-44C4-8638-E63347110F34}" type="datetimeFigureOut">
              <a:rPr lang="en-US" smtClean="0"/>
              <a:t>4/11/2014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5485D8-A154-4852-8419-A94DA66F43F5}"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C29B928-9185-44C4-8638-E63347110F34}" type="datetimeFigureOut">
              <a:rPr lang="en-US" smtClean="0"/>
              <a:t>4/11/2014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D5485D8-A154-4852-8419-A94DA66F43F5}"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C29B928-9185-44C4-8638-E63347110F34}" type="datetimeFigureOut">
              <a:rPr lang="en-US" smtClean="0"/>
              <a:t>4/11/2014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D5485D8-A154-4852-8419-A94DA66F43F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C29B928-9185-44C4-8638-E63347110F34}" type="datetimeFigureOut">
              <a:rPr lang="en-US" smtClean="0"/>
              <a:t>4/11/2014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D5485D8-A154-4852-8419-A94DA66F43F5}"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C29B928-9185-44C4-8638-E63347110F34}" type="datetimeFigureOut">
              <a:rPr lang="en-US" smtClean="0"/>
              <a:t>4/11/2014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D5485D8-A154-4852-8419-A94DA66F43F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C29B928-9185-44C4-8638-E63347110F34}" type="datetimeFigureOut">
              <a:rPr lang="en-US" smtClean="0"/>
              <a:t>4/11/2014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D5485D8-A154-4852-8419-A94DA66F43F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C29B928-9185-44C4-8638-E63347110F34}" type="datetimeFigureOut">
              <a:rPr lang="en-US" smtClean="0"/>
              <a:t>4/11/2014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D5485D8-A154-4852-8419-A94DA66F43F5}"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C29B928-9185-44C4-8638-E63347110F34}" type="datetimeFigureOut">
              <a:rPr lang="en-US" smtClean="0"/>
              <a:t>4/11/2014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D5485D8-A154-4852-8419-A94DA66F43F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US" dirty="0" smtClean="0">
                <a:solidFill>
                  <a:schemeClr val="tx2">
                    <a:satMod val="130000"/>
                  </a:schemeClr>
                </a:solidFill>
              </a:rPr>
              <a:t>THE GLASS MENAGERIE</a:t>
            </a:r>
            <a:endParaRPr lang="en-US" dirty="0"/>
          </a:p>
        </p:txBody>
      </p:sp>
      <p:sp>
        <p:nvSpPr>
          <p:cNvPr id="3" name="Subtitle 2"/>
          <p:cNvSpPr>
            <a:spLocks noGrp="1"/>
          </p:cNvSpPr>
          <p:nvPr>
            <p:ph type="subTitle" idx="1"/>
          </p:nvPr>
        </p:nvSpPr>
        <p:spPr/>
        <p:txBody>
          <a:bodyPr/>
          <a:lstStyle/>
          <a:p>
            <a:r>
              <a:rPr lang="en-US" dirty="0" smtClean="0"/>
              <a:t>Tennessee Williams</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365760" indent="-283464" fontAlgn="auto">
              <a:spcAft>
                <a:spcPts val="0"/>
              </a:spcAft>
              <a:buClr>
                <a:schemeClr val="accent3"/>
              </a:buClr>
              <a:buFont typeface="Wingdings 2"/>
              <a:buChar char=""/>
              <a:defRPr/>
            </a:pPr>
            <a:r>
              <a:rPr lang="en-CA" dirty="0"/>
              <a:t>I mean it in a nice way ...</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[LAURA nods shyly, looking away.]</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You make me feel sort of - I don't know how to put it ! I'm usually pretty good at expressing things, but This is something that I don't know how to say !</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[LAURA touches her throat and clears it - turns the unicorn in her hands. Even softer.]</a:t>
            </a:r>
            <a:endParaRPr lang="en-US" dirty="0"/>
          </a:p>
          <a:p>
            <a:pPr marL="365760" indent="-283464" fontAlgn="auto">
              <a:spcAft>
                <a:spcPts val="0"/>
              </a:spcAft>
              <a:buClr>
                <a:schemeClr val="accent3"/>
              </a:buClr>
              <a:buFont typeface="Wingdings 2"/>
              <a:buChar char=""/>
              <a:defRPr/>
            </a:pPr>
            <a:endParaRPr lang="en-US" dirty="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365760" indent="-283464" fontAlgn="auto">
              <a:spcAft>
                <a:spcPts val="0"/>
              </a:spcAft>
              <a:buClr>
                <a:schemeClr val="accent3"/>
              </a:buClr>
              <a:buFont typeface="Wingdings 2"/>
              <a:buChar char=""/>
              <a:defRPr/>
            </a:pPr>
            <a:r>
              <a:rPr lang="en-CA" dirty="0"/>
              <a:t>Has anyone ever told you that you were pretty?</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[PAUSE: MUSIC.</a:t>
            </a:r>
            <a:endParaRPr lang="en-US" dirty="0"/>
          </a:p>
          <a:p>
            <a:pPr marL="365760" indent="-283464" fontAlgn="auto">
              <a:spcAft>
                <a:spcPts val="0"/>
              </a:spcAft>
              <a:buClr>
                <a:schemeClr val="accent3"/>
              </a:buClr>
              <a:buFont typeface="Wingdings 2"/>
              <a:buChar char=""/>
              <a:defRPr/>
            </a:pPr>
            <a:r>
              <a:rPr lang="en-CA" dirty="0"/>
              <a:t>LAURA looks up slowly with wonder and shakes her head.]</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Well, you are! In a very different way from anyone else. And all the nicer because of the difference, too.</a:t>
            </a:r>
            <a:endParaRPr lang="en-US" dirty="0"/>
          </a:p>
          <a:p>
            <a:pPr marL="365760" indent="-283464" fontAlgn="auto">
              <a:spcAft>
                <a:spcPts val="0"/>
              </a:spcAft>
              <a:buClr>
                <a:schemeClr val="accent3"/>
              </a:buClr>
              <a:buFont typeface="Wingdings 2"/>
              <a:buChar char=""/>
              <a:defRPr/>
            </a:pPr>
            <a:r>
              <a:rPr lang="en-CA" dirty="0"/>
              <a:t>[His voice becomes low and husky. LA U R A turns away, nearly faint with the novelty of her emotions.]</a:t>
            </a:r>
            <a:endParaRPr lang="en-US" dirty="0"/>
          </a:p>
          <a:p>
            <a:pPr marL="365760" indent="-283464" fontAlgn="auto">
              <a:spcAft>
                <a:spcPts val="0"/>
              </a:spcAft>
              <a:buClr>
                <a:schemeClr val="accent3"/>
              </a:buClr>
              <a:buFont typeface="Wingdings 2"/>
              <a:buChar char=""/>
              <a:defRPr/>
            </a:pPr>
            <a:endParaRPr lang="en-US" dirty="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365760" indent="-283464" fontAlgn="auto">
              <a:spcAft>
                <a:spcPts val="0"/>
              </a:spcAft>
              <a:buClr>
                <a:schemeClr val="accent3"/>
              </a:buClr>
              <a:buFont typeface="Wingdings 2"/>
              <a:buChar char=""/>
              <a:defRPr/>
            </a:pPr>
            <a:r>
              <a:rPr lang="en-CA" dirty="0"/>
              <a:t>I wish that you were my sister. I'd teach you to have some confidence in yourself. The different people are not like other people, but being different is nothing to be ashamed of. Because other people are not such wonderful people. They're one hundred times one thousand. You're one times one! They walk all over the earth. You just stay here. They're common as - weeds, -but - you - well, you're - Blue Roses!</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endParaRPr lang="en-US" dirty="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0" indent="-283464" fontAlgn="auto">
              <a:spcAft>
                <a:spcPts val="0"/>
              </a:spcAft>
              <a:buClr>
                <a:schemeClr val="accent3"/>
              </a:buClr>
              <a:buFont typeface="Wingdings 2"/>
              <a:buChar char=""/>
              <a:defRPr/>
            </a:pPr>
            <a:r>
              <a:rPr lang="en-CA" dirty="0"/>
              <a:t>[IMAGE ON SCREEN: BLUE ROSES.</a:t>
            </a:r>
            <a:endParaRPr lang="en-US" dirty="0"/>
          </a:p>
          <a:p>
            <a:pPr marL="365760" indent="-283464" fontAlgn="auto">
              <a:spcAft>
                <a:spcPts val="0"/>
              </a:spcAft>
              <a:buClr>
                <a:schemeClr val="accent3"/>
              </a:buClr>
              <a:buFont typeface="Wingdings 2"/>
              <a:buChar char=""/>
              <a:defRPr/>
            </a:pPr>
            <a:r>
              <a:rPr lang="en-CA" dirty="0"/>
              <a:t>MUSIC CHANGES.]</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LAURA: But blue is wrong for - roses... </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JIM: It's right for you ! - You're - pretty !</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LAURA: In what respect am I pretty?</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endParaRPr lang="en-US" dirty="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Content Placeholder 2"/>
          <p:cNvSpPr>
            <a:spLocks noGrp="1"/>
          </p:cNvSpPr>
          <p:nvPr>
            <p:ph idx="1"/>
          </p:nvPr>
        </p:nvSpPr>
        <p:spPr/>
        <p:txBody>
          <a:bodyPr/>
          <a:lstStyle/>
          <a:p>
            <a:r>
              <a:rPr lang="en-CA" altLang="en-US" smtClean="0"/>
              <a:t>JIM: In all respects - believe me ! Your eyes - your hair are pretty! Your hands are pretty !</a:t>
            </a:r>
            <a:endParaRPr lang="en-US" altLang="en-US" smtClean="0"/>
          </a:p>
          <a:p>
            <a:r>
              <a:rPr lang="en-CA" altLang="en-US" smtClean="0"/>
              <a:t> </a:t>
            </a:r>
            <a:endParaRPr lang="en-US" altLang="en-US" smtClean="0"/>
          </a:p>
          <a:p>
            <a:r>
              <a:rPr lang="en-CA" altLang="en-US" smtClean="0"/>
              <a:t>[He catches hold of her hand.]</a:t>
            </a:r>
          </a:p>
          <a:p>
            <a:r>
              <a:rPr lang="en-CA" altLang="en-US" smtClean="0"/>
              <a:t>You think I'm making this up because I'm invited to dinner and have to be nice. Oh, I could do that !</a:t>
            </a:r>
            <a:endParaRPr lang="en-US" altLang="en-US" smtClean="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0" indent="-283464" fontAlgn="auto">
              <a:spcAft>
                <a:spcPts val="0"/>
              </a:spcAft>
              <a:buClr>
                <a:schemeClr val="accent3"/>
              </a:buClr>
              <a:buFont typeface="Wingdings 2"/>
              <a:buChar char=""/>
              <a:defRPr/>
            </a:pPr>
            <a:r>
              <a:rPr lang="en-CA" dirty="0" smtClean="0"/>
              <a:t>I </a:t>
            </a:r>
            <a:r>
              <a:rPr lang="en-CA" dirty="0"/>
              <a:t>could put on an act for you, Laura, and say lots of things without being very sincere. But this time I am. I'm talking to you sincerely. I happened to notice you had this inferiority complex that keeps you from feeling comfortable with people. Somebody needs to build your confidence up and make you proud instead of shy and turning away and - blushing - Somebody -ought to - Ought to - kiss you, Laura !</a:t>
            </a:r>
            <a:endParaRPr lang="en-US" dirty="0"/>
          </a:p>
          <a:p>
            <a:pPr marL="365760" indent="-283464" fontAlgn="auto">
              <a:spcAft>
                <a:spcPts val="0"/>
              </a:spcAft>
              <a:buClr>
                <a:schemeClr val="accent3"/>
              </a:buClr>
              <a:buFont typeface="Wingdings 2"/>
              <a:buChar char=""/>
              <a:defRPr/>
            </a:pPr>
            <a:endParaRPr lang="en-US" dirty="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0" indent="-283464" fontAlgn="auto">
              <a:spcAft>
                <a:spcPts val="0"/>
              </a:spcAft>
              <a:buClr>
                <a:schemeClr val="accent3"/>
              </a:buClr>
              <a:buFont typeface="Wingdings 2"/>
              <a:buChar char=""/>
              <a:defRPr/>
            </a:pPr>
            <a:r>
              <a:rPr lang="en-CA" dirty="0"/>
              <a:t>[His hand slips slowly up her arm to her shoulder.</a:t>
            </a:r>
            <a:endParaRPr lang="en-US" dirty="0"/>
          </a:p>
          <a:p>
            <a:pPr marL="365760" indent="-283464" fontAlgn="auto">
              <a:spcAft>
                <a:spcPts val="0"/>
              </a:spcAft>
              <a:buClr>
                <a:schemeClr val="accent3"/>
              </a:buClr>
              <a:buFont typeface="Wingdings 2"/>
              <a:buChar char=""/>
              <a:defRPr/>
            </a:pPr>
            <a:r>
              <a:rPr lang="en-CA" dirty="0"/>
              <a:t>MUSIC SWELLS TUMULTUOUSLY</a:t>
            </a:r>
            <a:endParaRPr lang="en-US" dirty="0"/>
          </a:p>
          <a:p>
            <a:pPr marL="365760" indent="-283464" fontAlgn="auto">
              <a:spcAft>
                <a:spcPts val="0"/>
              </a:spcAft>
              <a:buClr>
                <a:schemeClr val="accent3"/>
              </a:buClr>
              <a:buFont typeface="Wingdings 2"/>
              <a:buChar char=""/>
              <a:defRPr/>
            </a:pPr>
            <a:r>
              <a:rPr lang="en-CA" dirty="0"/>
              <a:t>He suddenly turns her about and kisses her on the lips</a:t>
            </a:r>
            <a:r>
              <a:rPr lang="en-CA" dirty="0" smtClean="0"/>
              <a:t>. When </a:t>
            </a:r>
            <a:r>
              <a:rPr lang="en-CA" dirty="0"/>
              <a:t>he releases her, LAURA sinks on the sofa with a bright, dazed look.</a:t>
            </a:r>
            <a:endParaRPr lang="en-US" dirty="0"/>
          </a:p>
          <a:p>
            <a:pPr marL="365760" indent="-283464" fontAlgn="auto">
              <a:spcAft>
                <a:spcPts val="0"/>
              </a:spcAft>
              <a:buClr>
                <a:schemeClr val="accent3"/>
              </a:buClr>
              <a:buFont typeface="Wingdings 2"/>
              <a:buChar char=""/>
              <a:defRPr/>
            </a:pPr>
            <a:r>
              <a:rPr lang="en-CA" dirty="0"/>
              <a:t>J IM backs away and fishes in his pocket for a cigarette.</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LEGEND ON SCREEN: </a:t>
            </a:r>
            <a:r>
              <a:rPr lang="en-CA" dirty="0" smtClean="0"/>
              <a:t>'SOUVENIR</a:t>
            </a:r>
            <a:r>
              <a:rPr lang="en-CA" dirty="0"/>
              <a:t>'.]</a:t>
            </a:r>
            <a:endParaRPr lang="en-US" dirty="0"/>
          </a:p>
          <a:p>
            <a:pPr marL="365760" indent="-283464" fontAlgn="auto">
              <a:spcAft>
                <a:spcPts val="0"/>
              </a:spcAft>
              <a:buClr>
                <a:schemeClr val="accent3"/>
              </a:buClr>
              <a:buFont typeface="Wingdings 2"/>
              <a:buChar char=""/>
              <a:defRPr/>
            </a:pPr>
            <a:endParaRPr lang="en-US" dirty="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0" indent="-283464" fontAlgn="auto">
              <a:spcAft>
                <a:spcPts val="0"/>
              </a:spcAft>
              <a:buClr>
                <a:schemeClr val="accent3"/>
              </a:buClr>
              <a:buFont typeface="Wingdings 2"/>
              <a:buChar char=""/>
              <a:defRPr/>
            </a:pPr>
            <a:r>
              <a:rPr lang="en-CA" dirty="0"/>
              <a:t>Stumble-john !</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[He lights the cigarette, avoiding her look.</a:t>
            </a:r>
            <a:endParaRPr lang="en-US" dirty="0"/>
          </a:p>
          <a:p>
            <a:pPr marL="365760" indent="-283464" fontAlgn="auto">
              <a:spcAft>
                <a:spcPts val="0"/>
              </a:spcAft>
              <a:buClr>
                <a:schemeClr val="accent3"/>
              </a:buClr>
              <a:buFont typeface="Wingdings 2"/>
              <a:buChar char=""/>
              <a:defRPr/>
            </a:pPr>
            <a:r>
              <a:rPr lang="en-CA" dirty="0"/>
              <a:t>There is a peal of girlish laughter from AMANDA in the kitchen</a:t>
            </a:r>
            <a:r>
              <a:rPr lang="en-CA" dirty="0" smtClean="0"/>
              <a:t>. LAURA </a:t>
            </a:r>
            <a:r>
              <a:rPr lang="en-CA" dirty="0"/>
              <a:t>slowly raises and opens her hand. </a:t>
            </a:r>
            <a:r>
              <a:rPr lang="en-CA" dirty="0"/>
              <a:t>It still contains the little broken glass animal. She looks at it with a tender, bewildered expression.]</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Stumble-john !</a:t>
            </a:r>
            <a:endParaRPr lang="en-US" dirty="0"/>
          </a:p>
          <a:p>
            <a:pPr marL="365760" indent="-283464" fontAlgn="auto">
              <a:spcAft>
                <a:spcPts val="0"/>
              </a:spcAft>
              <a:buClr>
                <a:schemeClr val="accent3"/>
              </a:buClr>
              <a:buFont typeface="Wingdings 2"/>
              <a:buChar char=""/>
              <a:defRPr/>
            </a:pPr>
            <a:endParaRPr lang="en-US" dirty="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0" indent="-283464" fontAlgn="auto">
              <a:spcAft>
                <a:spcPts val="0"/>
              </a:spcAft>
              <a:buClr>
                <a:schemeClr val="accent3"/>
              </a:buClr>
              <a:buFont typeface="Wingdings 2"/>
              <a:buChar char=""/>
              <a:defRPr/>
            </a:pPr>
            <a:r>
              <a:rPr lang="en-CA" dirty="0"/>
              <a:t>I shouldn't have done that - That was way off the beam. </a:t>
            </a:r>
            <a:r>
              <a:rPr lang="en-CA" dirty="0"/>
              <a:t>You don't smoke, do you</a:t>
            </a:r>
            <a:r>
              <a:rPr lang="en-CA" dirty="0" smtClean="0"/>
              <a:t>? </a:t>
            </a:r>
            <a:r>
              <a:rPr lang="en-CA" dirty="0"/>
              <a:t> </a:t>
            </a:r>
            <a:r>
              <a:rPr lang="en-CA" dirty="0" smtClean="0"/>
              <a:t>[</a:t>
            </a:r>
            <a:r>
              <a:rPr lang="en-CA" dirty="0"/>
              <a:t>She looks up, smiling, not hearing the question.</a:t>
            </a:r>
            <a:endParaRPr lang="en-US" dirty="0"/>
          </a:p>
          <a:p>
            <a:pPr marL="365760" indent="-283464" fontAlgn="auto">
              <a:spcAft>
                <a:spcPts val="0"/>
              </a:spcAft>
              <a:buClr>
                <a:schemeClr val="accent3"/>
              </a:buClr>
              <a:buFont typeface="Wingdings 2"/>
              <a:buChar char=""/>
              <a:defRPr/>
            </a:pPr>
            <a:r>
              <a:rPr lang="en-CA" dirty="0"/>
              <a:t>He sits beside her a little gingerly. </a:t>
            </a:r>
            <a:r>
              <a:rPr lang="en-CA" dirty="0"/>
              <a:t>She looks at him speechlessly - waiting</a:t>
            </a:r>
            <a:r>
              <a:rPr lang="en-CA" dirty="0" smtClean="0"/>
              <a:t>. He </a:t>
            </a:r>
            <a:r>
              <a:rPr lang="en-CA" dirty="0"/>
              <a:t>coughs decorously and moves a little farther aside as he considers the situation and senses her feelings, dimly, with perturbation.</a:t>
            </a:r>
            <a:endParaRPr lang="en-US" dirty="0"/>
          </a:p>
          <a:p>
            <a:pPr marL="365760" indent="-283464" fontAlgn="auto">
              <a:spcAft>
                <a:spcPts val="0"/>
              </a:spcAft>
              <a:buClr>
                <a:schemeClr val="accent3"/>
              </a:buClr>
              <a:buFont typeface="Wingdings 2"/>
              <a:buChar char=""/>
              <a:defRPr/>
            </a:pPr>
            <a:r>
              <a:rPr lang="en-CA" dirty="0"/>
              <a:t>Gently.]</a:t>
            </a:r>
            <a:endParaRPr lang="en-US" dirty="0"/>
          </a:p>
          <a:p>
            <a:pPr marL="365760" indent="-283464" fontAlgn="auto">
              <a:spcAft>
                <a:spcPts val="0"/>
              </a:spcAft>
              <a:buClr>
                <a:schemeClr val="accent3"/>
              </a:buClr>
              <a:buFont typeface="Wingdings 2"/>
              <a:buChar char=""/>
              <a:defRPr/>
            </a:pPr>
            <a:r>
              <a:rPr lang="en-CA" dirty="0"/>
              <a:t>Would you - care for a - mint?</a:t>
            </a:r>
            <a:endParaRPr lang="en-US" dirty="0"/>
          </a:p>
          <a:p>
            <a:pPr marL="365760" indent="-283464" fontAlgn="auto">
              <a:spcAft>
                <a:spcPts val="0"/>
              </a:spcAft>
              <a:buClr>
                <a:schemeClr val="accent3"/>
              </a:buClr>
              <a:buFont typeface="Wingdings 2"/>
              <a:buChar char=""/>
              <a:defRPr/>
            </a:pPr>
            <a:endParaRPr lang="en-US" dirty="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0" indent="-283464" fontAlgn="auto">
              <a:spcAft>
                <a:spcPts val="0"/>
              </a:spcAft>
              <a:buClr>
                <a:schemeClr val="accent3"/>
              </a:buClr>
              <a:buFont typeface="Wingdings 2"/>
              <a:buChar char=""/>
              <a:defRPr/>
            </a:pPr>
            <a:r>
              <a:rPr lang="en-CA" dirty="0"/>
              <a:t>[She doesn't seem to hear him but her look grows brighter even.]</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Peppermint - Life-Saver?</a:t>
            </a:r>
            <a:endParaRPr lang="en-US" dirty="0"/>
          </a:p>
          <a:p>
            <a:pPr marL="365760" indent="-283464" fontAlgn="auto">
              <a:spcAft>
                <a:spcPts val="0"/>
              </a:spcAft>
              <a:buClr>
                <a:schemeClr val="accent3"/>
              </a:buClr>
              <a:buFont typeface="Wingdings 2"/>
              <a:buChar char=""/>
              <a:defRPr/>
            </a:pPr>
            <a:r>
              <a:rPr lang="en-CA" dirty="0"/>
              <a:t>My pocket's a regular drug store - wherever I go ...</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[He pops a mint in his mouth. Then gulps and decides to make a clean breast of it. He speaks slowly and gingerly.]</a:t>
            </a:r>
            <a:endParaRPr lang="en-US" dirty="0"/>
          </a:p>
          <a:p>
            <a:pPr marL="365760" indent="-283464" fontAlgn="auto">
              <a:spcAft>
                <a:spcPts val="0"/>
              </a:spcAft>
              <a:buClr>
                <a:schemeClr val="accent3"/>
              </a:buClr>
              <a:buFont typeface="Wingdings 2"/>
              <a:buChar char=""/>
              <a:defRPr/>
            </a:pPr>
            <a:endParaRPr lang="en-US" dirty="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365760" indent="-283464" fontAlgn="auto">
              <a:spcAft>
                <a:spcPts val="0"/>
              </a:spcAft>
              <a:buClr>
                <a:schemeClr val="accent3"/>
              </a:buClr>
              <a:buFont typeface="Wingdings 2"/>
              <a:buChar char=""/>
              <a:defRPr/>
            </a:pPr>
            <a:r>
              <a:rPr lang="en-CA" dirty="0"/>
              <a:t>JIM: A little bit higher. Right. Now don't tighten up, that's the main thing about it - relax. </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LAURA [laughs breathlessly]: It's hard not to. I'm afraid you can't budge me. </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JIM: What do you bet I can't? [He swings her into motion.] </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LAURA: Goodness, yes, you can!</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JIM: Let yourself go, now, Laura, just let yourself go. </a:t>
            </a:r>
            <a:endParaRPr lang="en-US" dirty="0"/>
          </a:p>
          <a:p>
            <a:pPr marL="365760" indent="-283464" fontAlgn="auto">
              <a:spcAft>
                <a:spcPts val="0"/>
              </a:spcAft>
              <a:buClr>
                <a:schemeClr val="accent3"/>
              </a:buClr>
              <a:buFont typeface="Wingdings 2"/>
              <a:buChar char=""/>
              <a:defRPr/>
            </a:pPr>
            <a:endParaRPr lang="en-US" dirty="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365760" indent="-283464" fontAlgn="auto">
              <a:spcAft>
                <a:spcPts val="0"/>
              </a:spcAft>
              <a:buClr>
                <a:schemeClr val="accent3"/>
              </a:buClr>
              <a:buFont typeface="Wingdings 2"/>
              <a:buChar char=""/>
              <a:defRPr/>
            </a:pPr>
            <a:r>
              <a:rPr lang="en-CA" dirty="0"/>
              <a:t>Laura, you know, if I had a sister like you, I'd do the same thing as Tom. I'd bring out fellows and - introduce her to them. </a:t>
            </a:r>
            <a:r>
              <a:rPr lang="en-CA" dirty="0"/>
              <a:t>The right type of boys of a type to - appreciate her</a:t>
            </a:r>
            <a:r>
              <a:rPr lang="en-CA" dirty="0" smtClean="0"/>
              <a:t>. Only </a:t>
            </a:r>
            <a:r>
              <a:rPr lang="en-CA" dirty="0"/>
              <a:t>- well - he made a mistake about me</a:t>
            </a:r>
            <a:r>
              <a:rPr lang="en-CA" dirty="0" smtClean="0"/>
              <a:t>. Maybe </a:t>
            </a:r>
            <a:r>
              <a:rPr lang="en-CA" dirty="0"/>
              <a:t>I've got no call to be saying this. </a:t>
            </a:r>
            <a:r>
              <a:rPr lang="en-CA" dirty="0"/>
              <a:t>That may not have been the idea in having me over. But what if it was? There's nothing wrong about that. The only trouble is that in my case - I'm not in a situation to - do the right thing.</a:t>
            </a:r>
            <a:endParaRPr lang="en-US" dirty="0"/>
          </a:p>
          <a:p>
            <a:pPr marL="365760" indent="-283464" fontAlgn="auto">
              <a:spcAft>
                <a:spcPts val="0"/>
              </a:spcAft>
              <a:buClr>
                <a:schemeClr val="accent3"/>
              </a:buClr>
              <a:buFont typeface="Wingdings 2"/>
              <a:buChar char=""/>
              <a:defRPr/>
            </a:pPr>
            <a:endParaRPr lang="en-US" dirty="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Content Placeholder 2"/>
          <p:cNvSpPr>
            <a:spLocks noGrp="1"/>
          </p:cNvSpPr>
          <p:nvPr>
            <p:ph idx="1"/>
          </p:nvPr>
        </p:nvSpPr>
        <p:spPr/>
        <p:txBody>
          <a:bodyPr/>
          <a:lstStyle/>
          <a:p>
            <a:r>
              <a:rPr lang="en-CA" altLang="en-US" dirty="0" smtClean="0"/>
              <a:t>I can't take down your number and say I'll phone. I can't call up next week and - ask for a date</a:t>
            </a:r>
            <a:r>
              <a:rPr lang="en-CA" altLang="en-US" dirty="0" smtClean="0"/>
              <a:t>. I </a:t>
            </a:r>
            <a:r>
              <a:rPr lang="en-CA" altLang="en-US" dirty="0" smtClean="0"/>
              <a:t>thought I had better explain the situation in case you misunderstand it and - hurt your feelings. .</a:t>
            </a:r>
            <a:endParaRPr lang="en-US" altLang="en-US" dirty="0" smtClean="0"/>
          </a:p>
          <a:p>
            <a:endParaRPr lang="en-US" altLang="en-US" dirty="0" smtClean="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365760" indent="-283464" fontAlgn="auto">
              <a:spcAft>
                <a:spcPts val="0"/>
              </a:spcAft>
              <a:buClr>
                <a:schemeClr val="accent3"/>
              </a:buClr>
              <a:buFont typeface="Wingdings 2"/>
              <a:buChar char=""/>
              <a:defRPr/>
            </a:pPr>
            <a:r>
              <a:rPr lang="en-CA" dirty="0"/>
              <a:t>[Pause.</a:t>
            </a:r>
            <a:endParaRPr lang="en-US" dirty="0"/>
          </a:p>
          <a:p>
            <a:pPr marL="365760" indent="-283464" fontAlgn="auto">
              <a:spcAft>
                <a:spcPts val="0"/>
              </a:spcAft>
              <a:buClr>
                <a:schemeClr val="accent3"/>
              </a:buClr>
              <a:buFont typeface="Wingdings 2"/>
              <a:buChar char=""/>
              <a:defRPr/>
            </a:pPr>
            <a:r>
              <a:rPr lang="en-CA" dirty="0"/>
              <a:t>Slowly, very slowly, LAURA's look changes, her eyes returning slowly from his to the ornament in her palm.</a:t>
            </a:r>
            <a:endParaRPr lang="en-US" dirty="0"/>
          </a:p>
          <a:p>
            <a:pPr marL="365760" indent="-283464" fontAlgn="auto">
              <a:spcAft>
                <a:spcPts val="0"/>
              </a:spcAft>
              <a:buClr>
                <a:schemeClr val="accent3"/>
              </a:buClr>
              <a:buFont typeface="Wingdings 2"/>
              <a:buChar char=""/>
              <a:defRPr/>
            </a:pPr>
            <a:r>
              <a:rPr lang="en-CA" dirty="0"/>
              <a:t>AMANDA utters another gay laugh in the kitchen.]</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LAURA [faintly] You - won't - call again? </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JIM: No, Laura, I can't.</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[He rises from the sofa.]</a:t>
            </a:r>
            <a:endParaRPr lang="en-US" dirty="0"/>
          </a:p>
          <a:p>
            <a:pPr marL="365760" indent="-283464" fontAlgn="auto">
              <a:spcAft>
                <a:spcPts val="0"/>
              </a:spcAft>
              <a:buClr>
                <a:schemeClr val="accent3"/>
              </a:buClr>
              <a:buFont typeface="Wingdings 2"/>
              <a:buChar char=""/>
              <a:defRPr/>
            </a:pPr>
            <a:endParaRPr lang="en-US" dirty="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0" indent="-283464" fontAlgn="auto">
              <a:spcAft>
                <a:spcPts val="0"/>
              </a:spcAft>
              <a:buClr>
                <a:schemeClr val="accent3"/>
              </a:buClr>
              <a:buFont typeface="Wingdings 2"/>
              <a:buChar char=""/>
              <a:defRPr/>
            </a:pPr>
            <a:r>
              <a:rPr lang="en-CA" dirty="0"/>
              <a:t>As I was just explaining, I've - got strings on me. </a:t>
            </a:r>
            <a:r>
              <a:rPr lang="en-CA" dirty="0"/>
              <a:t>Laura, I've - been going steady </a:t>
            </a:r>
            <a:r>
              <a:rPr lang="en-CA" dirty="0" smtClean="0"/>
              <a:t>! I </a:t>
            </a:r>
            <a:r>
              <a:rPr lang="en-CA" dirty="0"/>
              <a:t>go out all of the time with a girl named Betty. She's a home-girl like you, and Catholic, and Irish, and in a great many ways we - get along fine</a:t>
            </a:r>
            <a:r>
              <a:rPr lang="en-CA" dirty="0" smtClean="0"/>
              <a:t>. I </a:t>
            </a:r>
            <a:r>
              <a:rPr lang="en-CA" dirty="0"/>
              <a:t>met her last summer on a moonlight boat trip up the river to Alton, on the Majestic</a:t>
            </a:r>
            <a:r>
              <a:rPr lang="en-CA" dirty="0" smtClean="0"/>
              <a:t>. Well </a:t>
            </a:r>
            <a:r>
              <a:rPr lang="en-CA" dirty="0"/>
              <a:t>- right away from the start it was - love !</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endParaRPr lang="en-US" dirty="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365760" indent="-283464" fontAlgn="auto">
              <a:spcAft>
                <a:spcPts val="0"/>
              </a:spcAft>
              <a:buClr>
                <a:schemeClr val="accent3"/>
              </a:buClr>
              <a:buFont typeface="Wingdings 2"/>
              <a:buChar char=""/>
              <a:defRPr/>
            </a:pPr>
            <a:r>
              <a:rPr lang="en-CA" dirty="0"/>
              <a:t>[LEGEND: 'LOVE!'</a:t>
            </a:r>
            <a:endParaRPr lang="en-US" dirty="0"/>
          </a:p>
          <a:p>
            <a:pPr marL="365760" indent="-283464" fontAlgn="auto">
              <a:spcAft>
                <a:spcPts val="0"/>
              </a:spcAft>
              <a:buClr>
                <a:schemeClr val="accent3"/>
              </a:buClr>
              <a:buFont typeface="Wingdings 2"/>
              <a:buChar char=""/>
              <a:defRPr/>
            </a:pPr>
            <a:r>
              <a:rPr lang="en-CA" dirty="0"/>
              <a:t>LAURA sways slightly forward and grips the arm of the sofa. He fails to notice, now enrapt in his own comfortable being.]</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Being in love has made -a new man of me !</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[Leaning stiffly forward, clutching the arm of the sofa LAURA struggles visibly with her storm. </a:t>
            </a:r>
            <a:r>
              <a:rPr lang="en-CA" dirty="0"/>
              <a:t>But JIM is oblivious, she </a:t>
            </a:r>
            <a:r>
              <a:rPr lang="en-CA" dirty="0" smtClean="0"/>
              <a:t>is </a:t>
            </a:r>
            <a:r>
              <a:rPr lang="en-CA" dirty="0"/>
              <a:t>a long way </a:t>
            </a:r>
            <a:r>
              <a:rPr lang="en-CA" dirty="0" smtClean="0"/>
              <a:t>off</a:t>
            </a:r>
            <a:r>
              <a:rPr lang="en-CA" dirty="0"/>
              <a:t>.]</a:t>
            </a:r>
            <a:endParaRPr lang="en-US" dirty="0"/>
          </a:p>
          <a:p>
            <a:pPr marL="365760" indent="-283464" fontAlgn="auto">
              <a:spcAft>
                <a:spcPts val="0"/>
              </a:spcAft>
              <a:buClr>
                <a:schemeClr val="accent3"/>
              </a:buClr>
              <a:buFont typeface="Wingdings 2"/>
              <a:buChar char=""/>
              <a:defRPr/>
            </a:pPr>
            <a:endParaRPr lang="en-US" dirty="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365760" indent="-283464" fontAlgn="auto">
              <a:spcAft>
                <a:spcPts val="0"/>
              </a:spcAft>
              <a:buClr>
                <a:schemeClr val="accent3"/>
              </a:buClr>
              <a:buFont typeface="Wingdings 2"/>
              <a:buChar char=""/>
              <a:defRPr/>
            </a:pPr>
            <a:r>
              <a:rPr lang="en-CA" dirty="0"/>
              <a:t>The power of love is really pretty tremendous !</a:t>
            </a:r>
            <a:endParaRPr lang="en-US" dirty="0"/>
          </a:p>
          <a:p>
            <a:pPr marL="365760" indent="-283464" fontAlgn="auto">
              <a:spcAft>
                <a:spcPts val="0"/>
              </a:spcAft>
              <a:buClr>
                <a:schemeClr val="accent3"/>
              </a:buClr>
              <a:buFont typeface="Wingdings 2"/>
              <a:buChar char=""/>
              <a:defRPr/>
            </a:pPr>
            <a:r>
              <a:rPr lang="en-CA" dirty="0"/>
              <a:t>Love is something that - changes the whole world, Laura !</a:t>
            </a:r>
            <a:endParaRPr lang="en-US" dirty="0"/>
          </a:p>
          <a:p>
            <a:pPr marL="365760" indent="-283464" fontAlgn="auto">
              <a:spcAft>
                <a:spcPts val="0"/>
              </a:spcAft>
              <a:buClr>
                <a:schemeClr val="accent3"/>
              </a:buClr>
              <a:buFont typeface="Wingdings 2"/>
              <a:buChar char=""/>
              <a:defRPr/>
            </a:pPr>
            <a:r>
              <a:rPr lang="en-CA" dirty="0"/>
              <a:t> </a:t>
            </a:r>
            <a:r>
              <a:rPr lang="en-CA" dirty="0" smtClean="0"/>
              <a:t>[</a:t>
            </a:r>
            <a:r>
              <a:rPr lang="en-CA" dirty="0"/>
              <a:t>The storm abates a little and LAURA leans back. He notices her again.]</a:t>
            </a:r>
            <a:endParaRPr lang="en-US" dirty="0"/>
          </a:p>
          <a:p>
            <a:pPr marL="365760" indent="-283464" fontAlgn="auto">
              <a:spcAft>
                <a:spcPts val="0"/>
              </a:spcAft>
              <a:buClr>
                <a:schemeClr val="accent3"/>
              </a:buClr>
              <a:buFont typeface="Wingdings 2"/>
              <a:buChar char=""/>
              <a:defRPr/>
            </a:pPr>
            <a:r>
              <a:rPr lang="en-CA" dirty="0" smtClean="0"/>
              <a:t>It </a:t>
            </a:r>
            <a:r>
              <a:rPr lang="en-CA" dirty="0"/>
              <a:t>happened that Betty's aunt took sick, she got a wire and had to go to Centralia. So Tom - when he asked me to dinner - I naturally just accepted the invitation, not knowing that you - that he - that ! [He stops awkwardly</a:t>
            </a:r>
            <a:r>
              <a:rPr lang="en-CA" dirty="0" smtClean="0"/>
              <a:t>.] huh </a:t>
            </a:r>
            <a:r>
              <a:rPr lang="en-CA" dirty="0"/>
              <a:t>- I'm a stumble-john! </a:t>
            </a:r>
            <a:endParaRPr lang="en-US" dirty="0"/>
          </a:p>
          <a:p>
            <a:pPr marL="365760" indent="-283464" fontAlgn="auto">
              <a:spcAft>
                <a:spcPts val="0"/>
              </a:spcAft>
              <a:buClr>
                <a:schemeClr val="accent3"/>
              </a:buClr>
              <a:buFont typeface="Wingdings 2"/>
              <a:buChar char=""/>
              <a:defRPr/>
            </a:pPr>
            <a:endParaRPr lang="en-US" dirty="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Content Placeholder 2"/>
          <p:cNvSpPr>
            <a:spLocks noGrp="1"/>
          </p:cNvSpPr>
          <p:nvPr>
            <p:ph idx="1"/>
          </p:nvPr>
        </p:nvSpPr>
        <p:spPr/>
        <p:txBody>
          <a:bodyPr/>
          <a:lstStyle/>
          <a:p>
            <a:r>
              <a:rPr lang="en-CA" altLang="en-US" dirty="0" smtClean="0"/>
              <a:t>[He flops back on the sofa.</a:t>
            </a:r>
            <a:endParaRPr lang="en-US" altLang="en-US" dirty="0" smtClean="0"/>
          </a:p>
          <a:p>
            <a:r>
              <a:rPr lang="en-CA" altLang="en-US" dirty="0" smtClean="0"/>
              <a:t>The holy candles in the altar of LAURA's face have been snuffed out</a:t>
            </a:r>
            <a:r>
              <a:rPr lang="en-CA" altLang="en-US" dirty="0" smtClean="0"/>
              <a:t>. There </a:t>
            </a:r>
            <a:r>
              <a:rPr lang="en-CA" altLang="en-US" dirty="0" smtClean="0"/>
              <a:t>is a look of almost infinite desolation</a:t>
            </a:r>
            <a:r>
              <a:rPr lang="en-CA" altLang="en-US" dirty="0" smtClean="0"/>
              <a:t>. JIM</a:t>
            </a:r>
            <a:r>
              <a:rPr lang="en-CA" altLang="en-US" dirty="0" smtClean="0"/>
              <a:t>: glances at her uneasily.]</a:t>
            </a:r>
            <a:endParaRPr lang="en-US" altLang="en-US" dirty="0" smtClean="0"/>
          </a:p>
          <a:p>
            <a:r>
              <a:rPr lang="en-CA" dirty="0" smtClean="0"/>
              <a:t>I wish that you would - say something. [She bites her lip which was trembling and then bravely smiles.</a:t>
            </a:r>
            <a:endParaRPr lang="en-US" altLang="en-US" dirty="0" smtClean="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0" indent="-283464" fontAlgn="auto">
              <a:spcAft>
                <a:spcPts val="0"/>
              </a:spcAft>
              <a:buClr>
                <a:schemeClr val="accent3"/>
              </a:buClr>
              <a:buFont typeface="Wingdings 2"/>
              <a:buChar char=""/>
              <a:defRPr/>
            </a:pPr>
            <a:r>
              <a:rPr lang="en-CA" dirty="0" smtClean="0"/>
              <a:t>She </a:t>
            </a:r>
            <a:r>
              <a:rPr lang="en-CA" dirty="0"/>
              <a:t>opens her hand again on the broken glass ornament. </a:t>
            </a:r>
            <a:r>
              <a:rPr lang="en-CA" dirty="0"/>
              <a:t>Then she gently takes his hand and raises it level with her own. She carefully places the unicorn in the palm of his hand, then pushes his fingers closed upon it.] What are you - doing that for? You want me to have him? Laura? [She nods.] What for?</a:t>
            </a:r>
            <a:endParaRPr lang="en-US" dirty="0"/>
          </a:p>
          <a:p>
            <a:pPr marL="365760" indent="-283464" fontAlgn="auto">
              <a:spcAft>
                <a:spcPts val="0"/>
              </a:spcAft>
              <a:buClr>
                <a:schemeClr val="accent3"/>
              </a:buClr>
              <a:buFont typeface="Wingdings 2"/>
              <a:buChar char=""/>
              <a:defRPr/>
            </a:pPr>
            <a:endParaRPr lang="en-US" dirty="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0" indent="-283464" fontAlgn="auto">
              <a:spcAft>
                <a:spcPts val="0"/>
              </a:spcAft>
              <a:buClr>
                <a:schemeClr val="accent3"/>
              </a:buClr>
              <a:buFont typeface="Wingdings 2"/>
              <a:buChar char=""/>
              <a:defRPr/>
            </a:pPr>
            <a:r>
              <a:rPr lang="en-CA" dirty="0"/>
              <a:t>LAURA: A - souvenir ...</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[She </a:t>
            </a:r>
            <a:r>
              <a:rPr lang="en-CA" dirty="0" smtClean="0"/>
              <a:t>rises </a:t>
            </a:r>
            <a:r>
              <a:rPr lang="en-CA" dirty="0"/>
              <a:t>unsteadily and crouches beside </a:t>
            </a:r>
            <a:r>
              <a:rPr lang="en-CA" dirty="0" smtClean="0"/>
              <a:t>the </a:t>
            </a:r>
            <a:r>
              <a:rPr lang="en-CA" dirty="0" err="1"/>
              <a:t>victrola</a:t>
            </a:r>
            <a:r>
              <a:rPr lang="en-CA" dirty="0"/>
              <a:t> to wind it up.</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LEGEND ON SCREEN: ' THINGS HAVE A WAY </a:t>
            </a:r>
            <a:r>
              <a:rPr lang="en-CA" dirty="0" smtClean="0"/>
              <a:t>OF TURNING </a:t>
            </a:r>
            <a:r>
              <a:rPr lang="en-CA" dirty="0"/>
              <a:t>OUT SO BADLY !'</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OR IMAGE: GENTLEMAN CALLER WAVING GOOD-BYE! - GAILY.</a:t>
            </a:r>
            <a:endParaRPr lang="en-US" dirty="0"/>
          </a:p>
          <a:p>
            <a:pPr marL="365760" indent="-283464" fontAlgn="auto">
              <a:spcAft>
                <a:spcPts val="0"/>
              </a:spcAft>
              <a:buClr>
                <a:schemeClr val="accent3"/>
              </a:buClr>
              <a:buFont typeface="Wingdings 2"/>
              <a:buChar char=""/>
              <a:defRPr/>
            </a:pPr>
            <a:endParaRPr lang="en-US" dirty="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365760" indent="-283464" fontAlgn="auto">
              <a:spcAft>
                <a:spcPts val="0"/>
              </a:spcAft>
              <a:buClr>
                <a:schemeClr val="accent3"/>
              </a:buClr>
              <a:buFont typeface="Wingdings 2"/>
              <a:buChar char=""/>
              <a:defRPr/>
            </a:pPr>
            <a:r>
              <a:rPr lang="en-CA" dirty="0"/>
              <a:t>At this moment AMANDA rushes brightly back </a:t>
            </a:r>
            <a:r>
              <a:rPr lang="en-CA" dirty="0" smtClean="0"/>
              <a:t>into </a:t>
            </a:r>
            <a:r>
              <a:rPr lang="en-CA" dirty="0"/>
              <a:t>the front room. </a:t>
            </a:r>
            <a:r>
              <a:rPr lang="en-CA" dirty="0"/>
              <a:t>She bears a pitcher of fruit Punch in an old-fashioned cut-glass Pitcher and a plate of macaroons. The Plate has a gold border and poppies painted on it.]</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AMANDA: Well, Well, Well ! Isn't the air delightful after the shower? </a:t>
            </a:r>
            <a:r>
              <a:rPr lang="en-CA" dirty="0"/>
              <a:t>I've made you children a little liquid </a:t>
            </a:r>
            <a:r>
              <a:rPr lang="en-CA" dirty="0" smtClean="0"/>
              <a:t>refreshment.</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[Turns gaily to the gentleman caller.]</a:t>
            </a:r>
            <a:endParaRPr lang="en-US" dirty="0"/>
          </a:p>
          <a:p>
            <a:pPr marL="365760" indent="-283464" fontAlgn="auto">
              <a:spcAft>
                <a:spcPts val="0"/>
              </a:spcAft>
              <a:buClr>
                <a:schemeClr val="accent3"/>
              </a:buClr>
              <a:buFont typeface="Wingdings 2"/>
              <a:buChar char=""/>
              <a:defRPr/>
            </a:pPr>
            <a:endParaRPr lang="en-US" dirty="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365760" indent="-283464" fontAlgn="auto">
              <a:spcAft>
                <a:spcPts val="0"/>
              </a:spcAft>
              <a:buClr>
                <a:schemeClr val="accent3"/>
              </a:buClr>
              <a:buFont typeface="Wingdings 2"/>
              <a:buChar char=""/>
              <a:defRPr/>
            </a:pPr>
            <a:r>
              <a:rPr lang="en-CA" dirty="0"/>
              <a:t>LAURA: I'm</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JIM: Come on! </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LAURA: Trying !</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JIM: Not so stiff - Easy does it I!</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LAURA: I know but I'm - </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JIM: Loosen </a:t>
            </a:r>
            <a:r>
              <a:rPr lang="en-CA" dirty="0" err="1"/>
              <a:t>th</a:t>
            </a:r>
            <a:r>
              <a:rPr lang="en-CA" dirty="0"/>
              <a:t>' backbone! There now, that's a lot better. </a:t>
            </a:r>
            <a:endParaRPr lang="en-US" dirty="0"/>
          </a:p>
          <a:p>
            <a:pPr marL="365760" indent="-283464" fontAlgn="auto">
              <a:spcAft>
                <a:spcPts val="0"/>
              </a:spcAft>
              <a:buClr>
                <a:schemeClr val="accent3"/>
              </a:buClr>
              <a:buFont typeface="Wingdings 2"/>
              <a:buChar char=""/>
              <a:defRPr/>
            </a:pPr>
            <a:endParaRPr lang="en-US" dirty="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0" indent="-283464" fontAlgn="auto">
              <a:spcAft>
                <a:spcPts val="0"/>
              </a:spcAft>
              <a:buClr>
                <a:schemeClr val="accent3"/>
              </a:buClr>
              <a:buFont typeface="Wingdings 2"/>
              <a:buChar char=""/>
              <a:defRPr/>
            </a:pPr>
            <a:r>
              <a:rPr lang="en-CA" dirty="0"/>
              <a:t>JIM, do you know that song about lemonade? 'Lemonade, lemonade Made in the shade and stirred with a spade Good enough for any old maid !'</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JIM [uneasily]: Ha-ha! No - I never heard it.</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A M: A N D A: Why, Laura ! You look so serious !</a:t>
            </a:r>
            <a:endParaRPr lang="en-US" dirty="0"/>
          </a:p>
          <a:p>
            <a:pPr marL="365760" indent="-283464" fontAlgn="auto">
              <a:spcAft>
                <a:spcPts val="0"/>
              </a:spcAft>
              <a:buClr>
                <a:schemeClr val="accent3"/>
              </a:buClr>
              <a:buFont typeface="Wingdings 2"/>
              <a:buChar char=""/>
              <a:defRPr/>
            </a:pPr>
            <a:endParaRPr lang="en-US" dirty="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0" indent="-283464" fontAlgn="auto">
              <a:spcAft>
                <a:spcPts val="0"/>
              </a:spcAft>
              <a:buClr>
                <a:schemeClr val="accent3"/>
              </a:buClr>
              <a:buFont typeface="Wingdings 2"/>
              <a:buChar char=""/>
              <a:defRPr/>
            </a:pPr>
            <a:r>
              <a:rPr lang="en-CA" dirty="0"/>
              <a:t>JIM: We were having a serious conversation.</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AMANDA: Good !Now you're better acquainted !</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J I M: [uncertainly] : Ha-ha ! Yes.</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AMANDA: You modem young people are much more serious-minded than my generation. I was so gay as a </a:t>
            </a:r>
            <a:r>
              <a:rPr lang="en-CA" dirty="0" smtClean="0"/>
              <a:t>girl!</a:t>
            </a:r>
            <a:endParaRPr lang="en-US" dirty="0"/>
          </a:p>
          <a:p>
            <a:pPr marL="365760" indent="-283464" fontAlgn="auto">
              <a:spcAft>
                <a:spcPts val="0"/>
              </a:spcAft>
              <a:buClr>
                <a:schemeClr val="accent3"/>
              </a:buClr>
              <a:buFont typeface="Wingdings 2"/>
              <a:buChar char=""/>
              <a:defRPr/>
            </a:pPr>
            <a:endParaRPr lang="en-US" dirty="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365760" indent="-283464" fontAlgn="auto">
              <a:spcAft>
                <a:spcPts val="0"/>
              </a:spcAft>
              <a:buClr>
                <a:schemeClr val="accent3"/>
              </a:buClr>
              <a:buFont typeface="Wingdings 2"/>
              <a:buChar char=""/>
              <a:defRPr/>
            </a:pPr>
            <a:r>
              <a:rPr lang="en-CA" dirty="0"/>
              <a:t>JIM: You haven't changed, Mrs </a:t>
            </a:r>
            <a:r>
              <a:rPr lang="en-CA" dirty="0" err="1"/>
              <a:t>Wingfield</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AMANDA: Tonight I'm rejuvenated ! The gaiety of the occasion, Mr O'Connor ! </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[She tosses her head with a </a:t>
            </a:r>
            <a:r>
              <a:rPr lang="en-CA" dirty="0" smtClean="0"/>
              <a:t>peel </a:t>
            </a:r>
            <a:r>
              <a:rPr lang="en-CA" dirty="0"/>
              <a:t>of laughter. </a:t>
            </a:r>
            <a:r>
              <a:rPr lang="en-CA" dirty="0" smtClean="0"/>
              <a:t>Spills </a:t>
            </a:r>
            <a:r>
              <a:rPr lang="en-CA" dirty="0"/>
              <a:t>lemonade.]</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err="1"/>
              <a:t>Oooo</a:t>
            </a:r>
            <a:r>
              <a:rPr lang="en-CA" dirty="0"/>
              <a:t>! I'm baptizing myself!</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JIM: Here - let me </a:t>
            </a:r>
            <a:endParaRPr lang="en-US" dirty="0"/>
          </a:p>
          <a:p>
            <a:pPr marL="365760" indent="-283464" fontAlgn="auto">
              <a:spcAft>
                <a:spcPts val="0"/>
              </a:spcAft>
              <a:buClr>
                <a:schemeClr val="accent3"/>
              </a:buClr>
              <a:buFont typeface="Wingdings 2"/>
              <a:buChar char=""/>
              <a:defRPr/>
            </a:pPr>
            <a:endParaRPr lang="en-US" dirty="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Content Placeholder 2"/>
          <p:cNvSpPr>
            <a:spLocks noGrp="1"/>
          </p:cNvSpPr>
          <p:nvPr>
            <p:ph idx="1"/>
          </p:nvPr>
        </p:nvSpPr>
        <p:spPr/>
        <p:txBody>
          <a:bodyPr/>
          <a:lstStyle/>
          <a:p>
            <a:r>
              <a:rPr lang="en-CA" altLang="en-US" dirty="0" smtClean="0"/>
              <a:t>AMANDA [Setting the pitcher down] : There now. I discovered we had some maraschino cherries. I dumped them in, juice and all !</a:t>
            </a:r>
            <a:endParaRPr lang="en-US" altLang="en-US" dirty="0" smtClean="0"/>
          </a:p>
          <a:p>
            <a:r>
              <a:rPr lang="en-CA" altLang="en-US" dirty="0" smtClean="0"/>
              <a:t> </a:t>
            </a:r>
            <a:endParaRPr lang="en-US" altLang="en-US" dirty="0" smtClean="0"/>
          </a:p>
          <a:p>
            <a:r>
              <a:rPr lang="en-CA" altLang="en-US" dirty="0" smtClean="0"/>
              <a:t>JIM: You shouldn't have gone to that trouble, Mrs </a:t>
            </a:r>
            <a:r>
              <a:rPr lang="en-CA" altLang="en-US" dirty="0" err="1" smtClean="0"/>
              <a:t>Wingfield</a:t>
            </a:r>
            <a:r>
              <a:rPr lang="en-CA" altLang="en-US" dirty="0" smtClean="0"/>
              <a:t>.</a:t>
            </a:r>
            <a:endParaRPr lang="en-US" altLang="en-US" dirty="0" smtClean="0"/>
          </a:p>
          <a:p>
            <a:endParaRPr lang="en-US" altLang="en-US" dirty="0" smtClean="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0" indent="-283464" fontAlgn="auto">
              <a:spcAft>
                <a:spcPts val="0"/>
              </a:spcAft>
              <a:buClr>
                <a:schemeClr val="accent3"/>
              </a:buClr>
              <a:buFont typeface="Wingdings 2"/>
              <a:buChar char=""/>
              <a:defRPr/>
            </a:pPr>
            <a:r>
              <a:rPr lang="en-CA" dirty="0"/>
              <a:t>AMANDA: Trouble, trouble? Why, it was loads of fun! Didn't you hear me cutting up in the kitchen? I bet your ears were burning! I told Tom how outdone with him I was for keeping you to himself so long a time! He should have brought you over much, much sooner ! Well, now that you've found your way, I want you to be a very frequent caller ! Not just occasional but all the time. Oh, we're going to have a lot of gay times together ! I see them coming !</a:t>
            </a:r>
            <a:endParaRPr lang="en-US" dirty="0"/>
          </a:p>
          <a:p>
            <a:pPr marL="365760" indent="-283464" fontAlgn="auto">
              <a:spcAft>
                <a:spcPts val="0"/>
              </a:spcAft>
              <a:buClr>
                <a:schemeClr val="accent3"/>
              </a:buClr>
              <a:buFont typeface="Wingdings 2"/>
              <a:buChar char=""/>
              <a:defRPr/>
            </a:pPr>
            <a:endParaRPr lang="en-US" dirty="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0" indent="-283464" fontAlgn="auto">
              <a:spcAft>
                <a:spcPts val="0"/>
              </a:spcAft>
              <a:buClr>
                <a:schemeClr val="accent3"/>
              </a:buClr>
              <a:buFont typeface="Wingdings 2"/>
              <a:buChar char=""/>
              <a:defRPr/>
            </a:pPr>
            <a:r>
              <a:rPr lang="en-CA" dirty="0" err="1"/>
              <a:t>Mmm</a:t>
            </a:r>
            <a:r>
              <a:rPr lang="en-CA" dirty="0"/>
              <a:t>, just breathe that air ! </a:t>
            </a:r>
            <a:r>
              <a:rPr lang="en-CA" dirty="0"/>
              <a:t>So fresh, and the moon's so pretty </a:t>
            </a:r>
            <a:r>
              <a:rPr lang="en-CA" dirty="0" smtClean="0"/>
              <a:t>! I'll </a:t>
            </a:r>
            <a:r>
              <a:rPr lang="en-CA" dirty="0"/>
              <a:t>skip back out - I know where my place is when young folks are having a - serious conversation !</a:t>
            </a:r>
            <a:endParaRPr lang="en-US" dirty="0"/>
          </a:p>
          <a:p>
            <a:pPr marL="365760" indent="-283464" fontAlgn="auto">
              <a:spcAft>
                <a:spcPts val="0"/>
              </a:spcAft>
              <a:buClr>
                <a:schemeClr val="accent3"/>
              </a:buClr>
              <a:buFont typeface="Wingdings 2"/>
              <a:buChar char=""/>
              <a:defRPr/>
            </a:pPr>
            <a:r>
              <a:rPr lang="en-CA" dirty="0"/>
              <a:t>JIM: Oh, don't go out, </a:t>
            </a:r>
            <a:r>
              <a:rPr lang="en-CA" dirty="0" err="1"/>
              <a:t>Mrs</a:t>
            </a:r>
            <a:r>
              <a:rPr lang="en-CA" dirty="0"/>
              <a:t> </a:t>
            </a:r>
            <a:r>
              <a:rPr lang="en-CA" dirty="0" err="1"/>
              <a:t>Wingfield</a:t>
            </a:r>
            <a:r>
              <a:rPr lang="en-CA" dirty="0"/>
              <a:t>. The fact of the matter is I've got to be going.</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AMANDA: Going, now? You're joking ! Why, it's only the shank of the evening, Mr O'Connor !</a:t>
            </a:r>
            <a:endParaRPr lang="en-US" dirty="0"/>
          </a:p>
          <a:p>
            <a:pPr marL="365760" indent="-283464" fontAlgn="auto">
              <a:spcAft>
                <a:spcPts val="0"/>
              </a:spcAft>
              <a:buClr>
                <a:schemeClr val="accent3"/>
              </a:buClr>
              <a:buFont typeface="Wingdings 2"/>
              <a:buChar char=""/>
              <a:defRPr/>
            </a:pPr>
            <a:endParaRPr lang="en-US" dirty="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0" indent="-283464" fontAlgn="auto">
              <a:spcAft>
                <a:spcPts val="0"/>
              </a:spcAft>
              <a:buClr>
                <a:schemeClr val="accent3"/>
              </a:buClr>
              <a:buFont typeface="Wingdings 2"/>
              <a:buChar char=""/>
              <a:defRPr/>
            </a:pPr>
            <a:r>
              <a:rPr lang="en-CA" dirty="0"/>
              <a:t>JIM: Well, you know how it is.</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AMANDA: You mean you're a young working man and have to keep working men's hours. </a:t>
            </a:r>
            <a:r>
              <a:rPr lang="en-CA" dirty="0" smtClean="0"/>
              <a:t>We’ll </a:t>
            </a:r>
            <a:r>
              <a:rPr lang="en-CA" dirty="0"/>
              <a:t>let you off early tonight</a:t>
            </a:r>
            <a:r>
              <a:rPr lang="en-CA" dirty="0" smtClean="0"/>
              <a:t>. But </a:t>
            </a:r>
            <a:r>
              <a:rPr lang="en-CA" dirty="0"/>
              <a:t>only on the condition that next time you stay later</a:t>
            </a:r>
            <a:r>
              <a:rPr lang="en-CA" dirty="0" smtClean="0"/>
              <a:t>. What's </a:t>
            </a:r>
            <a:r>
              <a:rPr lang="en-CA" dirty="0"/>
              <a:t>the best night for you? </a:t>
            </a:r>
            <a:r>
              <a:rPr lang="en-CA" dirty="0"/>
              <a:t>Isn't Saturday night the best night for you working men?</a:t>
            </a:r>
            <a:endParaRPr lang="en-US" dirty="0"/>
          </a:p>
          <a:p>
            <a:pPr marL="365760" indent="-283464" fontAlgn="auto">
              <a:spcAft>
                <a:spcPts val="0"/>
              </a:spcAft>
              <a:buClr>
                <a:schemeClr val="accent3"/>
              </a:buClr>
              <a:buFont typeface="Wingdings 2"/>
              <a:buChar char=""/>
              <a:defRPr/>
            </a:pPr>
            <a:endParaRPr lang="en-US" dirty="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365760" indent="-283464" fontAlgn="auto">
              <a:spcAft>
                <a:spcPts val="0"/>
              </a:spcAft>
              <a:buClr>
                <a:schemeClr val="accent3"/>
              </a:buClr>
              <a:buFont typeface="Wingdings 2"/>
              <a:buChar char=""/>
              <a:defRPr/>
            </a:pPr>
            <a:r>
              <a:rPr lang="en-CA" dirty="0"/>
              <a:t>J I M: I have a couple of time-clocks to punch, </a:t>
            </a:r>
            <a:r>
              <a:rPr lang="en-CA" dirty="0" err="1"/>
              <a:t>Mrs</a:t>
            </a:r>
            <a:r>
              <a:rPr lang="en-CA" dirty="0"/>
              <a:t> </a:t>
            </a:r>
            <a:r>
              <a:rPr lang="en-CA" dirty="0" err="1"/>
              <a:t>Wingfield</a:t>
            </a:r>
            <a:r>
              <a:rPr lang="en-CA" dirty="0"/>
              <a:t>. One at morning, another one at night !</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AMANDA: My, but you are ambitious !You work at night, too?</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JIM: No, Ma'am, not work but - </a:t>
            </a:r>
            <a:r>
              <a:rPr lang="en-CA" dirty="0" smtClean="0"/>
              <a:t>Betty! </a:t>
            </a:r>
            <a:r>
              <a:rPr lang="en-CA" dirty="0"/>
              <a:t>[He crosses deliberately to pick up his hat. The band at the Paradise Dance Hall goes into a tender waltz.]</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AMANDA: Betty? Betty? Who's - Betty !</a:t>
            </a:r>
            <a:endParaRPr lang="en-US" dirty="0"/>
          </a:p>
          <a:p>
            <a:pPr marL="365760" indent="-283464" fontAlgn="auto">
              <a:spcAft>
                <a:spcPts val="0"/>
              </a:spcAft>
              <a:buClr>
                <a:schemeClr val="accent3"/>
              </a:buClr>
              <a:buFont typeface="Wingdings 2"/>
              <a:buChar char=""/>
              <a:defRPr/>
            </a:pPr>
            <a:endParaRPr lang="en-US" dirty="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365760" indent="-283464" fontAlgn="auto">
              <a:spcAft>
                <a:spcPts val="0"/>
              </a:spcAft>
              <a:buClr>
                <a:schemeClr val="accent3"/>
              </a:buClr>
              <a:buFont typeface="Wingdings 2"/>
              <a:buChar char=""/>
              <a:defRPr/>
            </a:pPr>
            <a:r>
              <a:rPr lang="en-CA" dirty="0"/>
              <a:t>[There is an ominous cracking sound in the sky.]</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JIM: Oh, just a girl. The girl I go steady with [He smiles charmingly. The sky falls]</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[LEGEND: 'THE SKY FALLS'.]</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AMANDA [a long-drawn exhalation]: </a:t>
            </a:r>
            <a:r>
              <a:rPr lang="en-CA" dirty="0" err="1"/>
              <a:t>Ohhhh</a:t>
            </a:r>
            <a:r>
              <a:rPr lang="en-CA" dirty="0"/>
              <a:t>. ... Is it a serious romance, Mr O'Connor? </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JIM: - We're going to be married the second Sunday in June.</a:t>
            </a:r>
            <a:endParaRPr lang="en-US" dirty="0"/>
          </a:p>
          <a:p>
            <a:pPr marL="365760" indent="-283464" fontAlgn="auto">
              <a:spcAft>
                <a:spcPts val="0"/>
              </a:spcAft>
              <a:buClr>
                <a:schemeClr val="accent3"/>
              </a:buClr>
              <a:buFont typeface="Wingdings 2"/>
              <a:buChar char=""/>
              <a:defRPr/>
            </a:pPr>
            <a:endParaRPr lang="en-US" dirty="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365760" indent="-283464" fontAlgn="auto">
              <a:spcAft>
                <a:spcPts val="0"/>
              </a:spcAft>
              <a:buClr>
                <a:schemeClr val="accent3"/>
              </a:buClr>
              <a:buFont typeface="Wingdings 2"/>
              <a:buChar char=""/>
              <a:defRPr/>
            </a:pPr>
            <a:r>
              <a:rPr lang="en-CA" dirty="0"/>
              <a:t>AMANDA: </a:t>
            </a:r>
            <a:r>
              <a:rPr lang="en-CA" dirty="0" err="1"/>
              <a:t>Ohhhh</a:t>
            </a:r>
            <a:r>
              <a:rPr lang="en-CA" dirty="0"/>
              <a:t> - how nice ! Tom didn't mention that you were engaged to be married. </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JIM: The cat's not out of the bag at the warehouse yet. You know how they are. They call you Romeo and stuff like that.</a:t>
            </a:r>
            <a:endParaRPr lang="en-US" dirty="0"/>
          </a:p>
          <a:p>
            <a:pPr marL="365760" indent="-283464" fontAlgn="auto">
              <a:spcAft>
                <a:spcPts val="0"/>
              </a:spcAft>
              <a:buClr>
                <a:schemeClr val="accent3"/>
              </a:buClr>
              <a:buFont typeface="Wingdings 2"/>
              <a:buChar char=""/>
              <a:defRPr/>
            </a:pPr>
            <a:r>
              <a:rPr lang="en-CA" dirty="0"/>
              <a:t>[He stops at the oval mirror to put on his hat. He carefully shapes the brim and the crown to give a discreetly dashing effect.]</a:t>
            </a:r>
            <a:endParaRPr lang="en-US" dirty="0"/>
          </a:p>
          <a:p>
            <a:pPr marL="365760" indent="-283464" fontAlgn="auto">
              <a:spcAft>
                <a:spcPts val="0"/>
              </a:spcAft>
              <a:buClr>
                <a:schemeClr val="accent3"/>
              </a:buClr>
              <a:buFont typeface="Wingdings 2"/>
              <a:buChar char=""/>
              <a:defRPr/>
            </a:pPr>
            <a:r>
              <a:rPr lang="en-CA" dirty="0"/>
              <a:t>It's been a wonderful evening, </a:t>
            </a:r>
            <a:r>
              <a:rPr lang="en-CA" dirty="0" err="1"/>
              <a:t>Mrs</a:t>
            </a:r>
            <a:r>
              <a:rPr lang="en-CA" dirty="0"/>
              <a:t> </a:t>
            </a:r>
            <a:r>
              <a:rPr lang="en-CA" dirty="0" err="1"/>
              <a:t>Wingfield</a:t>
            </a:r>
            <a:r>
              <a:rPr lang="en-CA" dirty="0"/>
              <a:t>. I guess this is what they mean by Southern hospitality. </a:t>
            </a:r>
            <a:endParaRPr lang="en-US" dirty="0"/>
          </a:p>
          <a:p>
            <a:pPr marL="365760" indent="-283464" fontAlgn="auto">
              <a:spcAft>
                <a:spcPts val="0"/>
              </a:spcAft>
              <a:buClr>
                <a:schemeClr val="accent3"/>
              </a:buClr>
              <a:buFont typeface="Wingdings 2"/>
              <a:buChar char=""/>
              <a:defRPr/>
            </a:pPr>
            <a:endParaRPr lang="en-US" dirty="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365760" indent="-283464" fontAlgn="auto">
              <a:spcAft>
                <a:spcPts val="0"/>
              </a:spcAft>
              <a:buClr>
                <a:schemeClr val="accent3"/>
              </a:buClr>
              <a:buFont typeface="Wingdings 2"/>
              <a:buChar char=""/>
              <a:defRPr/>
            </a:pPr>
            <a:r>
              <a:rPr lang="en-CA" dirty="0"/>
              <a:t>LAURA: Am I? </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JIM: Lots, lots better !</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[He moves her about the room in a clumsy waltz ]</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LAURA: Oh, my !</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JIM: Ha-ha !</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LAURA: Oh, my goodness !</a:t>
            </a:r>
            <a:endParaRPr lang="en-US" dirty="0"/>
          </a:p>
          <a:p>
            <a:pPr marL="365760" indent="-283464" fontAlgn="auto">
              <a:spcAft>
                <a:spcPts val="0"/>
              </a:spcAft>
              <a:buClr>
                <a:schemeClr val="accent3"/>
              </a:buClr>
              <a:buFont typeface="Wingdings 2"/>
              <a:buChar char=""/>
              <a:defRPr/>
            </a:pPr>
            <a:endParaRPr lang="en-US" dirty="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0" indent="-283464" fontAlgn="auto">
              <a:spcAft>
                <a:spcPts val="0"/>
              </a:spcAft>
              <a:buClr>
                <a:schemeClr val="accent3"/>
              </a:buClr>
              <a:buFont typeface="Wingdings 2"/>
              <a:buChar char=""/>
              <a:defRPr/>
            </a:pPr>
            <a:r>
              <a:rPr lang="en-CA" dirty="0"/>
              <a:t>AMANDA: It really wasn't anything at all. </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J I M: I hope it don't seem like I'm rushing off. But I promised Betty I'd pick her up at the Wabash depot, an' by the time I get my jalopy down there her </a:t>
            </a:r>
            <a:r>
              <a:rPr lang="en-CA" dirty="0" err="1"/>
              <a:t>train'll</a:t>
            </a:r>
            <a:r>
              <a:rPr lang="en-CA" dirty="0"/>
              <a:t> be in. Some women are pretty upset if you keep '</a:t>
            </a:r>
            <a:r>
              <a:rPr lang="en-CA" dirty="0" err="1"/>
              <a:t>em</a:t>
            </a:r>
            <a:r>
              <a:rPr lang="en-CA" dirty="0"/>
              <a:t> waiting. </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AMANDA: Yes, I know - </a:t>
            </a:r>
            <a:r>
              <a:rPr lang="en-CA" dirty="0" smtClean="0"/>
              <a:t>the </a:t>
            </a:r>
            <a:r>
              <a:rPr lang="en-CA" dirty="0"/>
              <a:t>tyranny of </a:t>
            </a:r>
            <a:r>
              <a:rPr lang="en-CA" dirty="0" smtClean="0"/>
              <a:t>women!</a:t>
            </a:r>
            <a:endParaRPr lang="en-US" dirty="0"/>
          </a:p>
          <a:p>
            <a:pPr marL="365760" indent="-283464" fontAlgn="auto">
              <a:spcAft>
                <a:spcPts val="0"/>
              </a:spcAft>
              <a:buClr>
                <a:schemeClr val="accent3"/>
              </a:buClr>
              <a:buFont typeface="Wingdings 2"/>
              <a:buChar char=""/>
              <a:defRPr/>
            </a:pPr>
            <a:endParaRPr lang="en-US" dirty="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365760" indent="-283464" fontAlgn="auto">
              <a:spcAft>
                <a:spcPts val="0"/>
              </a:spcAft>
              <a:buClr>
                <a:schemeClr val="accent3"/>
              </a:buClr>
              <a:buFont typeface="Wingdings 2"/>
              <a:buChar char=""/>
              <a:defRPr/>
            </a:pPr>
            <a:r>
              <a:rPr lang="en-CA" dirty="0"/>
              <a:t>[Extends her hand.]</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Good-bye, Mr O'Connor. I wish you luck - and happiness - and success ! All three of them, and so does Laura !-Don't you, Laura?</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LAURA: Yes !</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JIM [taking her hand]: Good-bye, Laura. I'm certainly going to treasure that souvenir. And don't you forget the good advice I gave you.</a:t>
            </a:r>
            <a:endParaRPr lang="en-US" dirty="0"/>
          </a:p>
          <a:p>
            <a:pPr marL="365760" indent="-283464" fontAlgn="auto">
              <a:spcAft>
                <a:spcPts val="0"/>
              </a:spcAft>
              <a:buClr>
                <a:schemeClr val="accent3"/>
              </a:buClr>
              <a:buFont typeface="Wingdings 2"/>
              <a:buChar char=""/>
              <a:defRPr/>
            </a:pPr>
            <a:endParaRPr lang="en-US" dirty="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365760" indent="-283464" fontAlgn="auto">
              <a:spcAft>
                <a:spcPts val="0"/>
              </a:spcAft>
              <a:buClr>
                <a:schemeClr val="accent3"/>
              </a:buClr>
              <a:buFont typeface="Wingdings 2"/>
              <a:buChar char=""/>
              <a:defRPr/>
            </a:pPr>
            <a:r>
              <a:rPr lang="en-CA" dirty="0"/>
              <a:t>[Raises his voice to a cheery shout.]</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So long, Shakespeare ! Thanks again, ladies - Good night ! </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[He grins and ducks jauntily out.]</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Still bravely grimacing, AMANDA closes the door on the gentleman caller. </a:t>
            </a:r>
            <a:r>
              <a:rPr lang="en-CA" dirty="0"/>
              <a:t>Then she turns back to the room with a </a:t>
            </a:r>
            <a:r>
              <a:rPr lang="en-CA" dirty="0" smtClean="0"/>
              <a:t>puzzled </a:t>
            </a:r>
            <a:r>
              <a:rPr lang="en-CA" dirty="0"/>
              <a:t>expression. </a:t>
            </a:r>
            <a:r>
              <a:rPr lang="en-CA" dirty="0"/>
              <a:t>She and LAURA don't dare face each other. LAURA crouches beside the </a:t>
            </a:r>
            <a:r>
              <a:rPr lang="en-CA" dirty="0" err="1"/>
              <a:t>victrola</a:t>
            </a:r>
            <a:r>
              <a:rPr lang="en-CA" dirty="0"/>
              <a:t> to wind it.]</a:t>
            </a:r>
            <a:endParaRPr lang="en-US" dirty="0"/>
          </a:p>
          <a:p>
            <a:pPr marL="365760" indent="-283464" fontAlgn="auto">
              <a:spcAft>
                <a:spcPts val="0"/>
              </a:spcAft>
              <a:buClr>
                <a:schemeClr val="accent3"/>
              </a:buClr>
              <a:buFont typeface="Wingdings 2"/>
              <a:buChar char=""/>
              <a:defRPr/>
            </a:pPr>
            <a:endParaRPr lang="en-US" dirty="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0" indent="-283464" fontAlgn="auto">
              <a:spcAft>
                <a:spcPts val="0"/>
              </a:spcAft>
              <a:buClr>
                <a:schemeClr val="accent3"/>
              </a:buClr>
              <a:buFont typeface="Wingdings 2"/>
              <a:buChar char=""/>
              <a:defRPr/>
            </a:pPr>
            <a:r>
              <a:rPr lang="en-CA" dirty="0"/>
              <a:t>AMANDA [faintly] Things have a way of turning out so badly</a:t>
            </a:r>
            <a:r>
              <a:rPr lang="en-CA" dirty="0" smtClean="0"/>
              <a:t>. I </a:t>
            </a:r>
            <a:r>
              <a:rPr lang="en-CA" dirty="0"/>
              <a:t>don't believe that I would play the </a:t>
            </a:r>
            <a:r>
              <a:rPr lang="en-CA" dirty="0" err="1"/>
              <a:t>victrola</a:t>
            </a:r>
            <a:r>
              <a:rPr lang="en-CA" dirty="0"/>
              <a:t>. </a:t>
            </a:r>
            <a:r>
              <a:rPr lang="en-CA" dirty="0"/>
              <a:t>Well, well - well </a:t>
            </a:r>
            <a:r>
              <a:rPr lang="en-CA" dirty="0" smtClean="0"/>
              <a:t>our </a:t>
            </a:r>
            <a:r>
              <a:rPr lang="en-CA" dirty="0"/>
              <a:t>gentleman caller was engaged to be married!</a:t>
            </a:r>
            <a:endParaRPr lang="en-US" dirty="0"/>
          </a:p>
          <a:p>
            <a:pPr marL="365760" indent="-283464" fontAlgn="auto">
              <a:spcAft>
                <a:spcPts val="0"/>
              </a:spcAft>
              <a:buClr>
                <a:schemeClr val="accent3"/>
              </a:buClr>
              <a:buFont typeface="Wingdings 2"/>
              <a:buChar char=""/>
              <a:defRPr/>
            </a:pPr>
            <a:r>
              <a:rPr lang="en-CA" dirty="0"/>
              <a:t>TOM!</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TOM [from back]: Yes, Mother?</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AMANDA: Come in here a minute. I want to tell you something awfully funny.</a:t>
            </a:r>
            <a:endParaRPr lang="en-US" dirty="0"/>
          </a:p>
          <a:p>
            <a:pPr marL="365760" indent="-283464" fontAlgn="auto">
              <a:spcAft>
                <a:spcPts val="0"/>
              </a:spcAft>
              <a:buClr>
                <a:schemeClr val="accent3"/>
              </a:buClr>
              <a:buFont typeface="Wingdings 2"/>
              <a:buChar char=""/>
              <a:defRPr/>
            </a:pPr>
            <a:endParaRPr lang="en-US" dirty="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0" indent="-283464" fontAlgn="auto">
              <a:spcAft>
                <a:spcPts val="0"/>
              </a:spcAft>
              <a:buClr>
                <a:schemeClr val="accent3"/>
              </a:buClr>
              <a:buFont typeface="Wingdings 2"/>
              <a:buChar char=""/>
              <a:defRPr/>
            </a:pPr>
            <a:r>
              <a:rPr lang="en-CA" dirty="0"/>
              <a:t>TOM [enters with macaroon and a glass of lemonade]: Has the gentleman caller gotten away already?</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AMANDA: The gentleman caller has made an early departure. What a wonderful joke you played on us !</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TOM: How do you mean?</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endParaRPr lang="en-US" dirty="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0" indent="-283464" fontAlgn="auto">
              <a:spcAft>
                <a:spcPts val="0"/>
              </a:spcAft>
              <a:buClr>
                <a:schemeClr val="accent3"/>
              </a:buClr>
              <a:buFont typeface="Wingdings 2"/>
              <a:buChar char=""/>
              <a:defRPr/>
            </a:pPr>
            <a:r>
              <a:rPr lang="en-CA" dirty="0"/>
              <a:t>AMANDA: You didn't mention that he was engaged to be married.</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TOM: JIM? Engaged?</a:t>
            </a:r>
            <a:endParaRPr lang="en-US" dirty="0"/>
          </a:p>
          <a:p>
            <a:pPr marL="365760" indent="-283464" fontAlgn="auto">
              <a:spcAft>
                <a:spcPts val="0"/>
              </a:spcAft>
              <a:buClr>
                <a:schemeClr val="accent3"/>
              </a:buClr>
              <a:buFont typeface="Wingdings 2"/>
              <a:buChar char=""/>
              <a:defRPr/>
            </a:pPr>
            <a:r>
              <a:rPr lang="en-CA" dirty="0"/>
              <a:t>AMANDA: That's what he just informed us.</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TOM: I'll be jiggered ! I didn't know about that</a:t>
            </a:r>
            <a:endParaRPr lang="en-US" dirty="0"/>
          </a:p>
          <a:p>
            <a:pPr marL="365760" indent="-283464" fontAlgn="auto">
              <a:spcAft>
                <a:spcPts val="0"/>
              </a:spcAft>
              <a:buClr>
                <a:schemeClr val="accent3"/>
              </a:buClr>
              <a:buFont typeface="Wingdings 2"/>
              <a:buChar char=""/>
              <a:defRPr/>
            </a:pPr>
            <a:endParaRPr lang="en-US" dirty="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365760" indent="-283464" fontAlgn="auto">
              <a:spcAft>
                <a:spcPts val="0"/>
              </a:spcAft>
              <a:buClr>
                <a:schemeClr val="accent3"/>
              </a:buClr>
              <a:buFont typeface="Wingdings 2"/>
              <a:buChar char=""/>
              <a:defRPr/>
            </a:pPr>
            <a:r>
              <a:rPr lang="en-CA" dirty="0"/>
              <a:t>AMANDA: That seems very peculiar.</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TOM: 'What's peculiar about it?</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AMANDA: Didn't you call him your best friend down at the warehouse?</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TOM: He is, but how did I know?</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AMANDA: It seems extremely peculiar that you wouldn't know your best friend was going to be married !</a:t>
            </a:r>
            <a:endParaRPr lang="en-US" dirty="0"/>
          </a:p>
          <a:p>
            <a:pPr marL="365760" indent="-283464" fontAlgn="auto">
              <a:spcAft>
                <a:spcPts val="0"/>
              </a:spcAft>
              <a:buClr>
                <a:schemeClr val="accent3"/>
              </a:buClr>
              <a:buFont typeface="Wingdings 2"/>
              <a:buChar char=""/>
              <a:defRPr/>
            </a:pPr>
            <a:endParaRPr lang="en-US" dirty="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365760" indent="-283464" fontAlgn="auto">
              <a:spcAft>
                <a:spcPts val="0"/>
              </a:spcAft>
              <a:buClr>
                <a:schemeClr val="accent3"/>
              </a:buClr>
              <a:buFont typeface="Wingdings 2"/>
              <a:buChar char=""/>
              <a:defRPr/>
            </a:pPr>
            <a:r>
              <a:rPr lang="en-CA" dirty="0"/>
              <a:t>TOM: The warehouse is where I work, not where I know things about people ! </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AMANDA: You don't know things anywhere ! You live in a dream; you manufacture illusions ! </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[He crosses to door.]</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Where are you going?</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TOM: I'm going to the movies.</a:t>
            </a:r>
            <a:endParaRPr lang="en-US" dirty="0"/>
          </a:p>
          <a:p>
            <a:pPr marL="365760" indent="-283464" fontAlgn="auto">
              <a:spcAft>
                <a:spcPts val="0"/>
              </a:spcAft>
              <a:buClr>
                <a:schemeClr val="accent3"/>
              </a:buClr>
              <a:buFont typeface="Wingdings 2"/>
              <a:buChar char=""/>
              <a:defRPr/>
            </a:pPr>
            <a:endParaRPr lang="en-US" dirty="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0" indent="-283464" fontAlgn="auto">
              <a:spcAft>
                <a:spcPts val="0"/>
              </a:spcAft>
              <a:buClr>
                <a:schemeClr val="accent3"/>
              </a:buClr>
              <a:buFont typeface="Wingdings 2"/>
              <a:buChar char=""/>
              <a:defRPr/>
            </a:pPr>
            <a:r>
              <a:rPr lang="en-CA" dirty="0"/>
              <a:t>AMANDA: That's right, now that you've had us make such fools of ourselves. The effort, the preparations, all the expense ! The new floor lamp, the rug, the clothes for Laura ! all for what? </a:t>
            </a:r>
            <a:r>
              <a:rPr lang="en-CA" dirty="0"/>
              <a:t>To entertain some other girl's </a:t>
            </a:r>
            <a:r>
              <a:rPr lang="en-CA" dirty="0" smtClean="0"/>
              <a:t>fiancé! </a:t>
            </a:r>
            <a:r>
              <a:rPr lang="en-CA" dirty="0"/>
              <a:t>Go to the movies, </a:t>
            </a:r>
            <a:r>
              <a:rPr lang="en-CA" dirty="0" smtClean="0"/>
              <a:t>go! </a:t>
            </a:r>
            <a:r>
              <a:rPr lang="en-CA" dirty="0"/>
              <a:t>Don't think about us, a mother deserted, an unmarried sister who's crippled and has no </a:t>
            </a:r>
            <a:r>
              <a:rPr lang="en-CA" dirty="0" smtClean="0"/>
              <a:t>job! </a:t>
            </a:r>
            <a:r>
              <a:rPr lang="en-CA" dirty="0"/>
              <a:t>Don't let anything interfere with your selfish </a:t>
            </a:r>
            <a:r>
              <a:rPr lang="en-CA" dirty="0" smtClean="0"/>
              <a:t>pleasure! </a:t>
            </a:r>
            <a:r>
              <a:rPr lang="en-CA" dirty="0"/>
              <a:t>just go, go, go - to the </a:t>
            </a:r>
            <a:r>
              <a:rPr lang="en-CA" dirty="0" smtClean="0"/>
              <a:t>movies! </a:t>
            </a:r>
            <a:endParaRPr lang="en-US" dirty="0"/>
          </a:p>
          <a:p>
            <a:pPr marL="365760" indent="-283464" fontAlgn="auto">
              <a:spcAft>
                <a:spcPts val="0"/>
              </a:spcAft>
              <a:buClr>
                <a:schemeClr val="accent3"/>
              </a:buClr>
              <a:buFont typeface="Wingdings 2"/>
              <a:buChar char=""/>
              <a:defRPr/>
            </a:pPr>
            <a:endParaRPr lang="en-US" dirty="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0" indent="-283464" fontAlgn="auto">
              <a:spcAft>
                <a:spcPts val="0"/>
              </a:spcAft>
              <a:buClr>
                <a:schemeClr val="accent3"/>
              </a:buClr>
              <a:buFont typeface="Wingdings 2"/>
              <a:buChar char=""/>
              <a:defRPr/>
            </a:pPr>
            <a:r>
              <a:rPr lang="en-CA" dirty="0"/>
              <a:t>TOM: All right, I 'will ! </a:t>
            </a:r>
            <a:r>
              <a:rPr lang="en-CA" dirty="0"/>
              <a:t>The more you shout about my selfishness to me the quicker I'll go, and I won't go to the </a:t>
            </a:r>
            <a:r>
              <a:rPr lang="en-CA" dirty="0" smtClean="0"/>
              <a:t>movies!</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AMANDA: Go, </a:t>
            </a:r>
            <a:r>
              <a:rPr lang="en-CA" dirty="0" smtClean="0"/>
              <a:t>then! </a:t>
            </a:r>
            <a:r>
              <a:rPr lang="en-CA" dirty="0"/>
              <a:t>Then go to the moon - you selfish </a:t>
            </a:r>
            <a:r>
              <a:rPr lang="en-CA" dirty="0" smtClean="0"/>
              <a:t>dreamer! </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[Tom smashes his glass on the floor. He plunges out on the fire-escape, slamming the door . </a:t>
            </a:r>
            <a:r>
              <a:rPr lang="en-CA" dirty="0"/>
              <a:t>LAURA </a:t>
            </a:r>
            <a:r>
              <a:rPr lang="en-CA" dirty="0" smtClean="0"/>
              <a:t>screams.</a:t>
            </a:r>
            <a:endParaRPr lang="en-US" dirty="0"/>
          </a:p>
          <a:p>
            <a:pPr marL="365760" indent="-283464" fontAlgn="auto">
              <a:spcAft>
                <a:spcPts val="0"/>
              </a:spcAft>
              <a:buClr>
                <a:schemeClr val="accent3"/>
              </a:buClr>
              <a:buFont typeface="Wingdings 2"/>
              <a:buChar char=""/>
              <a:defRPr/>
            </a:pPr>
            <a:endParaRPr lang="en-US" dirty="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365760" indent="-283464" fontAlgn="auto">
              <a:spcAft>
                <a:spcPts val="0"/>
              </a:spcAft>
              <a:buClr>
                <a:schemeClr val="accent3"/>
              </a:buClr>
              <a:buFont typeface="Wingdings 2"/>
              <a:buChar char=""/>
              <a:defRPr/>
            </a:pPr>
            <a:r>
              <a:rPr lang="en-CA" dirty="0"/>
              <a:t>JIM: Ha-ha-ha !</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[They suddenly bump into the table. JIM stops] What did we hit on? </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LAURA: Table. </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JIM: Did something fall off it? I think-</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LAURA: Yes. </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JIM: I hope that it wasn't the little glass horse with the horn !</a:t>
            </a:r>
            <a:endParaRPr lang="en-US" dirty="0"/>
          </a:p>
          <a:p>
            <a:pPr marL="365760" indent="-283464" fontAlgn="auto">
              <a:spcAft>
                <a:spcPts val="0"/>
              </a:spcAft>
              <a:buClr>
                <a:schemeClr val="accent3"/>
              </a:buClr>
              <a:buFont typeface="Wingdings 2"/>
              <a:buChar char=""/>
              <a:defRPr/>
            </a:pPr>
            <a:endParaRPr lang="en-US" dirty="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Content Placeholder 2"/>
          <p:cNvSpPr>
            <a:spLocks noGrp="1"/>
          </p:cNvSpPr>
          <p:nvPr>
            <p:ph idx="1"/>
          </p:nvPr>
        </p:nvSpPr>
        <p:spPr/>
        <p:txBody>
          <a:bodyPr/>
          <a:lstStyle/>
          <a:p>
            <a:r>
              <a:rPr lang="en-CA" altLang="en-US" smtClean="0"/>
              <a:t>Dance-hall Music up. TOM goes to the rail and grips it desperately, lifting his face in the chill white moonlight penetrating narrow abyss of the alley.</a:t>
            </a:r>
            <a:endParaRPr lang="en-US" altLang="en-US" smtClean="0"/>
          </a:p>
          <a:p>
            <a:r>
              <a:rPr lang="en-CA" altLang="en-US" smtClean="0"/>
              <a:t>LEGEND ON SCREEN: ' AND SO GOOD-BYE...' </a:t>
            </a:r>
            <a:endParaRPr lang="en-US" altLang="en-US" smtClean="0"/>
          </a:p>
          <a:p>
            <a:endParaRPr lang="en-US" altLang="en-US" smtClean="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Content Placeholder 2"/>
          <p:cNvSpPr>
            <a:spLocks noGrp="1"/>
          </p:cNvSpPr>
          <p:nvPr>
            <p:ph idx="1"/>
          </p:nvPr>
        </p:nvSpPr>
        <p:spPr/>
        <p:txBody>
          <a:bodyPr/>
          <a:lstStyle/>
          <a:p>
            <a:r>
              <a:rPr lang="en-CA" altLang="en-US" smtClean="0"/>
              <a:t>TOM 's closing speech is timed with the interior pantomime. [The interior scene is played as though viewed through soundproof glass. AMANDA appears to be making a comforting speech to LAURA who is huddled upon the sofa. Now that we cannot hear the mother's speech, her silliness is gone and she has dignity and tragic beauty.</a:t>
            </a:r>
            <a:endParaRPr lang="en-US" altLang="en-US" smtClean="0"/>
          </a:p>
          <a:p>
            <a:endParaRPr lang="en-US" altLang="en-US" smtClean="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Content Placeholder 2"/>
          <p:cNvSpPr>
            <a:spLocks noGrp="1"/>
          </p:cNvSpPr>
          <p:nvPr>
            <p:ph idx="1"/>
          </p:nvPr>
        </p:nvSpPr>
        <p:spPr/>
        <p:txBody>
          <a:bodyPr/>
          <a:lstStyle/>
          <a:p>
            <a:r>
              <a:rPr lang="en-CA" altLang="en-US" smtClean="0"/>
              <a:t>TOM 's closing speech is timed with the interior pantomime. [The interior scene is played as though viewed through soundproof glass. AMANDA appears to be making a comforting speech to LAURA who is huddled upon the sofa. Now that we cannot hear the mother's speech, her silliness is gone and she has dignity and tragic beauty.</a:t>
            </a:r>
            <a:endParaRPr lang="en-US" altLang="en-US" smtClean="0"/>
          </a:p>
          <a:p>
            <a:endParaRPr lang="en-US" altLang="en-US" smtClean="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0" indent="-283464" fontAlgn="auto">
              <a:spcAft>
                <a:spcPts val="0"/>
              </a:spcAft>
              <a:buClr>
                <a:schemeClr val="accent3"/>
              </a:buClr>
              <a:buFont typeface="Wingdings 2"/>
              <a:buChar char=""/>
              <a:defRPr/>
            </a:pPr>
            <a:r>
              <a:rPr lang="en-CA" dirty="0"/>
              <a:t>LAURA' s dark hair hides her face until at the </a:t>
            </a:r>
            <a:r>
              <a:rPr lang="en-CA" dirty="0" smtClean="0"/>
              <a:t>end of </a:t>
            </a:r>
            <a:r>
              <a:rPr lang="en-CA" dirty="0"/>
              <a:t>the speech she lifts it to smile at her Mother. </a:t>
            </a:r>
            <a:r>
              <a:rPr lang="en-CA" dirty="0"/>
              <a:t>AMANDA' s gestures are slow and graceful, almost dancelike as she comforts the daughter. At the end of her speech she glances a moment at the father's picture - then withdraws through the </a:t>
            </a:r>
            <a:r>
              <a:rPr lang="en-CA" dirty="0" err="1"/>
              <a:t>portières</a:t>
            </a:r>
            <a:r>
              <a:rPr lang="en-CA" dirty="0"/>
              <a:t>. At the close of Tom's speech, LAURA blows out the candles, ending the play.]</a:t>
            </a:r>
            <a:endParaRPr lang="en-US" dirty="0"/>
          </a:p>
          <a:p>
            <a:pPr marL="365760" indent="-283464" fontAlgn="auto">
              <a:spcAft>
                <a:spcPts val="0"/>
              </a:spcAft>
              <a:buClr>
                <a:schemeClr val="accent3"/>
              </a:buClr>
              <a:buFont typeface="Wingdings 2"/>
              <a:buChar char=""/>
              <a:defRPr/>
            </a:pPr>
            <a:endParaRPr lang="en-US" dirty="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0" indent="-283464" fontAlgn="auto">
              <a:spcAft>
                <a:spcPts val="0"/>
              </a:spcAft>
              <a:buClr>
                <a:schemeClr val="accent3"/>
              </a:buClr>
              <a:buFont typeface="Wingdings 2"/>
              <a:buChar char=""/>
              <a:defRPr/>
            </a:pPr>
            <a:r>
              <a:rPr lang="en-CA" dirty="0"/>
              <a:t>TOM: I didn't go to the moon, I went much further - for time is the longest distance between places. Not long after that I was fired for writing a poem on the lid of a shoebox</a:t>
            </a:r>
            <a:r>
              <a:rPr lang="en-CA" dirty="0" smtClean="0"/>
              <a:t>. I </a:t>
            </a:r>
            <a:r>
              <a:rPr lang="en-CA" dirty="0"/>
              <a:t>left Saint Louis. I descended the step of this fire-escape for a last time and followed, from then on, in my father's footsteps, attempting to find in motion what was lost in space - I travelled around a great deal. </a:t>
            </a:r>
            <a:endParaRPr lang="en-US" dirty="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Content Placeholder 2"/>
          <p:cNvSpPr>
            <a:spLocks noGrp="1"/>
          </p:cNvSpPr>
          <p:nvPr>
            <p:ph idx="1"/>
          </p:nvPr>
        </p:nvSpPr>
        <p:spPr/>
        <p:txBody>
          <a:bodyPr/>
          <a:lstStyle/>
          <a:p>
            <a:r>
              <a:rPr lang="en-CA" altLang="en-US" dirty="0" smtClean="0"/>
              <a:t>The cities swept about me like dead leaves, leaves that were brightly coloured but torn away from the branches</a:t>
            </a:r>
            <a:r>
              <a:rPr lang="en-CA" altLang="en-US" dirty="0" smtClean="0"/>
              <a:t>. I </a:t>
            </a:r>
            <a:r>
              <a:rPr lang="en-CA" altLang="en-US" dirty="0" smtClean="0"/>
              <a:t>would have stopped, but I was pursued by something</a:t>
            </a:r>
            <a:r>
              <a:rPr lang="en-CA" altLang="en-US" dirty="0" smtClean="0"/>
              <a:t>. </a:t>
            </a:r>
            <a:r>
              <a:rPr lang="en-CA" dirty="0" smtClean="0"/>
              <a:t>It always came upon me unawares, taking me altogether by surprise. </a:t>
            </a:r>
            <a:endParaRPr lang="en-US" altLang="en-US" dirty="0" smtClean="0"/>
          </a:p>
          <a:p>
            <a:endParaRPr lang="en-US" altLang="en-US" dirty="0" smtClean="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0" indent="-283464" fontAlgn="auto">
              <a:spcAft>
                <a:spcPts val="0"/>
              </a:spcAft>
              <a:buClr>
                <a:schemeClr val="accent3"/>
              </a:buClr>
              <a:buFont typeface="Wingdings 2"/>
              <a:buChar char=""/>
              <a:defRPr/>
            </a:pPr>
            <a:r>
              <a:rPr lang="en-CA" dirty="0" smtClean="0"/>
              <a:t>Perhaps </a:t>
            </a:r>
            <a:r>
              <a:rPr lang="en-CA" dirty="0"/>
              <a:t>it was a familiar bit of music. </a:t>
            </a:r>
            <a:r>
              <a:rPr lang="en-CA" dirty="0"/>
              <a:t>Perhaps it was only a piece of transparent glass. Perhaps I am walking along a street at night, in some strange city, before I have found companions. I pass the lighted window of a shop where perfume is sold. The window is filled with pieces of coloured glass, tiny transparent bottles in delicate colours, like bits of a shattered rainbow.</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endParaRPr lang="en-US" dirty="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0" indent="-283464" fontAlgn="auto">
              <a:spcAft>
                <a:spcPts val="0"/>
              </a:spcAft>
              <a:buClr>
                <a:schemeClr val="accent3"/>
              </a:buClr>
              <a:buFont typeface="Wingdings 2"/>
              <a:buChar char=""/>
              <a:defRPr/>
            </a:pPr>
            <a:r>
              <a:rPr lang="en-CA" dirty="0"/>
              <a:t>Then all at once my sister touches my shoulder. </a:t>
            </a:r>
            <a:r>
              <a:rPr lang="en-CA" dirty="0"/>
              <a:t>I turn around and look into her eyes </a:t>
            </a:r>
            <a:r>
              <a:rPr lang="en-CA" dirty="0" smtClean="0"/>
              <a:t>... Oh</a:t>
            </a:r>
            <a:r>
              <a:rPr lang="en-CA" dirty="0"/>
              <a:t>, Laura, Laura, I tried to leave you behind me, but I am more faithful than I intended to </a:t>
            </a:r>
            <a:r>
              <a:rPr lang="en-CA" dirty="0" smtClean="0"/>
              <a:t>be! I </a:t>
            </a:r>
            <a:r>
              <a:rPr lang="en-CA" dirty="0"/>
              <a:t>reach for a cigarette, I cross the street, I run into the movies or a bar, I buy a drink, I speak to the nearest stranger -anything that can blow your candles out !</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endParaRPr lang="en-US" dirty="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0" indent="-283464" fontAlgn="auto">
              <a:spcAft>
                <a:spcPts val="0"/>
              </a:spcAft>
              <a:buClr>
                <a:schemeClr val="accent3"/>
              </a:buClr>
              <a:buFont typeface="Wingdings 2"/>
              <a:buChar char=""/>
              <a:defRPr/>
            </a:pPr>
            <a:r>
              <a:rPr lang="en-CA" dirty="0"/>
              <a:t>[LAURA bends over the candles.] </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 for nowadays the world is lit by </a:t>
            </a:r>
            <a:r>
              <a:rPr lang="en-CA" dirty="0" smtClean="0"/>
              <a:t>lightning! </a:t>
            </a:r>
            <a:r>
              <a:rPr lang="en-CA" dirty="0"/>
              <a:t>Blow out your candles, Laura - and so good-bye.</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[She blows the candles out.]</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THE SCENE DISSOLVES</a:t>
            </a:r>
            <a:endParaRPr lang="en-US" dirty="0"/>
          </a:p>
          <a:p>
            <a:pPr marL="365760" indent="-283464" fontAlgn="auto">
              <a:spcAft>
                <a:spcPts val="0"/>
              </a:spcAft>
              <a:buClr>
                <a:schemeClr val="accent3"/>
              </a:buClr>
              <a:buFont typeface="Wingdings 2"/>
              <a:buChar char=""/>
              <a:defRPr/>
            </a:pPr>
            <a:endParaRPr lang="en-US" dirty="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365760" indent="-283464" fontAlgn="auto">
              <a:spcAft>
                <a:spcPts val="0"/>
              </a:spcAft>
              <a:buClr>
                <a:schemeClr val="accent3"/>
              </a:buClr>
              <a:buFont typeface="Wingdings 2"/>
              <a:buChar char=""/>
              <a:defRPr/>
            </a:pPr>
            <a:r>
              <a:rPr lang="en-CA" dirty="0"/>
              <a:t>LAURA: Yes. </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JIM: Aw </a:t>
            </a:r>
            <a:r>
              <a:rPr lang="en-CA" dirty="0" err="1"/>
              <a:t>aw</a:t>
            </a:r>
            <a:r>
              <a:rPr lang="en-CA" dirty="0"/>
              <a:t> </a:t>
            </a:r>
            <a:r>
              <a:rPr lang="en-CA" dirty="0" err="1"/>
              <a:t>aw</a:t>
            </a:r>
            <a:r>
              <a:rPr lang="en-CA" dirty="0"/>
              <a:t>- Is it broken? </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LAURA: Now it is just like all the other horses. </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JIM: It's lost its -</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LAURA: Horn</a:t>
            </a:r>
            <a:r>
              <a:rPr lang="en-CA" dirty="0" smtClean="0"/>
              <a:t>! It </a:t>
            </a:r>
            <a:r>
              <a:rPr lang="en-CA" dirty="0"/>
              <a:t>doesn't matter. </a:t>
            </a:r>
            <a:r>
              <a:rPr lang="en-CA" dirty="0"/>
              <a:t>Maybe it's a blessing in disguise.</a:t>
            </a:r>
            <a:endParaRPr lang="en-US" dirty="0"/>
          </a:p>
          <a:p>
            <a:pPr marL="365760" indent="-283464" fontAlgn="auto">
              <a:spcAft>
                <a:spcPts val="0"/>
              </a:spcAft>
              <a:buClr>
                <a:schemeClr val="accent3"/>
              </a:buClr>
              <a:buFont typeface="Wingdings 2"/>
              <a:buChar char=""/>
              <a:defRPr/>
            </a:pPr>
            <a:endParaRPr lang="en-US" dirty="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0" indent="-283464" fontAlgn="auto">
              <a:spcAft>
                <a:spcPts val="0"/>
              </a:spcAft>
              <a:buClr>
                <a:schemeClr val="accent3"/>
              </a:buClr>
              <a:buFont typeface="Wingdings 2"/>
              <a:buChar char=""/>
              <a:defRPr/>
            </a:pPr>
            <a:r>
              <a:rPr lang="en-CA" dirty="0"/>
              <a:t>JIM: You'll never forgive me. </a:t>
            </a:r>
            <a:r>
              <a:rPr lang="en-CA" dirty="0"/>
              <a:t>I bet that that was your </a:t>
            </a:r>
            <a:r>
              <a:rPr lang="en-CA" dirty="0" smtClean="0"/>
              <a:t>favourite </a:t>
            </a:r>
            <a:r>
              <a:rPr lang="en-CA" dirty="0"/>
              <a:t>piece of glass.</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LAURA: I don't have favourites much. It's no tragedy, Freckles. Glass breaks so easily. No matter how careful you are. The traffic jars the shelves and things fall off them.</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JIM: Still I'm awfully sorry that I was the cause.</a:t>
            </a:r>
            <a:endParaRPr lang="en-US" dirty="0"/>
          </a:p>
          <a:p>
            <a:pPr marL="365760" indent="-283464" fontAlgn="auto">
              <a:spcAft>
                <a:spcPts val="0"/>
              </a:spcAft>
              <a:buClr>
                <a:schemeClr val="accent3"/>
              </a:buClr>
              <a:buFont typeface="Wingdings 2"/>
              <a:buChar char=""/>
              <a:defRPr/>
            </a:pPr>
            <a:endParaRPr lang="en-US" dirty="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0" indent="-283464" fontAlgn="auto">
              <a:spcAft>
                <a:spcPts val="0"/>
              </a:spcAft>
              <a:buClr>
                <a:schemeClr val="accent3"/>
              </a:buClr>
              <a:buFont typeface="Wingdings 2"/>
              <a:buChar char=""/>
              <a:defRPr/>
            </a:pPr>
            <a:r>
              <a:rPr lang="en-CA" dirty="0"/>
              <a:t>LA U R A [smiling] I'll just imagine he had an operation. </a:t>
            </a:r>
            <a:r>
              <a:rPr lang="en-CA" dirty="0"/>
              <a:t>The horn was removed to make him feel less - freakish </a:t>
            </a:r>
            <a:r>
              <a:rPr lang="en-CA" dirty="0" smtClean="0"/>
              <a:t>! [</a:t>
            </a:r>
            <a:r>
              <a:rPr lang="en-CA" dirty="0"/>
              <a:t>They both laugh.]</a:t>
            </a:r>
            <a:endParaRPr lang="en-US" dirty="0"/>
          </a:p>
          <a:p>
            <a:pPr marL="365760" indent="-283464" fontAlgn="auto">
              <a:spcAft>
                <a:spcPts val="0"/>
              </a:spcAft>
              <a:buClr>
                <a:schemeClr val="accent3"/>
              </a:buClr>
              <a:buFont typeface="Wingdings 2"/>
              <a:buChar char=""/>
              <a:defRPr/>
            </a:pPr>
            <a:r>
              <a:rPr lang="en-CA" dirty="0"/>
              <a:t>Now he will feel more at home with the other horses, the ones that don't have horns. .</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JIM: Ha-ha, that's very funny !</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[Suddenly serious]</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endParaRPr lang="en-US" dirty="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365760" indent="-283464" fontAlgn="auto">
              <a:spcAft>
                <a:spcPts val="0"/>
              </a:spcAft>
              <a:buClr>
                <a:schemeClr val="accent3"/>
              </a:buClr>
              <a:buFont typeface="Wingdings 2"/>
              <a:buChar char=""/>
              <a:defRPr/>
            </a:pPr>
            <a:r>
              <a:rPr lang="en-CA" dirty="0"/>
              <a:t>I'm glad to see that you have a sense of humour. You know - you're - well - very different ! Surprisingly different from anyone else I know !</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[His </a:t>
            </a:r>
            <a:r>
              <a:rPr lang="en-CA" dirty="0" smtClean="0"/>
              <a:t>voice becomes </a:t>
            </a:r>
            <a:r>
              <a:rPr lang="en-CA" dirty="0"/>
              <a:t>soft and hesitant with a genuine feeling]</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Do you mind me telling you that?</a:t>
            </a:r>
            <a:endParaRPr lang="en-US" dirty="0"/>
          </a:p>
          <a:p>
            <a:pPr marL="365760" indent="-283464" fontAlgn="auto">
              <a:spcAft>
                <a:spcPts val="0"/>
              </a:spcAft>
              <a:buClr>
                <a:schemeClr val="accent3"/>
              </a:buClr>
              <a:buFont typeface="Wingdings 2"/>
              <a:buChar char=""/>
              <a:defRPr/>
            </a:pPr>
            <a:r>
              <a:rPr lang="en-CA" dirty="0"/>
              <a:t> </a:t>
            </a:r>
            <a:endParaRPr lang="en-US" dirty="0"/>
          </a:p>
          <a:p>
            <a:pPr marL="365760" indent="-283464" fontAlgn="auto">
              <a:spcAft>
                <a:spcPts val="0"/>
              </a:spcAft>
              <a:buClr>
                <a:schemeClr val="accent3"/>
              </a:buClr>
              <a:buFont typeface="Wingdings 2"/>
              <a:buChar char=""/>
              <a:defRPr/>
            </a:pPr>
            <a:r>
              <a:rPr lang="en-CA" dirty="0"/>
              <a:t>[LAURA is abashed beyond speech]</a:t>
            </a:r>
            <a:endParaRPr lang="en-US" dirty="0"/>
          </a:p>
          <a:p>
            <a:pPr marL="365760" indent="-283464" fontAlgn="auto">
              <a:spcAft>
                <a:spcPts val="0"/>
              </a:spcAft>
              <a:buClr>
                <a:schemeClr val="accent3"/>
              </a:buClr>
              <a:buFont typeface="Wingdings 2"/>
              <a:buChar char=""/>
              <a:defRPr/>
            </a:pPr>
            <a:endParaRPr lang="en-US" dirty="0"/>
          </a:p>
        </p:txBody>
      </p:sp>
      <p:sp>
        <p:nvSpPr>
          <p:cNvPr id="2" name="Title 1"/>
          <p:cNvSpPr>
            <a:spLocks noGrp="1"/>
          </p:cNvSpPr>
          <p:nvPr>
            <p:ph type="title"/>
          </p:nvPr>
        </p:nvSpPr>
        <p:spPr/>
        <p:txBody>
          <a:bodyPr>
            <a:normAutofit/>
          </a:bodyPr>
          <a:lstStyle/>
          <a:p>
            <a:pPr fontAlgn="auto">
              <a:spcAft>
                <a:spcPts val="0"/>
              </a:spcAft>
              <a:defRPr/>
            </a:pPr>
            <a:endParaRPr lang="en-US">
              <a:solidFill>
                <a:schemeClr val="tx2">
                  <a:satMod val="130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112</TotalTime>
  <Words>2059</Words>
  <Application>Microsoft Office PowerPoint</Application>
  <PresentationFormat>On-screen Show (4:3)</PresentationFormat>
  <Paragraphs>296</Paragraphs>
  <Slides>58</Slides>
  <Notes>0</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Concourse</vt:lpstr>
      <vt:lpstr>THE GLASS MENAGERIE</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NTS</dc:creator>
  <cp:lastModifiedBy>NTS</cp:lastModifiedBy>
  <cp:revision>9</cp:revision>
  <dcterms:created xsi:type="dcterms:W3CDTF">2014-04-11T05:37:51Z</dcterms:created>
  <dcterms:modified xsi:type="dcterms:W3CDTF">2014-04-11T07:30:12Z</dcterms:modified>
</cp:coreProperties>
</file>