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3" d="100"/>
          <a:sy n="33" d="100"/>
        </p:scale>
        <p:origin x="-1670" y="-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3/3/2014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3/3/2014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3/3/2014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3/3/2014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3/3/2014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3/3/2014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3/3/2014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4400" dirty="0" smtClean="0"/>
              <a:t>R W Emerson</a:t>
            </a:r>
            <a:endParaRPr lang="en-US" sz="4400" dirty="0"/>
          </a:p>
        </p:txBody>
      </p:sp>
      <p:sp>
        <p:nvSpPr>
          <p:cNvPr id="2" name="Title 1"/>
          <p:cNvSpPr>
            <a:spLocks noGrp="1"/>
          </p:cNvSpPr>
          <p:nvPr>
            <p:ph type="ctrTitle"/>
          </p:nvPr>
        </p:nvSpPr>
        <p:spPr/>
        <p:txBody>
          <a:bodyPr>
            <a:normAutofit/>
          </a:bodyPr>
          <a:lstStyle/>
          <a:p>
            <a:r>
              <a:rPr lang="en-US" sz="8800" dirty="0" smtClean="0"/>
              <a:t>Self Reliance</a:t>
            </a:r>
            <a:endParaRPr lang="en-US" sz="8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12775" y="228600"/>
            <a:ext cx="8153400" cy="990600"/>
          </a:xfrm>
        </p:spPr>
        <p:txBody>
          <a:bodyPr/>
          <a:lstStyle/>
          <a:p>
            <a:pPr eaLnBrk="1" hangingPunct="1"/>
            <a:endParaRPr lang="en-US" smtClean="0"/>
          </a:p>
        </p:txBody>
      </p:sp>
      <p:sp>
        <p:nvSpPr>
          <p:cNvPr id="3" name="Content Placeholder 2"/>
          <p:cNvSpPr>
            <a:spLocks noGrp="1"/>
          </p:cNvSpPr>
          <p:nvPr>
            <p:ph sz="quarter" idx="1"/>
          </p:nvPr>
        </p:nvSpPr>
        <p:spPr>
          <a:xfrm>
            <a:off x="612775" y="1600200"/>
            <a:ext cx="8153400" cy="4495800"/>
          </a:xfrm>
        </p:spPr>
        <p:txBody>
          <a:bodyPr>
            <a:normAutofit lnSpcReduction="10000"/>
          </a:bodyPr>
          <a:lstStyle/>
          <a:p>
            <a:pPr marL="320040" indent="-320040" eaLnBrk="1" fontAlgn="auto" hangingPunct="1">
              <a:spcAft>
                <a:spcPts val="0"/>
              </a:spcAft>
              <a:buFont typeface="Wingdings"/>
              <a:buChar char=""/>
              <a:defRPr/>
            </a:pPr>
            <a:r>
              <a:rPr lang="en-US" dirty="0"/>
              <a:t>What pretty oracles nature yields us on this text, in the face and behavior of children, babes, and even brutes! That divided and rebel mind, that distrust of a sentiment because our arithmetic has computed the strength and means opposed to our purpose, </a:t>
            </a:r>
            <a:r>
              <a:rPr lang="en-US" dirty="0" smtClean="0"/>
              <a:t>these</a:t>
            </a:r>
            <a:r>
              <a:rPr lang="en-US" dirty="0"/>
              <a:t> have not. Their mind being whole, their eye is as yet unconquered, and when we look in their faces we are disconcerted. Infancy conforms to nobody: all conform to it, so that one babe commonly makes four or </a:t>
            </a:r>
            <a:r>
              <a:rPr lang="en-US" dirty="0" smtClean="0"/>
              <a:t>five</a:t>
            </a:r>
            <a:r>
              <a:rPr lang="en-US" dirty="0"/>
              <a:t> out of the adults who prattle and play to it.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12775" y="228600"/>
            <a:ext cx="8153400" cy="990600"/>
          </a:xfrm>
        </p:spPr>
        <p:txBody>
          <a:bodyPr/>
          <a:lstStyle/>
          <a:p>
            <a:pPr eaLnBrk="1" hangingPunct="1"/>
            <a:endParaRPr lang="en-US" smtClean="0"/>
          </a:p>
        </p:txBody>
      </p:sp>
      <p:sp>
        <p:nvSpPr>
          <p:cNvPr id="3" name="Content Placeholder 2"/>
          <p:cNvSpPr>
            <a:spLocks noGrp="1"/>
          </p:cNvSpPr>
          <p:nvPr>
            <p:ph sz="quarter" idx="1"/>
          </p:nvPr>
        </p:nvSpPr>
        <p:spPr>
          <a:xfrm>
            <a:off x="612775" y="1600200"/>
            <a:ext cx="8153400" cy="4495800"/>
          </a:xfrm>
        </p:spPr>
        <p:txBody>
          <a:bodyPr>
            <a:normAutofit/>
          </a:bodyPr>
          <a:lstStyle/>
          <a:p>
            <a:pPr marL="320040" indent="-320040" eaLnBrk="1" fontAlgn="auto" hangingPunct="1">
              <a:spcAft>
                <a:spcPts val="0"/>
              </a:spcAft>
              <a:buFont typeface="Wingdings"/>
              <a:buChar char=""/>
              <a:defRPr/>
            </a:pPr>
            <a:r>
              <a:rPr lang="en-US" dirty="0"/>
              <a:t>So God has armed youth and puberty and manhood no less with its own piquancy and charm, and made it enviable and gracious and its claims not to be put by, if it will stand by itself. Do not think the youth has no force, because he cannot speak to you and me. Hark! in the next room his voice is sufficiently clear and emphatic. It seems he knows how to speak to his contemporaries. Bashful or bold, then, he will know how to make us seniors very unnecessary.</a:t>
            </a:r>
          </a:p>
          <a:p>
            <a:pPr marL="320040" indent="-320040"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12775" y="228600"/>
            <a:ext cx="8153400" cy="990600"/>
          </a:xfrm>
        </p:spPr>
        <p:txBody>
          <a:bodyPr/>
          <a:lstStyle/>
          <a:p>
            <a:pPr eaLnBrk="1" hangingPunct="1"/>
            <a:endParaRPr lang="en-US" smtClean="0"/>
          </a:p>
        </p:txBody>
      </p:sp>
      <p:sp>
        <p:nvSpPr>
          <p:cNvPr id="26627" name="Content Placeholder 2"/>
          <p:cNvSpPr>
            <a:spLocks noGrp="1"/>
          </p:cNvSpPr>
          <p:nvPr>
            <p:ph sz="quarter" idx="1"/>
          </p:nvPr>
        </p:nvSpPr>
        <p:spPr>
          <a:xfrm>
            <a:off x="612775" y="1600200"/>
            <a:ext cx="8153400" cy="4495800"/>
          </a:xfrm>
        </p:spPr>
        <p:txBody>
          <a:bodyPr/>
          <a:lstStyle/>
          <a:p>
            <a:pPr eaLnBrk="1" hangingPunct="1"/>
            <a:r>
              <a:rPr lang="en-US" smtClean="0"/>
              <a:t>The nonchalance of boys who are sure of a dinner, and would disdain as much as a lord to do or say aught to conciliate one, is the healthy attitude of human nature. A boy is in the parlor what the pit is in the playhouse;</a:t>
            </a:r>
            <a:r>
              <a:rPr lang="en-US" u="sng" smtClean="0"/>
              <a:t> </a:t>
            </a:r>
            <a:r>
              <a:rPr lang="en-US" smtClean="0"/>
              <a:t>independent, irresponsible, looking out from his corner on such people and facts as pass by, he tries and sentences them on their merits, in the swift, summary way of boys, as good, bad, interesting, silly, eloquent, troublesome.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12775" y="228600"/>
            <a:ext cx="8153400" cy="990600"/>
          </a:xfrm>
        </p:spPr>
        <p:txBody>
          <a:bodyPr/>
          <a:lstStyle/>
          <a:p>
            <a:pPr eaLnBrk="1" hangingPunct="1"/>
            <a:endParaRPr lang="en-US" smtClean="0"/>
          </a:p>
        </p:txBody>
      </p:sp>
      <p:sp>
        <p:nvSpPr>
          <p:cNvPr id="27651" name="Content Placeholder 2"/>
          <p:cNvSpPr>
            <a:spLocks noGrp="1"/>
          </p:cNvSpPr>
          <p:nvPr>
            <p:ph sz="quarter" idx="1"/>
          </p:nvPr>
        </p:nvSpPr>
        <p:spPr>
          <a:xfrm>
            <a:off x="612775" y="1600200"/>
            <a:ext cx="8153400" cy="4495800"/>
          </a:xfrm>
        </p:spPr>
        <p:txBody>
          <a:bodyPr/>
          <a:lstStyle/>
          <a:p>
            <a:pPr eaLnBrk="1" hangingPunct="1"/>
            <a:r>
              <a:rPr lang="en-US" smtClean="0"/>
              <a:t>He cumbers himself never about consequences about interests; he gives an independent, genuine verdict. You must court him: he does not court you. But the man is, as it were, clapped into jail by his consciousness. As soon as he has once acted or spoken with </a:t>
            </a:r>
            <a:r>
              <a:rPr lang="en-US" i="1" smtClean="0"/>
              <a:t>éclat</a:t>
            </a:r>
            <a:r>
              <a:rPr lang="en-US" smtClean="0"/>
              <a:t> he is a committed person, watched by the sympathy or the hatred of hundreds, whose affections must now enter into his account.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12775" y="228600"/>
            <a:ext cx="8153400" cy="990600"/>
          </a:xfrm>
        </p:spPr>
        <p:txBody>
          <a:bodyPr/>
          <a:lstStyle/>
          <a:p>
            <a:pPr eaLnBrk="1" hangingPunct="1"/>
            <a:endParaRPr lang="en-US" smtClean="0"/>
          </a:p>
        </p:txBody>
      </p:sp>
      <p:sp>
        <p:nvSpPr>
          <p:cNvPr id="28675" name="Content Placeholder 2"/>
          <p:cNvSpPr>
            <a:spLocks noGrp="1"/>
          </p:cNvSpPr>
          <p:nvPr>
            <p:ph sz="quarter" idx="1"/>
          </p:nvPr>
        </p:nvSpPr>
        <p:spPr>
          <a:xfrm>
            <a:off x="612775" y="1600200"/>
            <a:ext cx="8153400" cy="4495800"/>
          </a:xfrm>
        </p:spPr>
        <p:txBody>
          <a:bodyPr/>
          <a:lstStyle/>
          <a:p>
            <a:pPr eaLnBrk="1" hangingPunct="1"/>
            <a:r>
              <a:rPr lang="en-US" smtClean="0"/>
              <a:t>There is no Lethe for this. Ah, that he could pass again into his neutrality! Who can thus avoid all pledges, and having observed, observe again from the same unaffected, unbiased, unbribable, unaffrighted innocence, must always be formidable. He would utter opinions on all passing affairs, which being seen to be not private, but necessary, would sink like darts into the ear of men, and put them in fear.</a:t>
            </a:r>
          </a:p>
          <a:p>
            <a:pPr eaLnBrk="1" hangingPunct="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12775" y="228600"/>
            <a:ext cx="8153400" cy="990600"/>
          </a:xfrm>
        </p:spPr>
        <p:txBody>
          <a:bodyPr/>
          <a:lstStyle/>
          <a:p>
            <a:pPr eaLnBrk="1" hangingPunct="1"/>
            <a:endParaRPr lang="en-US" smtClean="0"/>
          </a:p>
        </p:txBody>
      </p:sp>
      <p:sp>
        <p:nvSpPr>
          <p:cNvPr id="3" name="Content Placeholder 2"/>
          <p:cNvSpPr>
            <a:spLocks noGrp="1"/>
          </p:cNvSpPr>
          <p:nvPr>
            <p:ph sz="quarter" idx="1"/>
          </p:nvPr>
        </p:nvSpPr>
        <p:spPr>
          <a:xfrm>
            <a:off x="612775" y="1600200"/>
            <a:ext cx="8153400" cy="4495800"/>
          </a:xfrm>
        </p:spPr>
        <p:txBody>
          <a:bodyPr>
            <a:normAutofit/>
          </a:bodyPr>
          <a:lstStyle/>
          <a:p>
            <a:pPr marL="320040" indent="-320040" eaLnBrk="1" fontAlgn="auto" hangingPunct="1">
              <a:spcAft>
                <a:spcPts val="0"/>
              </a:spcAft>
              <a:buFont typeface="Wingdings"/>
              <a:buChar char=""/>
              <a:defRPr/>
            </a:pPr>
            <a:r>
              <a:rPr lang="en-US" dirty="0"/>
              <a:t>These are the voices which we hear in solitude, but they grow faint and inaudible as we enter into the world. Society everywhere is in conspiracy against the manhood of everyone of its members. Society is a joint-stock company, in which the members agree, for the better securing of his bread to each shareholder, to surrender the liberty and culture of the eater. The virtue in most request is conformity. Self-reliance is its aversion. It loves not realities and creators, but names and customs.</a:t>
            </a:r>
          </a:p>
          <a:p>
            <a:pPr marL="320040" indent="-320040"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12775" y="228600"/>
            <a:ext cx="8153400" cy="990600"/>
          </a:xfrm>
        </p:spPr>
        <p:txBody>
          <a:bodyPr/>
          <a:lstStyle/>
          <a:p>
            <a:pPr eaLnBrk="1" hangingPunct="1"/>
            <a:endParaRPr lang="en-US" smtClean="0"/>
          </a:p>
        </p:txBody>
      </p:sp>
      <p:sp>
        <p:nvSpPr>
          <p:cNvPr id="30723" name="Content Placeholder 2"/>
          <p:cNvSpPr>
            <a:spLocks noGrp="1"/>
          </p:cNvSpPr>
          <p:nvPr>
            <p:ph sz="quarter" idx="1"/>
          </p:nvPr>
        </p:nvSpPr>
        <p:spPr>
          <a:xfrm>
            <a:off x="612775" y="1600200"/>
            <a:ext cx="8153400" cy="4495800"/>
          </a:xfrm>
        </p:spPr>
        <p:txBody>
          <a:bodyPr/>
          <a:lstStyle/>
          <a:p>
            <a:pPr eaLnBrk="1" hangingPunct="1"/>
            <a:r>
              <a:rPr lang="en-US" smtClean="0"/>
              <a:t>Whoso would be a man must be a nonconformist.</a:t>
            </a:r>
            <a:r>
              <a:rPr lang="en-US" u="sng" smtClean="0"/>
              <a:t> </a:t>
            </a:r>
            <a:r>
              <a:rPr lang="en-US" smtClean="0"/>
              <a:t> He who would gather immortal palms must not be hindered by the name of goodness, but must explore if it be goodness.</a:t>
            </a:r>
            <a:r>
              <a:rPr lang="en-US" u="sng" smtClean="0"/>
              <a:t> </a:t>
            </a:r>
            <a:r>
              <a:rPr lang="en-US" smtClean="0"/>
              <a:t>Nothing is at last sacred but the integrity of your own mind. Absolve you to yourself, and you shall have the suffrage of the world.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12775" y="228600"/>
            <a:ext cx="8153400" cy="990600"/>
          </a:xfrm>
        </p:spPr>
        <p:txBody>
          <a:bodyPr/>
          <a:lstStyle/>
          <a:p>
            <a:pPr eaLnBrk="1" hangingPunct="1"/>
            <a:endParaRPr lang="en-US" smtClean="0"/>
          </a:p>
        </p:txBody>
      </p:sp>
      <p:sp>
        <p:nvSpPr>
          <p:cNvPr id="3" name="Content Placeholder 2"/>
          <p:cNvSpPr>
            <a:spLocks noGrp="1"/>
          </p:cNvSpPr>
          <p:nvPr>
            <p:ph sz="quarter" idx="1"/>
          </p:nvPr>
        </p:nvSpPr>
        <p:spPr>
          <a:xfrm>
            <a:off x="612775" y="1600200"/>
            <a:ext cx="8153400" cy="4495800"/>
          </a:xfrm>
        </p:spPr>
        <p:txBody>
          <a:bodyPr>
            <a:normAutofit lnSpcReduction="10000"/>
          </a:bodyPr>
          <a:lstStyle/>
          <a:p>
            <a:pPr marL="320040" indent="-320040" eaLnBrk="1" fontAlgn="auto" hangingPunct="1">
              <a:spcAft>
                <a:spcPts val="0"/>
              </a:spcAft>
              <a:buFont typeface="Wingdings"/>
              <a:buChar char=""/>
              <a:defRPr/>
            </a:pPr>
            <a:r>
              <a:rPr lang="en-US" dirty="0"/>
              <a:t>I remember an answer which when quite young I was prompted to make to a valued adviser, who was wont to importune me with the dear old doctrines of the church. On my saying, What have I to do with the sacredness of traditions, if I live wholly from within? my friend suggested: "But these impulses may be from below, not from above." I replied: "They do not seem to me to be such; but if I am the Devil's child, I will live then from the Devil." No law can be sacred to me but that of my nature.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12775" y="228600"/>
            <a:ext cx="8153400" cy="990600"/>
          </a:xfrm>
        </p:spPr>
        <p:txBody>
          <a:bodyPr/>
          <a:lstStyle/>
          <a:p>
            <a:pPr eaLnBrk="1" hangingPunct="1"/>
            <a:endParaRPr lang="en-US" smtClean="0"/>
          </a:p>
        </p:txBody>
      </p:sp>
      <p:sp>
        <p:nvSpPr>
          <p:cNvPr id="32771" name="Content Placeholder 2"/>
          <p:cNvSpPr>
            <a:spLocks noGrp="1"/>
          </p:cNvSpPr>
          <p:nvPr>
            <p:ph sz="quarter" idx="1"/>
          </p:nvPr>
        </p:nvSpPr>
        <p:spPr>
          <a:xfrm>
            <a:off x="612775" y="1600200"/>
            <a:ext cx="8153400" cy="4495800"/>
          </a:xfrm>
        </p:spPr>
        <p:txBody>
          <a:bodyPr/>
          <a:lstStyle/>
          <a:p>
            <a:pPr eaLnBrk="1" hangingPunct="1"/>
            <a:r>
              <a:rPr lang="en-US" smtClean="0"/>
              <a:t>Good and bad are but names very readily transferable to that or this;</a:t>
            </a:r>
            <a:r>
              <a:rPr lang="en-US" u="sng" smtClean="0"/>
              <a:t> </a:t>
            </a:r>
            <a:r>
              <a:rPr lang="en-US" smtClean="0"/>
              <a:t> the only right is what is after my constitution, the only wrong what is against it. A man is to carry himself in the presence of all opposition, as if everything were titular and ephemeral but he. I am ashamed to think how easily we capitulate to badges and names, to large societies and dead institutions.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12775" y="228600"/>
            <a:ext cx="8153400" cy="990600"/>
          </a:xfrm>
        </p:spPr>
        <p:txBody>
          <a:bodyPr/>
          <a:lstStyle/>
          <a:p>
            <a:pPr eaLnBrk="1" hangingPunct="1"/>
            <a:endParaRPr lang="en-US" smtClean="0"/>
          </a:p>
        </p:txBody>
      </p:sp>
      <p:sp>
        <p:nvSpPr>
          <p:cNvPr id="33795" name="Content Placeholder 2"/>
          <p:cNvSpPr>
            <a:spLocks noGrp="1"/>
          </p:cNvSpPr>
          <p:nvPr>
            <p:ph sz="quarter" idx="1"/>
          </p:nvPr>
        </p:nvSpPr>
        <p:spPr>
          <a:xfrm>
            <a:off x="612775" y="1600200"/>
            <a:ext cx="8153400" cy="4495800"/>
          </a:xfrm>
        </p:spPr>
        <p:txBody>
          <a:bodyPr/>
          <a:lstStyle/>
          <a:p>
            <a:pPr eaLnBrk="1" hangingPunct="1"/>
            <a:r>
              <a:rPr lang="en-US" smtClean="0"/>
              <a:t>Every decent and well-spoken individual affects and sways me more than is right. I ought to go upright and vital, and speak the rude truth in all ways. If malice and vanity wear the coat of philanthropy, shall that pass? If an angry bigot assumes this bountiful cause of Abolition, and comes to me with his last news from Barbadoes,</a:t>
            </a:r>
            <a:r>
              <a:rPr lang="en-US" u="sng" smtClean="0"/>
              <a:t> </a:t>
            </a:r>
            <a:r>
              <a:rPr lang="en-US" smtClean="0"/>
              <a:t> why should I not say to him: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2775" y="228600"/>
            <a:ext cx="8153400" cy="990600"/>
          </a:xfrm>
        </p:spPr>
        <p:txBody>
          <a:bodyPr/>
          <a:lstStyle/>
          <a:p>
            <a:pPr eaLnBrk="1" hangingPunct="1"/>
            <a:endParaRPr lang="en-US" smtClean="0"/>
          </a:p>
        </p:txBody>
      </p:sp>
      <p:sp>
        <p:nvSpPr>
          <p:cNvPr id="16387" name="Content Placeholder 2"/>
          <p:cNvSpPr>
            <a:spLocks noGrp="1"/>
          </p:cNvSpPr>
          <p:nvPr>
            <p:ph sz="quarter" idx="1"/>
          </p:nvPr>
        </p:nvSpPr>
        <p:spPr>
          <a:xfrm>
            <a:off x="612775" y="1600200"/>
            <a:ext cx="8153400" cy="4495800"/>
          </a:xfrm>
        </p:spPr>
        <p:txBody>
          <a:bodyPr/>
          <a:lstStyle/>
          <a:p>
            <a:pPr eaLnBrk="1" hangingPunct="1"/>
            <a:r>
              <a:rPr lang="en-US" smtClean="0"/>
              <a:t>A man should learn to detect and watch that gleam of light which flashes across his mind from within, more than the luster of the firmament of bards and sages. Yet he dismisses without notice his thought, because it is his. In every work of genius we recognize our own rejected thoughts: they come back to us with a certain alienated majesty. Great works of art have no more affecting lesson for us than this.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12775" y="228600"/>
            <a:ext cx="8153400" cy="990600"/>
          </a:xfrm>
        </p:spPr>
        <p:txBody>
          <a:bodyPr/>
          <a:lstStyle/>
          <a:p>
            <a:pPr eaLnBrk="1" hangingPunct="1"/>
            <a:endParaRPr lang="en-US" smtClean="0"/>
          </a:p>
        </p:txBody>
      </p:sp>
      <p:sp>
        <p:nvSpPr>
          <p:cNvPr id="34819" name="Content Placeholder 2"/>
          <p:cNvSpPr>
            <a:spLocks noGrp="1"/>
          </p:cNvSpPr>
          <p:nvPr>
            <p:ph sz="quarter" idx="1"/>
          </p:nvPr>
        </p:nvSpPr>
        <p:spPr>
          <a:xfrm>
            <a:off x="612775" y="1600200"/>
            <a:ext cx="8153400" cy="4495800"/>
          </a:xfrm>
        </p:spPr>
        <p:txBody>
          <a:bodyPr/>
          <a:lstStyle/>
          <a:p>
            <a:pPr eaLnBrk="1" hangingPunct="1"/>
            <a:r>
              <a:rPr lang="en-US" smtClean="0"/>
              <a:t>"Go love thy infant; love thy wood-chopper: be good-natured and modest: have that grace; and never varnish your hard, uncharitable ambition with this incredible tenderness for black folk a thousand miles off. Thy love afar is spite at home." Rough and graceless would be such greeting, but truth is handsomer than the affectation of love. Your goodness must have some edge to it,—else it is none.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2775" y="228600"/>
            <a:ext cx="8153400" cy="990600"/>
          </a:xfrm>
        </p:spPr>
        <p:txBody>
          <a:bodyPr/>
          <a:lstStyle/>
          <a:p>
            <a:pPr eaLnBrk="1" hangingPunct="1"/>
            <a:endParaRPr lang="en-US" smtClean="0"/>
          </a:p>
        </p:txBody>
      </p:sp>
      <p:sp>
        <p:nvSpPr>
          <p:cNvPr id="17411" name="Content Placeholder 2"/>
          <p:cNvSpPr>
            <a:spLocks noGrp="1"/>
          </p:cNvSpPr>
          <p:nvPr>
            <p:ph sz="quarter" idx="1"/>
          </p:nvPr>
        </p:nvSpPr>
        <p:spPr>
          <a:xfrm>
            <a:off x="612775" y="1600200"/>
            <a:ext cx="8153400" cy="4495800"/>
          </a:xfrm>
        </p:spPr>
        <p:txBody>
          <a:bodyPr/>
          <a:lstStyle/>
          <a:p>
            <a:pPr eaLnBrk="1" hangingPunct="1"/>
            <a:r>
              <a:rPr lang="en-US" smtClean="0"/>
              <a:t>They teach us to abide by our spontaneous impression with good-humored inflexibility then most when the whole cry of voices is on the other side. Else, to-morrow a stranger will say with masterly good sense precisely what we have thought and felt all the time, and we shall be forced to take with shame our own opinion from another.</a:t>
            </a:r>
          </a:p>
          <a:p>
            <a:pPr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2775" y="228600"/>
            <a:ext cx="8153400" cy="990600"/>
          </a:xfrm>
        </p:spPr>
        <p:txBody>
          <a:bodyPr/>
          <a:lstStyle/>
          <a:p>
            <a:pPr eaLnBrk="1" hangingPunct="1"/>
            <a:endParaRPr lang="en-US" smtClean="0"/>
          </a:p>
        </p:txBody>
      </p:sp>
      <p:sp>
        <p:nvSpPr>
          <p:cNvPr id="18435" name="Content Placeholder 2"/>
          <p:cNvSpPr>
            <a:spLocks noGrp="1"/>
          </p:cNvSpPr>
          <p:nvPr>
            <p:ph sz="quarter" idx="1"/>
          </p:nvPr>
        </p:nvSpPr>
        <p:spPr>
          <a:xfrm>
            <a:off x="612775" y="1600200"/>
            <a:ext cx="8153400" cy="4495800"/>
          </a:xfrm>
        </p:spPr>
        <p:txBody>
          <a:bodyPr/>
          <a:lstStyle/>
          <a:p>
            <a:pPr eaLnBrk="1" hangingPunct="1"/>
            <a:r>
              <a:rPr lang="en-US" smtClean="0"/>
              <a:t>There is a time in every man's education when he arrives at the conviction that envy is ignorance; that imitation is suicide;  that he must take himself for better, for worse, as his portion; that though the wide universe is full of good, no kernel of nourishing corn can come to him but through his toil bestowed on that plot of ground which is given to him to till.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12775" y="228600"/>
            <a:ext cx="8153400" cy="990600"/>
          </a:xfrm>
        </p:spPr>
        <p:txBody>
          <a:bodyPr/>
          <a:lstStyle/>
          <a:p>
            <a:pPr eaLnBrk="1" hangingPunct="1"/>
            <a:endParaRPr lang="en-US" smtClean="0"/>
          </a:p>
        </p:txBody>
      </p:sp>
      <p:sp>
        <p:nvSpPr>
          <p:cNvPr id="19459" name="Content Placeholder 2"/>
          <p:cNvSpPr>
            <a:spLocks noGrp="1"/>
          </p:cNvSpPr>
          <p:nvPr>
            <p:ph sz="quarter" idx="1"/>
          </p:nvPr>
        </p:nvSpPr>
        <p:spPr>
          <a:xfrm>
            <a:off x="612775" y="1600200"/>
            <a:ext cx="8153400" cy="4495800"/>
          </a:xfrm>
        </p:spPr>
        <p:txBody>
          <a:bodyPr/>
          <a:lstStyle/>
          <a:p>
            <a:pPr eaLnBrk="1" hangingPunct="1"/>
            <a:r>
              <a:rPr lang="en-US" smtClean="0"/>
              <a:t>The power which resides in him is new in nature, and none but he knows what that is which he can do, nor does he know until he has tried. Not for nothing one face, one character, one fact, makes much impression on him, and another none. This sculpture in the memory is not without preëstablished harmony. The eye was placed where one ray should fall, that it might testify of that particular ray.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5" y="228600"/>
            <a:ext cx="8153400" cy="990600"/>
          </a:xfrm>
        </p:spPr>
        <p:txBody>
          <a:bodyPr/>
          <a:lstStyle/>
          <a:p>
            <a:pPr eaLnBrk="1" hangingPunct="1"/>
            <a:endParaRPr lang="en-US" smtClean="0"/>
          </a:p>
        </p:txBody>
      </p:sp>
      <p:sp>
        <p:nvSpPr>
          <p:cNvPr id="20483" name="Content Placeholder 2"/>
          <p:cNvSpPr>
            <a:spLocks noGrp="1"/>
          </p:cNvSpPr>
          <p:nvPr>
            <p:ph sz="quarter" idx="1"/>
          </p:nvPr>
        </p:nvSpPr>
        <p:spPr>
          <a:xfrm>
            <a:off x="612775" y="1600200"/>
            <a:ext cx="8153400" cy="4495800"/>
          </a:xfrm>
        </p:spPr>
        <p:txBody>
          <a:bodyPr/>
          <a:lstStyle/>
          <a:p>
            <a:pPr eaLnBrk="1" hangingPunct="1"/>
            <a:r>
              <a:rPr lang="en-US" smtClean="0"/>
              <a:t>We but half express ourselves, and are ashamed of that divine idea which each of us represents. It may be safely trusted as proportionate and of good issues, so it be faithfully imparted, but God will not have his work made manifest by cowards.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pPr eaLnBrk="1" hangingPunct="1"/>
            <a:endParaRPr lang="en-US" smtClean="0"/>
          </a:p>
        </p:txBody>
      </p:sp>
      <p:sp>
        <p:nvSpPr>
          <p:cNvPr id="21507" name="Content Placeholder 2"/>
          <p:cNvSpPr>
            <a:spLocks noGrp="1"/>
          </p:cNvSpPr>
          <p:nvPr>
            <p:ph sz="quarter" idx="1"/>
          </p:nvPr>
        </p:nvSpPr>
        <p:spPr>
          <a:xfrm>
            <a:off x="612775" y="1600200"/>
            <a:ext cx="8153400" cy="4495800"/>
          </a:xfrm>
        </p:spPr>
        <p:txBody>
          <a:bodyPr/>
          <a:lstStyle/>
          <a:p>
            <a:pPr eaLnBrk="1" hangingPunct="1"/>
            <a:r>
              <a:rPr lang="en-US" smtClean="0"/>
              <a:t>A man is relieved and gay when he has put his heart into his work and done his best; but what he has said or done otherwise shall give him no peace. It is a deliverance which does not deliver. In the attempt his genius deserts him; no muse befriends; no invention, no hope.</a:t>
            </a:r>
          </a:p>
          <a:p>
            <a:pPr eaLnBrk="1" hangingPunct="1"/>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12775" y="228600"/>
            <a:ext cx="8153400" cy="990600"/>
          </a:xfrm>
        </p:spPr>
        <p:txBody>
          <a:bodyPr/>
          <a:lstStyle/>
          <a:p>
            <a:pPr eaLnBrk="1" hangingPunct="1"/>
            <a:endParaRPr lang="en-US" smtClean="0"/>
          </a:p>
        </p:txBody>
      </p:sp>
      <p:sp>
        <p:nvSpPr>
          <p:cNvPr id="22531" name="Content Placeholder 2"/>
          <p:cNvSpPr>
            <a:spLocks noGrp="1"/>
          </p:cNvSpPr>
          <p:nvPr>
            <p:ph sz="quarter" idx="1"/>
          </p:nvPr>
        </p:nvSpPr>
        <p:spPr>
          <a:xfrm>
            <a:off x="612775" y="1600200"/>
            <a:ext cx="8153400" cy="4495800"/>
          </a:xfrm>
        </p:spPr>
        <p:txBody>
          <a:bodyPr/>
          <a:lstStyle/>
          <a:p>
            <a:pPr eaLnBrk="1" hangingPunct="1"/>
            <a:r>
              <a:rPr lang="en-US" smtClean="0"/>
              <a:t>Trust thyself: every heart vibrates to that iron string. Accept the place the divine providence has found for you, the society of your contemporaries, the connection of events. Great men have always done so, and confided themselves childlike to the genius of their age, betraying their perception that the absolutely trustworthy was seated at their heart,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12775" y="228600"/>
            <a:ext cx="8153400" cy="990600"/>
          </a:xfrm>
        </p:spPr>
        <p:txBody>
          <a:bodyPr/>
          <a:lstStyle/>
          <a:p>
            <a:pPr eaLnBrk="1" hangingPunct="1"/>
            <a:endParaRPr lang="en-US" smtClean="0"/>
          </a:p>
        </p:txBody>
      </p:sp>
      <p:sp>
        <p:nvSpPr>
          <p:cNvPr id="23555" name="Content Placeholder 2"/>
          <p:cNvSpPr>
            <a:spLocks noGrp="1"/>
          </p:cNvSpPr>
          <p:nvPr>
            <p:ph sz="quarter" idx="1"/>
          </p:nvPr>
        </p:nvSpPr>
        <p:spPr>
          <a:xfrm>
            <a:off x="612775" y="1600200"/>
            <a:ext cx="8153400" cy="4495800"/>
          </a:xfrm>
        </p:spPr>
        <p:txBody>
          <a:bodyPr/>
          <a:lstStyle/>
          <a:p>
            <a:pPr eaLnBrk="1" hangingPunct="1"/>
            <a:r>
              <a:rPr lang="en-US" smtClean="0"/>
              <a:t>working through their hands, predominating in all their being. And we are now men, and must accept in the highest mind the same transcendent destiny; and not minors and invalids in a protected corner, not cowards fleeing before a revolution, but guides, redeemers, and benefactors, obeying the Almighty effort, and advancing on Chaos and the Dark.</a:t>
            </a:r>
          </a:p>
          <a:p>
            <a:pPr eaLnBrk="1" hangingPunct="1"/>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85</TotalTime>
  <Words>818</Words>
  <Application>Microsoft Office PowerPoint</Application>
  <PresentationFormat>On-screen Show (4:3)</PresentationFormat>
  <Paragraphs>21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Civic</vt:lpstr>
      <vt:lpstr>Self Reliance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Reliance</dc:title>
  <dc:creator>Dr Shaheena</dc:creator>
  <cp:lastModifiedBy>NTS</cp:lastModifiedBy>
  <cp:revision>4</cp:revision>
  <dcterms:created xsi:type="dcterms:W3CDTF">2006-08-16T00:00:00Z</dcterms:created>
  <dcterms:modified xsi:type="dcterms:W3CDTF">2014-03-03T07:41:56Z</dcterms:modified>
</cp:coreProperties>
</file>