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cyclopedia.thefreedictionary.com/Bey" TargetMode="External"/><Relationship Id="rId2" Type="http://schemas.openxmlformats.org/officeDocument/2006/relationships/hyperlink" Target="http://encyclopedia.thefreedictionary.com/Alexand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Self Reliance</a:t>
            </a:r>
            <a:endParaRPr lang="en-US" sz="7200" dirty="0"/>
          </a:p>
        </p:txBody>
      </p:sp>
      <p:sp>
        <p:nvSpPr>
          <p:cNvPr id="3" name="Subtitle 2"/>
          <p:cNvSpPr>
            <a:spLocks noGrp="1"/>
          </p:cNvSpPr>
          <p:nvPr>
            <p:ph type="subTitle" idx="1"/>
          </p:nvPr>
        </p:nvSpPr>
        <p:spPr/>
        <p:txBody>
          <a:bodyPr>
            <a:normAutofit/>
          </a:bodyPr>
          <a:lstStyle/>
          <a:p>
            <a:r>
              <a:rPr lang="en-US" sz="4800" dirty="0" smtClean="0"/>
              <a:t>R W Emerson</a:t>
            </a:r>
          </a:p>
          <a:p>
            <a:endParaRPr lang="en-US" sz="4800" dirty="0" smtClean="0"/>
          </a:p>
          <a:p>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612775" y="228600"/>
            <a:ext cx="8153400" cy="990600"/>
          </a:xfrm>
        </p:spPr>
        <p:txBody>
          <a:bodyPr/>
          <a:lstStyle/>
          <a:p>
            <a:pPr eaLnBrk="1" hangingPunct="1"/>
            <a:endParaRPr lang="en-US" smtClean="0"/>
          </a:p>
        </p:txBody>
      </p:sp>
      <p:sp>
        <p:nvSpPr>
          <p:cNvPr id="68611" name="Content Placeholder 2"/>
          <p:cNvSpPr>
            <a:spLocks noGrp="1"/>
          </p:cNvSpPr>
          <p:nvPr>
            <p:ph sz="quarter" idx="1"/>
          </p:nvPr>
        </p:nvSpPr>
        <p:spPr>
          <a:xfrm>
            <a:off x="612775" y="1600200"/>
            <a:ext cx="8153400" cy="4495800"/>
          </a:xfrm>
        </p:spPr>
        <p:txBody>
          <a:bodyPr/>
          <a:lstStyle/>
          <a:p>
            <a:pPr eaLnBrk="1" hangingPunct="1"/>
            <a:r>
              <a:rPr lang="en-US" smtClean="0"/>
              <a:t>Why all this deference to Alfred, and Scanderbeg, (</a:t>
            </a:r>
            <a:r>
              <a:rPr lang="en-US" i="1" smtClean="0">
                <a:hlinkClick r:id="rId2"/>
              </a:rPr>
              <a:t>İskender</a:t>
            </a:r>
            <a:r>
              <a:rPr lang="en-US" i="1" smtClean="0"/>
              <a:t> </a:t>
            </a:r>
            <a:r>
              <a:rPr lang="en-US" i="1" smtClean="0">
                <a:hlinkClick r:id="rId3"/>
              </a:rPr>
              <a:t>Bey</a:t>
            </a:r>
            <a:r>
              <a:rPr lang="en-US" i="1" smtClean="0"/>
              <a:t>)</a:t>
            </a:r>
            <a:r>
              <a:rPr lang="en-US" smtClean="0"/>
              <a:t>and Gustavus? Suppose they were virtuous; did they wear out virtue? As great a stake depends on your private act to-day, as followed their public and renowned steps. When private men shall act with original views, the luster will be transferred from the actions of kings to those of gentlemen.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612775" y="228600"/>
            <a:ext cx="8153400" cy="990600"/>
          </a:xfrm>
        </p:spPr>
        <p:txBody>
          <a:bodyPr/>
          <a:lstStyle/>
          <a:p>
            <a:pPr eaLnBrk="1" hangingPunct="1"/>
            <a:endParaRPr lang="en-US" smtClean="0"/>
          </a:p>
        </p:txBody>
      </p:sp>
      <p:sp>
        <p:nvSpPr>
          <p:cNvPr id="69635" name="Content Placeholder 2"/>
          <p:cNvSpPr>
            <a:spLocks noGrp="1"/>
          </p:cNvSpPr>
          <p:nvPr>
            <p:ph sz="quarter" idx="1"/>
          </p:nvPr>
        </p:nvSpPr>
        <p:spPr>
          <a:xfrm>
            <a:off x="612775" y="1600200"/>
            <a:ext cx="8153400" cy="4495800"/>
          </a:xfrm>
        </p:spPr>
        <p:txBody>
          <a:bodyPr/>
          <a:lstStyle/>
          <a:p>
            <a:pPr eaLnBrk="1" hangingPunct="1"/>
            <a:r>
              <a:rPr lang="en-US" smtClean="0"/>
              <a:t>The world has been instructed by its kings, who have so magnetized the eyes of nations. It has been taught by this colossal symbol the mutual reverence that is due from man to man. The joyful loyalty with which men have everywhere suffered the king, the noble, or the great proprietor to walk among them by a law of his own, make his own scale of men and things, and reverse theirs,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612775" y="228600"/>
            <a:ext cx="8153400" cy="990600"/>
          </a:xfrm>
        </p:spPr>
        <p:txBody>
          <a:bodyPr/>
          <a:lstStyle/>
          <a:p>
            <a:pPr eaLnBrk="1" hangingPunct="1"/>
            <a:endParaRPr lang="en-US" smtClean="0"/>
          </a:p>
        </p:txBody>
      </p:sp>
      <p:sp>
        <p:nvSpPr>
          <p:cNvPr id="70659" name="Content Placeholder 2"/>
          <p:cNvSpPr>
            <a:spLocks noGrp="1"/>
          </p:cNvSpPr>
          <p:nvPr>
            <p:ph sz="quarter" idx="1"/>
          </p:nvPr>
        </p:nvSpPr>
        <p:spPr>
          <a:xfrm>
            <a:off x="612775" y="1600200"/>
            <a:ext cx="8153400" cy="4495800"/>
          </a:xfrm>
        </p:spPr>
        <p:txBody>
          <a:bodyPr/>
          <a:lstStyle/>
          <a:p>
            <a:pPr eaLnBrk="1" hangingPunct="1"/>
            <a:r>
              <a:rPr lang="en-US" smtClean="0"/>
              <a:t>pay for benefits not with money but with honor, and represent the law in his person, was the hieroglyphic by which they obscurely signified their consciousness of their own right and comeliness, the right of every man.</a:t>
            </a:r>
          </a:p>
          <a:p>
            <a:pPr eaLnBrk="1" hangingPunct="1"/>
            <a:r>
              <a:rPr lang="en-US" smtClean="0"/>
              <a:t>The magnetism which all original action exerts is explained when we inquire the reason of self-trust.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612775" y="228600"/>
            <a:ext cx="8153400" cy="990600"/>
          </a:xfrm>
        </p:spPr>
        <p:txBody>
          <a:bodyPr/>
          <a:lstStyle/>
          <a:p>
            <a:pPr eaLnBrk="1" hangingPunct="1"/>
            <a:endParaRPr lang="en-US" smtClean="0"/>
          </a:p>
        </p:txBody>
      </p:sp>
      <p:sp>
        <p:nvSpPr>
          <p:cNvPr id="71683" name="Content Placeholder 2"/>
          <p:cNvSpPr>
            <a:spLocks noGrp="1"/>
          </p:cNvSpPr>
          <p:nvPr>
            <p:ph sz="quarter" idx="1"/>
          </p:nvPr>
        </p:nvSpPr>
        <p:spPr>
          <a:xfrm>
            <a:off x="612775" y="1600200"/>
            <a:ext cx="8153400" cy="4495800"/>
          </a:xfrm>
        </p:spPr>
        <p:txBody>
          <a:bodyPr/>
          <a:lstStyle/>
          <a:p>
            <a:pPr eaLnBrk="1" hangingPunct="1"/>
            <a:r>
              <a:rPr lang="en-US" smtClean="0"/>
              <a:t>Who is the Trustee? What is the aboriginal Self, on which a universal reliance may be grounded? What is the nature and power of that science-baffling star, without parallax, without calculable elements, which shoots a ray of beauty even into trivial and impure actions, if the least mark of independence appear?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612775" y="228600"/>
            <a:ext cx="8153400" cy="990600"/>
          </a:xfrm>
        </p:spPr>
        <p:txBody>
          <a:bodyPr/>
          <a:lstStyle/>
          <a:p>
            <a:pPr eaLnBrk="1" hangingPunct="1"/>
            <a:endParaRPr lang="en-US" smtClean="0"/>
          </a:p>
        </p:txBody>
      </p:sp>
      <p:sp>
        <p:nvSpPr>
          <p:cNvPr id="72707" name="Content Placeholder 2"/>
          <p:cNvSpPr>
            <a:spLocks noGrp="1"/>
          </p:cNvSpPr>
          <p:nvPr>
            <p:ph sz="quarter" idx="1"/>
          </p:nvPr>
        </p:nvSpPr>
        <p:spPr>
          <a:xfrm>
            <a:off x="612775" y="1600200"/>
            <a:ext cx="8153400" cy="4495800"/>
          </a:xfrm>
        </p:spPr>
        <p:txBody>
          <a:bodyPr/>
          <a:lstStyle/>
          <a:p>
            <a:pPr eaLnBrk="1" hangingPunct="1"/>
            <a:r>
              <a:rPr lang="en-US" smtClean="0"/>
              <a:t>The inquiry leads us to that source, at once the essence of genius, of virtue, and of life, which we call Spontaneity or Instinct. We denote this primary wisdom as Intuition, whilst all later teachings are tuitions. In that deep force, the last fact behind which analysis cannot go, all things find their common origin.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612775" y="228600"/>
            <a:ext cx="8153400" cy="990600"/>
          </a:xfrm>
        </p:spPr>
        <p:txBody>
          <a:bodyPr/>
          <a:lstStyle/>
          <a:p>
            <a:pPr eaLnBrk="1" hangingPunct="1"/>
            <a:endParaRPr lang="en-US" smtClean="0"/>
          </a:p>
        </p:txBody>
      </p:sp>
      <p:sp>
        <p:nvSpPr>
          <p:cNvPr id="73731" name="Content Placeholder 2"/>
          <p:cNvSpPr>
            <a:spLocks noGrp="1"/>
          </p:cNvSpPr>
          <p:nvPr>
            <p:ph sz="quarter" idx="1"/>
          </p:nvPr>
        </p:nvSpPr>
        <p:spPr>
          <a:xfrm>
            <a:off x="612775" y="1600200"/>
            <a:ext cx="8153400" cy="4495800"/>
          </a:xfrm>
        </p:spPr>
        <p:txBody>
          <a:bodyPr/>
          <a:lstStyle/>
          <a:p>
            <a:pPr eaLnBrk="1" hangingPunct="1"/>
            <a:r>
              <a:rPr lang="en-US" smtClean="0"/>
              <a:t>For the sense of being which in calm hours rises, we know not how, in the soul, is not diverse from things, from space, from light, from time, from man, but one with them, and proceeds obviously from the same source whence their life and being also proceed.</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612775" y="228600"/>
            <a:ext cx="8153400" cy="990600"/>
          </a:xfrm>
        </p:spPr>
        <p:txBody>
          <a:bodyPr/>
          <a:lstStyle/>
          <a:p>
            <a:pPr eaLnBrk="1" hangingPunct="1"/>
            <a:endParaRPr lang="en-US" smtClean="0"/>
          </a:p>
        </p:txBody>
      </p:sp>
      <p:sp>
        <p:nvSpPr>
          <p:cNvPr id="74755" name="Content Placeholder 2"/>
          <p:cNvSpPr>
            <a:spLocks noGrp="1"/>
          </p:cNvSpPr>
          <p:nvPr>
            <p:ph sz="quarter" idx="1"/>
          </p:nvPr>
        </p:nvSpPr>
        <p:spPr>
          <a:xfrm>
            <a:off x="612775" y="1600200"/>
            <a:ext cx="8153400" cy="4495800"/>
          </a:xfrm>
        </p:spPr>
        <p:txBody>
          <a:bodyPr/>
          <a:lstStyle/>
          <a:p>
            <a:pPr eaLnBrk="1" hangingPunct="1"/>
            <a:r>
              <a:rPr lang="en-US" smtClean="0"/>
              <a:t>We first share the life by which things exist, and afterwards see them as appearances in nature, and forget that we have shared their cause. Here is the fountain of action and of thought. Here are the lungs of that inspiration which giveth man wisdom, and which cannot be denied without impiety and atheism. We lie in the lap of immense intelligence, which makes us receivers of its truth and organs of its activity.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612775" y="228600"/>
            <a:ext cx="8153400" cy="990600"/>
          </a:xfrm>
        </p:spPr>
        <p:txBody>
          <a:bodyPr/>
          <a:lstStyle/>
          <a:p>
            <a:pPr eaLnBrk="1" hangingPunct="1"/>
            <a:endParaRPr lang="en-US" smtClean="0"/>
          </a:p>
        </p:txBody>
      </p:sp>
      <p:sp>
        <p:nvSpPr>
          <p:cNvPr id="75779" name="Content Placeholder 2"/>
          <p:cNvSpPr>
            <a:spLocks noGrp="1"/>
          </p:cNvSpPr>
          <p:nvPr>
            <p:ph sz="quarter" idx="1"/>
          </p:nvPr>
        </p:nvSpPr>
        <p:spPr>
          <a:xfrm>
            <a:off x="612775" y="1600200"/>
            <a:ext cx="8153400" cy="4495800"/>
          </a:xfrm>
        </p:spPr>
        <p:txBody>
          <a:bodyPr/>
          <a:lstStyle/>
          <a:p>
            <a:pPr eaLnBrk="1" hangingPunct="1"/>
            <a:r>
              <a:rPr lang="en-US" smtClean="0"/>
              <a:t>When we discern justice, when we discern truth, we do nothing of ourselves, but allow a passage to its beams. If we ask whence this comes, if we seek to pry into the soul that causes, all philosophy is at fault. Its presence or its absence is all we can affirm. Every man discriminates between the voluntary acts of his mind, and his involuntary perceptions, and knows that to his involuntary perceptions a perfect faith is due.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612775" y="228600"/>
            <a:ext cx="8153400" cy="990600"/>
          </a:xfrm>
        </p:spPr>
        <p:txBody>
          <a:bodyPr/>
          <a:lstStyle/>
          <a:p>
            <a:pPr eaLnBrk="1" hangingPunct="1"/>
            <a:endParaRPr lang="en-US" smtClean="0"/>
          </a:p>
        </p:txBody>
      </p:sp>
      <p:sp>
        <p:nvSpPr>
          <p:cNvPr id="76803" name="Content Placeholder 2"/>
          <p:cNvSpPr>
            <a:spLocks noGrp="1"/>
          </p:cNvSpPr>
          <p:nvPr>
            <p:ph sz="quarter" idx="1"/>
          </p:nvPr>
        </p:nvSpPr>
        <p:spPr>
          <a:xfrm>
            <a:off x="612775" y="1600200"/>
            <a:ext cx="8153400" cy="4495800"/>
          </a:xfrm>
        </p:spPr>
        <p:txBody>
          <a:bodyPr/>
          <a:lstStyle/>
          <a:p>
            <a:pPr eaLnBrk="1" hangingPunct="1"/>
            <a:r>
              <a:rPr lang="en-US" smtClean="0"/>
              <a:t>He may err in the expression of them, but he knows that these things are so, like day and night, not to be disputed. My willful actions and acquisitions are but roving;—the idlest reverie, the faintest native emotion, command my curiosity and respect.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dirty="0" smtClean="0"/>
              <a:t>Thoughtless </a:t>
            </a:r>
            <a:r>
              <a:rPr lang="en-US" dirty="0"/>
              <a:t>people contradict as readily the statement of perceptions as of opinions, or rather much more readily; for, they do not distinguish between perception and notion. They fancy that I choose to see this or that thing. But perception is not whimsical, it is fatal. If I see a trait, my children will see it after me, and in course of time, all mankind,—although it may chance that no one has seen it before me. For my perception of it is as much a fact as the sun.</a:t>
            </a:r>
          </a:p>
          <a:p>
            <a:pPr marL="320040" indent="-32004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12775" y="228600"/>
            <a:ext cx="8153400" cy="990600"/>
          </a:xfrm>
        </p:spPr>
        <p:txBody>
          <a:bodyPr/>
          <a:lstStyle/>
          <a:p>
            <a:pPr eaLnBrk="1" hangingPunct="1"/>
            <a:endParaRPr lang="en-US" smtClean="0"/>
          </a:p>
        </p:txBody>
      </p:sp>
      <p:sp>
        <p:nvSpPr>
          <p:cNvPr id="60419" name="Content Placeholder 2"/>
          <p:cNvSpPr>
            <a:spLocks noGrp="1"/>
          </p:cNvSpPr>
          <p:nvPr>
            <p:ph sz="quarter" idx="1"/>
          </p:nvPr>
        </p:nvSpPr>
        <p:spPr>
          <a:xfrm>
            <a:off x="612775" y="1600200"/>
            <a:ext cx="8153400" cy="4495800"/>
          </a:xfrm>
        </p:spPr>
        <p:txBody>
          <a:bodyPr>
            <a:normAutofit lnSpcReduction="10000"/>
          </a:bodyPr>
          <a:lstStyle/>
          <a:p>
            <a:pPr eaLnBrk="1" hangingPunct="1"/>
            <a:r>
              <a:rPr lang="en-US" smtClean="0"/>
              <a:t>I will stand here for humanity, and though I would make it kind, I would make it true. Let us affront and reprimand the smooth mediocrity and squalid contentment of the times, and hurl in the face of custom, and trade, and office, the fact which is the upshot of all history, that there is a great responsible Thinker and Actor working wherever a man works; that a true man belongs to no other time or place, but is the center of things.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612775" y="228600"/>
            <a:ext cx="8153400" cy="990600"/>
          </a:xfrm>
        </p:spPr>
        <p:txBody>
          <a:bodyPr/>
          <a:lstStyle/>
          <a:p>
            <a:pPr eaLnBrk="1" hangingPunct="1"/>
            <a:endParaRPr lang="en-US" smtClean="0"/>
          </a:p>
        </p:txBody>
      </p:sp>
      <p:sp>
        <p:nvSpPr>
          <p:cNvPr id="78851" name="Content Placeholder 2"/>
          <p:cNvSpPr>
            <a:spLocks noGrp="1"/>
          </p:cNvSpPr>
          <p:nvPr>
            <p:ph sz="quarter" idx="1"/>
          </p:nvPr>
        </p:nvSpPr>
        <p:spPr>
          <a:xfrm>
            <a:off x="612775" y="1600200"/>
            <a:ext cx="8153400" cy="4495800"/>
          </a:xfrm>
        </p:spPr>
        <p:txBody>
          <a:bodyPr/>
          <a:lstStyle/>
          <a:p>
            <a:pPr eaLnBrk="1" hangingPunct="1"/>
            <a:r>
              <a:rPr lang="en-US" smtClean="0"/>
              <a:t>The relations of the soul to the divine spirit are so pure, that it is profane to seek to interpose helps. It must be that when God speaketh he should communicate, not one thing, but all things; should fill the world with his voice; should scatter forth light, nature, time, souls, from the center of the present thought; and new date and new create the whole.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612775" y="228600"/>
            <a:ext cx="8153400" cy="990600"/>
          </a:xfrm>
        </p:spPr>
        <p:txBody>
          <a:bodyPr/>
          <a:lstStyle/>
          <a:p>
            <a:pPr eaLnBrk="1" hangingPunct="1"/>
            <a:endParaRPr lang="en-US" smtClean="0"/>
          </a:p>
        </p:txBody>
      </p:sp>
      <p:sp>
        <p:nvSpPr>
          <p:cNvPr id="79875" name="Content Placeholder 2"/>
          <p:cNvSpPr>
            <a:spLocks noGrp="1"/>
          </p:cNvSpPr>
          <p:nvPr>
            <p:ph sz="quarter" idx="1"/>
          </p:nvPr>
        </p:nvSpPr>
        <p:spPr>
          <a:xfrm>
            <a:off x="612775" y="1600200"/>
            <a:ext cx="8153400" cy="4495800"/>
          </a:xfrm>
        </p:spPr>
        <p:txBody>
          <a:bodyPr/>
          <a:lstStyle/>
          <a:p>
            <a:pPr eaLnBrk="1" hangingPunct="1"/>
            <a:r>
              <a:rPr lang="en-US" smtClean="0"/>
              <a:t>Whenever a mind is simple, and receives a divine wisdom, old things pass away,—means, teachers, texts, temples, fall; it lives now, and absorbs past and future into the present hour. All things are made sacred by relation to it,—one as much as another. All things are dissolved to their center by their cause, and, in the universal miracle, petty and particular miracles disappear.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612775" y="228600"/>
            <a:ext cx="8153400" cy="990600"/>
          </a:xfrm>
        </p:spPr>
        <p:txBody>
          <a:bodyPr/>
          <a:lstStyle/>
          <a:p>
            <a:pPr eaLnBrk="1" hangingPunct="1"/>
            <a:endParaRPr lang="en-US" smtClean="0"/>
          </a:p>
        </p:txBody>
      </p:sp>
      <p:sp>
        <p:nvSpPr>
          <p:cNvPr id="80899" name="Content Placeholder 2"/>
          <p:cNvSpPr>
            <a:spLocks noGrp="1"/>
          </p:cNvSpPr>
          <p:nvPr>
            <p:ph sz="quarter" idx="1"/>
          </p:nvPr>
        </p:nvSpPr>
        <p:spPr>
          <a:xfrm>
            <a:off x="612775" y="1600200"/>
            <a:ext cx="8153400" cy="4495800"/>
          </a:xfrm>
        </p:spPr>
        <p:txBody>
          <a:bodyPr/>
          <a:lstStyle/>
          <a:p>
            <a:pPr eaLnBrk="1" hangingPunct="1"/>
            <a:r>
              <a:rPr lang="en-US" smtClean="0"/>
              <a:t>If, therefore, a man claims to know and speak of God, and carries you backward to the phraseology of some old moldered nation in another country, in another world, believe him not. Is the acorn better than the oak which is its fullness and completion? Is the parent better than the child into whom he has cast his ripened being? Whence, then, this worship of the past?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12775" y="228600"/>
            <a:ext cx="8153400" cy="990600"/>
          </a:xfrm>
        </p:spPr>
        <p:txBody>
          <a:bodyPr/>
          <a:lstStyle/>
          <a:p>
            <a:pPr eaLnBrk="1" hangingPunct="1"/>
            <a:endParaRPr lang="en-US" smtClean="0"/>
          </a:p>
        </p:txBody>
      </p:sp>
      <p:sp>
        <p:nvSpPr>
          <p:cNvPr id="61443" name="Content Placeholder 2"/>
          <p:cNvSpPr>
            <a:spLocks noGrp="1"/>
          </p:cNvSpPr>
          <p:nvPr>
            <p:ph sz="quarter" idx="1"/>
          </p:nvPr>
        </p:nvSpPr>
        <p:spPr>
          <a:xfrm>
            <a:off x="612775" y="1600200"/>
            <a:ext cx="8153400" cy="4495800"/>
          </a:xfrm>
        </p:spPr>
        <p:txBody>
          <a:bodyPr/>
          <a:lstStyle/>
          <a:p>
            <a:pPr eaLnBrk="1" hangingPunct="1"/>
            <a:r>
              <a:rPr lang="en-US" smtClean="0"/>
              <a:t>Where he is, there is nature. He measures you, and all men, and all events. Ordinarily, everybody in society reminds us of somewhat else, or of some other person. Character, reality, reminds you of nothing else; it takes place of the whole creation. The man must be so much, that he must make all circumstances indifferent.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12775" y="228600"/>
            <a:ext cx="8153400" cy="990600"/>
          </a:xfrm>
        </p:spPr>
        <p:txBody>
          <a:bodyPr/>
          <a:lstStyle/>
          <a:p>
            <a:pPr eaLnBrk="1" hangingPunct="1"/>
            <a:endParaRPr lang="en-US" smtClean="0"/>
          </a:p>
        </p:txBody>
      </p:sp>
      <p:sp>
        <p:nvSpPr>
          <p:cNvPr id="62467" name="Content Placeholder 2"/>
          <p:cNvSpPr>
            <a:spLocks noGrp="1"/>
          </p:cNvSpPr>
          <p:nvPr>
            <p:ph sz="quarter" idx="1"/>
          </p:nvPr>
        </p:nvSpPr>
        <p:spPr>
          <a:xfrm>
            <a:off x="612775" y="1600200"/>
            <a:ext cx="8153400" cy="4495800"/>
          </a:xfrm>
        </p:spPr>
        <p:txBody>
          <a:bodyPr/>
          <a:lstStyle/>
          <a:p>
            <a:pPr eaLnBrk="1" hangingPunct="1"/>
            <a:r>
              <a:rPr lang="en-US" dirty="0" smtClean="0"/>
              <a:t>Every true man is a cause, a country, and an age; requires infinite spaces and numbers and time fully to accomplish his design;—and posterity seem to follow his steps as a train of clients. A man </a:t>
            </a:r>
            <a:r>
              <a:rPr lang="en-US" dirty="0" err="1" smtClean="0"/>
              <a:t>Cæsar</a:t>
            </a:r>
            <a:r>
              <a:rPr lang="en-US" dirty="0" smtClean="0"/>
              <a:t> is born, and for ages after we have a Roman Empire. Christ is born, and millions of minds so grow and cleave to his genius, that he is confounded with virtue and the possible of man.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612775" y="228600"/>
            <a:ext cx="8153400" cy="990600"/>
          </a:xfrm>
        </p:spPr>
        <p:txBody>
          <a:bodyPr/>
          <a:lstStyle/>
          <a:p>
            <a:pPr eaLnBrk="1" hangingPunct="1"/>
            <a:endParaRPr lang="en-US" smtClean="0"/>
          </a:p>
        </p:txBody>
      </p:sp>
      <p:sp>
        <p:nvSpPr>
          <p:cNvPr id="63491" name="Content Placeholder 2"/>
          <p:cNvSpPr>
            <a:spLocks noGrp="1"/>
          </p:cNvSpPr>
          <p:nvPr>
            <p:ph sz="quarter" idx="1"/>
          </p:nvPr>
        </p:nvSpPr>
        <p:spPr>
          <a:xfrm>
            <a:off x="612775" y="1600200"/>
            <a:ext cx="8153400" cy="4495800"/>
          </a:xfrm>
        </p:spPr>
        <p:txBody>
          <a:bodyPr/>
          <a:lstStyle/>
          <a:p>
            <a:pPr algn="just" eaLnBrk="1" hangingPunct="1"/>
            <a:r>
              <a:rPr lang="en-US" dirty="0" smtClean="0"/>
              <a:t>An institution is the lengthened shadow of one man; as </a:t>
            </a:r>
            <a:r>
              <a:rPr lang="en-US" dirty="0" err="1" smtClean="0"/>
              <a:t>Monachism</a:t>
            </a:r>
            <a:r>
              <a:rPr lang="en-US" dirty="0" smtClean="0"/>
              <a:t>, of the hermit Antony; the Reformation, of Luther; Quakerism, of Fox; Methodism, of Wesley; Abolition, of Clarkson. Scipio, Milton called "the height of Rome"; and all history resolves itself very easily into the biography of a few stout and earnest persons.</a:t>
            </a:r>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612775" y="228600"/>
            <a:ext cx="8153400" cy="990600"/>
          </a:xfrm>
        </p:spPr>
        <p:txBody>
          <a:bodyPr/>
          <a:lstStyle/>
          <a:p>
            <a:pPr eaLnBrk="1" hangingPunct="1"/>
            <a:endParaRPr lang="en-US" smtClean="0"/>
          </a:p>
        </p:txBody>
      </p:sp>
      <p:sp>
        <p:nvSpPr>
          <p:cNvPr id="64515" name="Content Placeholder 2"/>
          <p:cNvSpPr>
            <a:spLocks noGrp="1"/>
          </p:cNvSpPr>
          <p:nvPr>
            <p:ph sz="quarter" idx="1"/>
          </p:nvPr>
        </p:nvSpPr>
        <p:spPr>
          <a:xfrm>
            <a:off x="612775" y="1600200"/>
            <a:ext cx="8153400" cy="4495800"/>
          </a:xfrm>
        </p:spPr>
        <p:txBody>
          <a:bodyPr/>
          <a:lstStyle/>
          <a:p>
            <a:pPr eaLnBrk="1" hangingPunct="1"/>
            <a:r>
              <a:rPr lang="en-US" smtClean="0"/>
              <a:t>Let a man then know his worth, and keep things under his feet. Let him not peep or steal, or skulk up and down with the air of a charity-boy, a bastard, or an interloper, in the world which exists for him. But the man in the street, finding no worth in himself which corresponds to the force which built a tower or sculptured a marble god, feels poor when he looks on these.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612775" y="228600"/>
            <a:ext cx="8153400" cy="990600"/>
          </a:xfrm>
        </p:spPr>
        <p:txBody>
          <a:bodyPr/>
          <a:lstStyle/>
          <a:p>
            <a:pPr eaLnBrk="1" hangingPunct="1"/>
            <a:endParaRPr lang="en-US" smtClean="0"/>
          </a:p>
        </p:txBody>
      </p:sp>
      <p:sp>
        <p:nvSpPr>
          <p:cNvPr id="65539" name="Content Placeholder 2"/>
          <p:cNvSpPr>
            <a:spLocks noGrp="1"/>
          </p:cNvSpPr>
          <p:nvPr>
            <p:ph sz="quarter" idx="1"/>
          </p:nvPr>
        </p:nvSpPr>
        <p:spPr>
          <a:xfrm>
            <a:off x="612775" y="1600200"/>
            <a:ext cx="8153400" cy="4495800"/>
          </a:xfrm>
        </p:spPr>
        <p:txBody>
          <a:bodyPr/>
          <a:lstStyle/>
          <a:p>
            <a:pPr eaLnBrk="1" hangingPunct="1"/>
            <a:r>
              <a:rPr lang="en-US" smtClean="0"/>
              <a:t>To him a palace, a statue, a costly book, have an alien and forbidding air, much like a gay equipage, and seem to say like that, "Who are you, Sir?" Yet they all are his, suitors for his notice, petitioners to his faculties that they will come out and take possession. The picture waits for my verdict: it is not to command me, but I am to settle its claims to praise.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612775" y="228600"/>
            <a:ext cx="8153400" cy="990600"/>
          </a:xfrm>
        </p:spPr>
        <p:txBody>
          <a:bodyPr/>
          <a:lstStyle/>
          <a:p>
            <a:pPr eaLnBrk="1" hangingPunct="1"/>
            <a:endParaRPr lang="en-US" smtClean="0"/>
          </a:p>
        </p:txBody>
      </p:sp>
      <p:sp>
        <p:nvSpPr>
          <p:cNvPr id="66563" name="Content Placeholder 2"/>
          <p:cNvSpPr>
            <a:spLocks noGrp="1"/>
          </p:cNvSpPr>
          <p:nvPr>
            <p:ph sz="quarter" idx="1"/>
          </p:nvPr>
        </p:nvSpPr>
        <p:spPr>
          <a:xfrm>
            <a:off x="612775" y="1600200"/>
            <a:ext cx="8153400" cy="4495800"/>
          </a:xfrm>
        </p:spPr>
        <p:txBody>
          <a:bodyPr>
            <a:normAutofit lnSpcReduction="10000"/>
          </a:bodyPr>
          <a:lstStyle/>
          <a:p>
            <a:pPr eaLnBrk="1" hangingPunct="1"/>
            <a:r>
              <a:rPr lang="en-US" smtClean="0"/>
              <a:t>That popular fable of the sot who was picked up dead drunk in the street, carried to the duke's house, washed and dressed and laid in the duke's bed, and, on his waking, treated with all obsequious ceremony like the duke, and assured that he had been insane, owes its popularity to the fact that it symbolizes so well the state of man, who is in the world a sort of sot, but now and then wakes up, exercises his reason, and finds himself a true prince.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612775" y="228600"/>
            <a:ext cx="8153400" cy="990600"/>
          </a:xfrm>
        </p:spPr>
        <p:txBody>
          <a:bodyPr/>
          <a:lstStyle/>
          <a:p>
            <a:pPr eaLnBrk="1" hangingPunct="1"/>
            <a:endParaRPr lang="en-US" smtClean="0"/>
          </a:p>
        </p:txBody>
      </p:sp>
      <p:sp>
        <p:nvSpPr>
          <p:cNvPr id="67587" name="Content Placeholder 2"/>
          <p:cNvSpPr>
            <a:spLocks noGrp="1"/>
          </p:cNvSpPr>
          <p:nvPr>
            <p:ph sz="quarter" idx="1"/>
          </p:nvPr>
        </p:nvSpPr>
        <p:spPr>
          <a:xfrm>
            <a:off x="612775" y="1600200"/>
            <a:ext cx="8153400" cy="4495800"/>
          </a:xfrm>
        </p:spPr>
        <p:txBody>
          <a:bodyPr/>
          <a:lstStyle/>
          <a:p>
            <a:pPr eaLnBrk="1" hangingPunct="1"/>
            <a:r>
              <a:rPr lang="en-US" smtClean="0"/>
              <a:t>Our reading is mendicant and sycophantic. In history, our imagination plays us false. Kingdom and lordship, power and estate, are a gaudier vocabulary than private John and Edward in a small house and common day's work; but the things of life are the same to both; the sum total of both is the same.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1258</Words>
  <Application>Microsoft Office PowerPoint</Application>
  <PresentationFormat>On-screen Show (4:3)</PresentationFormat>
  <Paragraphs>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Self Reliance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Reliance</dc:title>
  <dc:creator>Dr Shaheena</dc:creator>
  <cp:lastModifiedBy>NTS</cp:lastModifiedBy>
  <cp:revision>5</cp:revision>
  <dcterms:created xsi:type="dcterms:W3CDTF">2006-08-16T00:00:00Z</dcterms:created>
  <dcterms:modified xsi:type="dcterms:W3CDTF">2014-03-06T08:47:03Z</dcterms:modified>
</cp:coreProperties>
</file>