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332" r:id="rId8"/>
    <p:sldId id="262" r:id="rId9"/>
    <p:sldId id="263" r:id="rId10"/>
    <p:sldId id="264" r:id="rId11"/>
    <p:sldId id="265" r:id="rId12"/>
    <p:sldId id="266" r:id="rId13"/>
    <p:sldId id="267" r:id="rId14"/>
    <p:sldId id="268" r:id="rId15"/>
    <p:sldId id="269" r:id="rId16"/>
    <p:sldId id="270" r:id="rId17"/>
    <p:sldId id="271" r:id="rId18"/>
    <p:sldId id="333" r:id="rId19"/>
    <p:sldId id="334" r:id="rId20"/>
    <p:sldId id="272" r:id="rId21"/>
    <p:sldId id="273" r:id="rId22"/>
    <p:sldId id="274" r:id="rId23"/>
    <p:sldId id="275" r:id="rId24"/>
    <p:sldId id="276" r:id="rId25"/>
    <p:sldId id="335" r:id="rId26"/>
    <p:sldId id="277" r:id="rId27"/>
    <p:sldId id="336" r:id="rId28"/>
    <p:sldId id="278" r:id="rId29"/>
    <p:sldId id="279" r:id="rId30"/>
    <p:sldId id="280" r:id="rId31"/>
    <p:sldId id="281" r:id="rId32"/>
    <p:sldId id="282" r:id="rId33"/>
    <p:sldId id="283"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2" d="100"/>
          <a:sy n="62" d="100"/>
        </p:scale>
        <p:origin x="-151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3/7/2014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3/7/2014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3/7/2014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3/7/2014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endParaRPr lang="en-US" sz="6600" dirty="0" smtClean="0"/>
          </a:p>
          <a:p>
            <a:r>
              <a:rPr lang="en-US" sz="6600" dirty="0" smtClean="0"/>
              <a:t>R W Emerson</a:t>
            </a:r>
            <a:endParaRPr lang="en-US" sz="6600" dirty="0"/>
          </a:p>
        </p:txBody>
      </p:sp>
      <p:sp>
        <p:nvSpPr>
          <p:cNvPr id="2" name="Title 1"/>
          <p:cNvSpPr>
            <a:spLocks noGrp="1"/>
          </p:cNvSpPr>
          <p:nvPr>
            <p:ph type="ctrTitle"/>
          </p:nvPr>
        </p:nvSpPr>
        <p:spPr/>
        <p:txBody>
          <a:bodyPr>
            <a:noAutofit/>
          </a:bodyPr>
          <a:lstStyle/>
          <a:p>
            <a:r>
              <a:rPr sz="9600" smtClean="0"/>
              <a:t>Self Reliance </a:t>
            </a:r>
            <a:endParaRPr lang="en-US" sz="9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a:xfrm>
            <a:off x="612775" y="228600"/>
            <a:ext cx="8153400" cy="990600"/>
          </a:xfrm>
        </p:spPr>
        <p:txBody>
          <a:bodyPr/>
          <a:lstStyle/>
          <a:p>
            <a:pPr eaLnBrk="1" hangingPunct="1"/>
            <a:endParaRPr lang="en-US" smtClean="0"/>
          </a:p>
        </p:txBody>
      </p:sp>
      <p:sp>
        <p:nvSpPr>
          <p:cNvPr id="89091" name="Content Placeholder 2"/>
          <p:cNvSpPr>
            <a:spLocks noGrp="1"/>
          </p:cNvSpPr>
          <p:nvPr>
            <p:ph sz="quarter" idx="1"/>
          </p:nvPr>
        </p:nvSpPr>
        <p:spPr>
          <a:xfrm>
            <a:off x="612775" y="1600200"/>
            <a:ext cx="8153400" cy="4495800"/>
          </a:xfrm>
        </p:spPr>
        <p:txBody>
          <a:bodyPr>
            <a:normAutofit/>
          </a:bodyPr>
          <a:lstStyle/>
          <a:p>
            <a:pPr eaLnBrk="1" hangingPunct="1"/>
            <a:r>
              <a:rPr lang="en-US" smtClean="0"/>
              <a:t>That thought, by what I can now nearest approach to say it, is this. When good is near you, when you have life in yourself, it is not by any known or accustomed way; you shall not discern the footprints of any other; you shall not see the face of man; you shall not hear any name;—the way, the thought, the good, shall be wholly strange and new. It shall exclude example and experience. You take the way from man, not to man.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a:xfrm>
            <a:off x="612775" y="228600"/>
            <a:ext cx="8153400" cy="990600"/>
          </a:xfrm>
        </p:spPr>
        <p:txBody>
          <a:bodyPr/>
          <a:lstStyle/>
          <a:p>
            <a:pPr eaLnBrk="1" hangingPunct="1"/>
            <a:endParaRPr lang="en-US" smtClean="0"/>
          </a:p>
        </p:txBody>
      </p:sp>
      <p:sp>
        <p:nvSpPr>
          <p:cNvPr id="90115" name="Content Placeholder 2"/>
          <p:cNvSpPr>
            <a:spLocks noGrp="1"/>
          </p:cNvSpPr>
          <p:nvPr>
            <p:ph sz="quarter" idx="1"/>
          </p:nvPr>
        </p:nvSpPr>
        <p:spPr>
          <a:xfrm>
            <a:off x="612775" y="1600200"/>
            <a:ext cx="8153400" cy="4495800"/>
          </a:xfrm>
        </p:spPr>
        <p:txBody>
          <a:bodyPr/>
          <a:lstStyle/>
          <a:p>
            <a:pPr eaLnBrk="1" hangingPunct="1"/>
            <a:r>
              <a:rPr lang="en-US" smtClean="0"/>
              <a:t>All persons that ever existed are its forgotten ministers. Fear and hope are alike beneath it. There is somewhat low even in hope. In the hour of vision, there is nothing that can be called gratitude, nor properly joy. The soul raised over passion beholds identity and eternal causation, perceives the self-existence of Truth and Right, and calms itself with knowing that all things go well.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a:xfrm>
            <a:off x="612775" y="228600"/>
            <a:ext cx="8153400" cy="990600"/>
          </a:xfrm>
        </p:spPr>
        <p:txBody>
          <a:bodyPr/>
          <a:lstStyle/>
          <a:p>
            <a:pPr eaLnBrk="1" hangingPunct="1"/>
            <a:endParaRPr lang="en-US" smtClean="0"/>
          </a:p>
        </p:txBody>
      </p:sp>
      <p:sp>
        <p:nvSpPr>
          <p:cNvPr id="91139" name="Content Placeholder 2"/>
          <p:cNvSpPr>
            <a:spLocks noGrp="1"/>
          </p:cNvSpPr>
          <p:nvPr>
            <p:ph sz="quarter" idx="1"/>
          </p:nvPr>
        </p:nvSpPr>
        <p:spPr>
          <a:xfrm>
            <a:off x="612775" y="1600200"/>
            <a:ext cx="8153400" cy="4495800"/>
          </a:xfrm>
        </p:spPr>
        <p:txBody>
          <a:bodyPr/>
          <a:lstStyle/>
          <a:p>
            <a:pPr eaLnBrk="1" hangingPunct="1"/>
            <a:r>
              <a:rPr lang="en-US" smtClean="0"/>
              <a:t>Vast spaces of nature, the Atlantic Ocean, the South Sea,—long intervals of time, years, centuries,—are of no account. This which I think and feel underlay every former state of life and circumstances, as it does underlie my present, and what is called life, and what is called death. Life only avails, not the having lived. </a:t>
            </a:r>
          </a:p>
          <a:p>
            <a:pPr eaLnBrk="1" hangingPunct="1"/>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a:xfrm>
            <a:off x="612775" y="228600"/>
            <a:ext cx="8153400" cy="990600"/>
          </a:xfrm>
        </p:spPr>
        <p:txBody>
          <a:bodyPr/>
          <a:lstStyle/>
          <a:p>
            <a:pPr eaLnBrk="1" hangingPunct="1"/>
            <a:endParaRPr lang="en-US" smtClean="0"/>
          </a:p>
        </p:txBody>
      </p:sp>
      <p:sp>
        <p:nvSpPr>
          <p:cNvPr id="92163" name="Content Placeholder 2"/>
          <p:cNvSpPr>
            <a:spLocks noGrp="1"/>
          </p:cNvSpPr>
          <p:nvPr>
            <p:ph sz="quarter" idx="1"/>
          </p:nvPr>
        </p:nvSpPr>
        <p:spPr>
          <a:xfrm>
            <a:off x="612775" y="1600200"/>
            <a:ext cx="8153400" cy="4495800"/>
          </a:xfrm>
        </p:spPr>
        <p:txBody>
          <a:bodyPr/>
          <a:lstStyle/>
          <a:p>
            <a:pPr eaLnBrk="1" hangingPunct="1"/>
            <a:r>
              <a:rPr lang="en-US" smtClean="0"/>
              <a:t>Power ceases in the instant of repose; it resides in the moment of transition from a past to a new state, in the shooting of the gulf, in the darting to an aim. This one fact the world hates, that the soul </a:t>
            </a:r>
            <a:r>
              <a:rPr lang="en-US" i="1" smtClean="0"/>
              <a:t>becomes</a:t>
            </a:r>
            <a:r>
              <a:rPr lang="en-US" smtClean="0"/>
              <a:t>; for that forever degrades the past, turns all riches to poverty, all reputation to shame, confounds the saint with the rogue, shoves Jesus and Judas equally aside.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a:xfrm>
            <a:off x="612775" y="228600"/>
            <a:ext cx="8153400" cy="990600"/>
          </a:xfrm>
        </p:spPr>
        <p:txBody>
          <a:bodyPr/>
          <a:lstStyle/>
          <a:p>
            <a:pPr eaLnBrk="1" hangingPunct="1"/>
            <a:endParaRPr lang="en-US" smtClean="0"/>
          </a:p>
        </p:txBody>
      </p:sp>
      <p:sp>
        <p:nvSpPr>
          <p:cNvPr id="93187" name="Content Placeholder 2"/>
          <p:cNvSpPr>
            <a:spLocks noGrp="1"/>
          </p:cNvSpPr>
          <p:nvPr>
            <p:ph sz="quarter" idx="1"/>
          </p:nvPr>
        </p:nvSpPr>
        <p:spPr>
          <a:xfrm>
            <a:off x="612775" y="1600200"/>
            <a:ext cx="8153400" cy="4495800"/>
          </a:xfrm>
        </p:spPr>
        <p:txBody>
          <a:bodyPr/>
          <a:lstStyle/>
          <a:p>
            <a:pPr eaLnBrk="1" hangingPunct="1"/>
            <a:r>
              <a:rPr lang="en-US" smtClean="0"/>
              <a:t>Why, then, do we prate of self-reliance? Inasmuch as the soul is present, there will be power not confident but agent. To talk of reliance is a poor external way of speaking. Speak rather of that which relies, because it works and is. Who has more obedience than I masters me, though he should not raise his finger. Round him I must revolve by the gravitation of spirits.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a:xfrm>
            <a:off x="612775" y="228600"/>
            <a:ext cx="8153400" cy="990600"/>
          </a:xfrm>
        </p:spPr>
        <p:txBody>
          <a:bodyPr/>
          <a:lstStyle/>
          <a:p>
            <a:pPr eaLnBrk="1" hangingPunct="1"/>
            <a:endParaRPr lang="en-US" smtClean="0"/>
          </a:p>
        </p:txBody>
      </p:sp>
      <p:sp>
        <p:nvSpPr>
          <p:cNvPr id="91139" name="Content Placeholder 2"/>
          <p:cNvSpPr>
            <a:spLocks noGrp="1"/>
          </p:cNvSpPr>
          <p:nvPr>
            <p:ph sz="quarter" idx="1"/>
          </p:nvPr>
        </p:nvSpPr>
        <p:spPr>
          <a:xfrm>
            <a:off x="612775" y="1600200"/>
            <a:ext cx="8153400" cy="4495800"/>
          </a:xfrm>
        </p:spPr>
        <p:txBody>
          <a:bodyPr>
            <a:normAutofit/>
          </a:bodyPr>
          <a:lstStyle/>
          <a:p>
            <a:pPr eaLnBrk="1" hangingPunct="1">
              <a:defRPr/>
            </a:pPr>
            <a:r>
              <a:rPr lang="en-US" dirty="0" smtClean="0"/>
              <a:t>We fancy it rhetoric, when we speak of eminent virtue. We do not yet see that virtue is Height, and that a man or a company of men, plastic and permeable to principles, by the law of nature must overpower and ride all cities, nations, kings, rich men, poets, who are not. This is the ultimate fact which we so quickly reach on this, as on every topic, the resolution of all into the ever-blessed </a:t>
            </a:r>
            <a:r>
              <a:rPr lang="en-US" cap="small" dirty="0" smtClean="0"/>
              <a:t>One</a:t>
            </a:r>
            <a:r>
              <a:rPr lang="en-US" dirty="0" smtClean="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a:xfrm>
            <a:off x="612775" y="228600"/>
            <a:ext cx="8153400" cy="990600"/>
          </a:xfrm>
        </p:spPr>
        <p:txBody>
          <a:bodyPr/>
          <a:lstStyle/>
          <a:p>
            <a:pPr eaLnBrk="1" hangingPunct="1"/>
            <a:endParaRPr lang="en-US" smtClean="0"/>
          </a:p>
        </p:txBody>
      </p:sp>
      <p:sp>
        <p:nvSpPr>
          <p:cNvPr id="95235" name="Content Placeholder 2"/>
          <p:cNvSpPr>
            <a:spLocks noGrp="1"/>
          </p:cNvSpPr>
          <p:nvPr>
            <p:ph sz="quarter" idx="1"/>
          </p:nvPr>
        </p:nvSpPr>
        <p:spPr>
          <a:xfrm>
            <a:off x="612775" y="1600200"/>
            <a:ext cx="8153400" cy="4495800"/>
          </a:xfrm>
        </p:spPr>
        <p:txBody>
          <a:bodyPr/>
          <a:lstStyle/>
          <a:p>
            <a:pPr eaLnBrk="1" hangingPunct="1"/>
            <a:r>
              <a:rPr lang="en-US" smtClean="0"/>
              <a:t>Self-existence is the attribute of the Supreme Cause, and it constitutes the measure of good by the degree in which it enters into all lower forms. All things real are so by so much virtue as they contain. Commerce, husbandry, hunting, whaling, war eloquence, personal weight, are somewhat, and engage my respect as examples of its presence and impure action.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a:xfrm>
            <a:off x="612775" y="228600"/>
            <a:ext cx="8153400" cy="990600"/>
          </a:xfrm>
        </p:spPr>
        <p:txBody>
          <a:bodyPr/>
          <a:lstStyle/>
          <a:p>
            <a:pPr eaLnBrk="1" hangingPunct="1"/>
            <a:endParaRPr lang="en-US" smtClean="0"/>
          </a:p>
        </p:txBody>
      </p:sp>
      <p:sp>
        <p:nvSpPr>
          <p:cNvPr id="96259" name="Content Placeholder 2"/>
          <p:cNvSpPr>
            <a:spLocks noGrp="1"/>
          </p:cNvSpPr>
          <p:nvPr>
            <p:ph sz="quarter" idx="1"/>
          </p:nvPr>
        </p:nvSpPr>
        <p:spPr>
          <a:xfrm>
            <a:off x="612775" y="1600200"/>
            <a:ext cx="8153400" cy="4495800"/>
          </a:xfrm>
        </p:spPr>
        <p:txBody>
          <a:bodyPr>
            <a:normAutofit/>
          </a:bodyPr>
          <a:lstStyle/>
          <a:p>
            <a:pPr eaLnBrk="1" hangingPunct="1"/>
            <a:r>
              <a:rPr lang="en-US" dirty="0" smtClean="0"/>
              <a:t>I see the same law working in nature for conservation and growth. Power is in nature the essential measure of right. Nature suffers nothing to remain in her kingdoms which cannot help itself. The genesis and maturation of a planet, its poise and orbit, the bended tree recovering itself from the strong wind,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the vital resources of every animal and vegetable, are demonstrations of the self-sufficing, and therefore self-relying soul. </a:t>
            </a:r>
          </a:p>
          <a:p>
            <a:r>
              <a:rPr lang="en-US" dirty="0" smtClean="0"/>
              <a:t>Thus all concentrates: let us not rove; let us sit at home with the cause. Let us stun and astonish the intruding rabble of men and books and institutions, by a simple declaration of the divine fact.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Bid the invaders take the shoes from off their feet, for God is here within. Let our simplicity judge them, and our docility to our own law demonstrate the poverty of nature and fortune beside our native riches.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a:xfrm>
            <a:off x="612775" y="228600"/>
            <a:ext cx="8153400" cy="990600"/>
          </a:xfrm>
        </p:spPr>
        <p:txBody>
          <a:bodyPr/>
          <a:lstStyle/>
          <a:p>
            <a:pPr eaLnBrk="1" hangingPunct="1"/>
            <a:endParaRPr lang="en-US" smtClean="0"/>
          </a:p>
        </p:txBody>
      </p:sp>
      <p:sp>
        <p:nvSpPr>
          <p:cNvPr id="81923" name="Content Placeholder 2"/>
          <p:cNvSpPr>
            <a:spLocks noGrp="1"/>
          </p:cNvSpPr>
          <p:nvPr>
            <p:ph sz="quarter" idx="1"/>
          </p:nvPr>
        </p:nvSpPr>
        <p:spPr>
          <a:xfrm>
            <a:off x="612775" y="1600200"/>
            <a:ext cx="8153400" cy="4495800"/>
          </a:xfrm>
        </p:spPr>
        <p:txBody>
          <a:bodyPr/>
          <a:lstStyle/>
          <a:p>
            <a:pPr eaLnBrk="1" hangingPunct="1"/>
            <a:r>
              <a:rPr lang="en-US" smtClean="0"/>
              <a:t>The centuries are conspirators against the sanity and authority of the soul. Time and space are but physiological colors which the eye makes, but the soul is light; where it is, is day; where it was, is night; and history is an impertinence and an injury, if it be anything more than a cheerful apologue or parable of my being and becoming.</a:t>
            </a:r>
          </a:p>
          <a:p>
            <a:pPr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a:xfrm>
            <a:off x="612775" y="228600"/>
            <a:ext cx="8153400" cy="990600"/>
          </a:xfrm>
        </p:spPr>
        <p:txBody>
          <a:bodyPr/>
          <a:lstStyle/>
          <a:p>
            <a:pPr eaLnBrk="1" hangingPunct="1"/>
            <a:endParaRPr lang="en-US" smtClean="0"/>
          </a:p>
        </p:txBody>
      </p:sp>
      <p:sp>
        <p:nvSpPr>
          <p:cNvPr id="97283" name="Content Placeholder 2"/>
          <p:cNvSpPr>
            <a:spLocks noGrp="1"/>
          </p:cNvSpPr>
          <p:nvPr>
            <p:ph sz="quarter" idx="1"/>
          </p:nvPr>
        </p:nvSpPr>
        <p:spPr>
          <a:xfrm>
            <a:off x="612775" y="1600200"/>
            <a:ext cx="8153400" cy="4495800"/>
          </a:xfrm>
        </p:spPr>
        <p:txBody>
          <a:bodyPr>
            <a:normAutofit/>
          </a:bodyPr>
          <a:lstStyle/>
          <a:p>
            <a:r>
              <a:rPr lang="en-US" dirty="0" smtClean="0"/>
              <a:t>But now we are a mob. Man does not stand in awe of man, nor is his genius admonished to stay at home, to put itself in communication with the internal ocean, but it goes abroad to beg a cup of water of the urns of other men. We must go alone. I like the silent church before the service begins, better than any preaching. </a:t>
            </a:r>
          </a:p>
          <a:p>
            <a:pPr eaLnBrk="1" hangingPunct="1"/>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a:xfrm>
            <a:off x="612775" y="228600"/>
            <a:ext cx="8153400" cy="990600"/>
          </a:xfrm>
        </p:spPr>
        <p:txBody>
          <a:bodyPr/>
          <a:lstStyle/>
          <a:p>
            <a:pPr eaLnBrk="1" hangingPunct="1"/>
            <a:endParaRPr lang="en-US" smtClean="0"/>
          </a:p>
        </p:txBody>
      </p:sp>
      <p:sp>
        <p:nvSpPr>
          <p:cNvPr id="98307" name="Content Placeholder 2"/>
          <p:cNvSpPr>
            <a:spLocks noGrp="1"/>
          </p:cNvSpPr>
          <p:nvPr>
            <p:ph sz="quarter" idx="1"/>
          </p:nvPr>
        </p:nvSpPr>
        <p:spPr>
          <a:xfrm>
            <a:off x="612775" y="1600200"/>
            <a:ext cx="8153400" cy="4495800"/>
          </a:xfrm>
        </p:spPr>
        <p:txBody>
          <a:bodyPr>
            <a:normAutofit/>
          </a:bodyPr>
          <a:lstStyle/>
          <a:p>
            <a:r>
              <a:rPr lang="en-US" dirty="0" smtClean="0"/>
              <a:t>How far off, how cool, how chaste the persons look, begirt each one with a precinct or sanctuary! So let us always sit. Why should we assume the faults of our friend, or wife, or father, or child, because they sit around our hearth, or are said to have the same blood?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a:xfrm>
            <a:off x="612775" y="228600"/>
            <a:ext cx="8153400" cy="990600"/>
          </a:xfrm>
        </p:spPr>
        <p:txBody>
          <a:bodyPr/>
          <a:lstStyle/>
          <a:p>
            <a:pPr eaLnBrk="1" hangingPunct="1"/>
            <a:endParaRPr lang="en-US" smtClean="0"/>
          </a:p>
        </p:txBody>
      </p:sp>
      <p:sp>
        <p:nvSpPr>
          <p:cNvPr id="99331" name="Content Placeholder 2"/>
          <p:cNvSpPr>
            <a:spLocks noGrp="1"/>
          </p:cNvSpPr>
          <p:nvPr>
            <p:ph sz="quarter" idx="1"/>
          </p:nvPr>
        </p:nvSpPr>
        <p:spPr>
          <a:xfrm>
            <a:off x="612775" y="1600200"/>
            <a:ext cx="8153400" cy="4495800"/>
          </a:xfrm>
        </p:spPr>
        <p:txBody>
          <a:bodyPr>
            <a:normAutofit/>
          </a:bodyPr>
          <a:lstStyle/>
          <a:p>
            <a:r>
              <a:rPr lang="en-US" dirty="0" smtClean="0"/>
              <a:t>All men have my blood, and I have all men's. Not for that will I adopt their petulance or folly, even to the extent of being ashamed of it. But your isolation must not be mechanical, but spiritual, that is, must be elevation. At times the whole world seems to be in conspiracy to importune you with emphatic trifles.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a:xfrm>
            <a:off x="612775" y="228600"/>
            <a:ext cx="8153400" cy="990600"/>
          </a:xfrm>
        </p:spPr>
        <p:txBody>
          <a:bodyPr/>
          <a:lstStyle/>
          <a:p>
            <a:pPr eaLnBrk="1" hangingPunct="1"/>
            <a:endParaRPr lang="en-US" smtClean="0"/>
          </a:p>
        </p:txBody>
      </p:sp>
      <p:sp>
        <p:nvSpPr>
          <p:cNvPr id="100355" name="Content Placeholder 2"/>
          <p:cNvSpPr>
            <a:spLocks noGrp="1"/>
          </p:cNvSpPr>
          <p:nvPr>
            <p:ph sz="quarter" idx="1"/>
          </p:nvPr>
        </p:nvSpPr>
        <p:spPr>
          <a:xfrm>
            <a:off x="612775" y="1600200"/>
            <a:ext cx="8153400" cy="4495800"/>
          </a:xfrm>
        </p:spPr>
        <p:txBody>
          <a:bodyPr>
            <a:normAutofit/>
          </a:bodyPr>
          <a:lstStyle/>
          <a:p>
            <a:pPr eaLnBrk="1" hangingPunct="1"/>
            <a:r>
              <a:rPr lang="en-US" dirty="0" smtClean="0"/>
              <a:t>Friend, client, child, sickness, fear, want, charity, all knock at once at thy closet door, and say, "Come out unto us." But keep thy state; come not into their confusion. The power men possess to annoy men, I give them by a weak curiosity. No man can come near me but through my act. "What we love that we have, but by desire we bereave ourselves of the love."</a:t>
            </a:r>
          </a:p>
          <a:p>
            <a:pPr eaLnBrk="1" hangingPunct="1"/>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a:xfrm>
            <a:off x="612775" y="228600"/>
            <a:ext cx="8153400" cy="990600"/>
          </a:xfrm>
        </p:spPr>
        <p:txBody>
          <a:bodyPr/>
          <a:lstStyle/>
          <a:p>
            <a:pPr eaLnBrk="1" hangingPunct="1"/>
            <a:endParaRPr lang="en-US" smtClean="0"/>
          </a:p>
        </p:txBody>
      </p:sp>
      <p:sp>
        <p:nvSpPr>
          <p:cNvPr id="101379" name="Content Placeholder 2"/>
          <p:cNvSpPr>
            <a:spLocks noGrp="1"/>
          </p:cNvSpPr>
          <p:nvPr>
            <p:ph sz="quarter" idx="1"/>
          </p:nvPr>
        </p:nvSpPr>
        <p:spPr>
          <a:xfrm>
            <a:off x="612775" y="1600200"/>
            <a:ext cx="8153400" cy="4495800"/>
          </a:xfrm>
        </p:spPr>
        <p:txBody>
          <a:bodyPr>
            <a:normAutofit/>
          </a:bodyPr>
          <a:lstStyle/>
          <a:p>
            <a:pPr eaLnBrk="1" hangingPunct="1"/>
            <a:r>
              <a:rPr lang="en-US" dirty="0" smtClean="0"/>
              <a:t>If we cannot at once rise to the sanctities of obedience and faith, let us at least resist our temptations; let us enter into the state of war, and wake Thor and </a:t>
            </a:r>
            <a:r>
              <a:rPr lang="en-US" dirty="0" err="1" smtClean="0"/>
              <a:t>Woden</a:t>
            </a:r>
            <a:r>
              <a:rPr lang="en-US" dirty="0" smtClean="0"/>
              <a:t>, courage and constancy, in our Saxon breasts. This is to be done in our smooth times by speaking the truth. Check this lying hospitality and lying affection.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Live no longer to the expectation of these deceived and deceiving people with whom we converse. Say to them, O father, O mother, O wife, O brother, O friend, I have lived with you after appearances hitherto. Henceforward I am the truth's.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a:xfrm>
            <a:off x="612775" y="228600"/>
            <a:ext cx="8153400" cy="990600"/>
          </a:xfrm>
        </p:spPr>
        <p:txBody>
          <a:bodyPr/>
          <a:lstStyle/>
          <a:p>
            <a:pPr eaLnBrk="1" hangingPunct="1"/>
            <a:endParaRPr lang="en-US" smtClean="0"/>
          </a:p>
        </p:txBody>
      </p:sp>
      <p:sp>
        <p:nvSpPr>
          <p:cNvPr id="3" name="Content Placeholder 2"/>
          <p:cNvSpPr>
            <a:spLocks noGrp="1"/>
          </p:cNvSpPr>
          <p:nvPr>
            <p:ph sz="quarter" idx="1"/>
          </p:nvPr>
        </p:nvSpPr>
        <p:spPr>
          <a:xfrm>
            <a:off x="612775" y="1600200"/>
            <a:ext cx="8153400" cy="4495800"/>
          </a:xfrm>
        </p:spPr>
        <p:txBody>
          <a:bodyPr>
            <a:normAutofit/>
          </a:bodyPr>
          <a:lstStyle/>
          <a:p>
            <a:pPr marL="320040" indent="-320040" eaLnBrk="1" fontAlgn="auto" hangingPunct="1">
              <a:spcAft>
                <a:spcPts val="0"/>
              </a:spcAft>
              <a:buFont typeface="Wingdings"/>
              <a:buChar char=""/>
              <a:defRPr/>
            </a:pPr>
            <a:r>
              <a:rPr lang="en-US" dirty="0" smtClean="0"/>
              <a:t>Be </a:t>
            </a:r>
            <a:r>
              <a:rPr lang="en-US" dirty="0"/>
              <a:t>it known unto you that henceforward I obey no law less than the eternal law. I will have no covenants but </a:t>
            </a:r>
            <a:r>
              <a:rPr lang="en-US" dirty="0" smtClean="0"/>
              <a:t>proximities.</a:t>
            </a:r>
            <a:r>
              <a:rPr lang="en-US" dirty="0"/>
              <a:t> I shall endeavor to nourish my parents, to support my family, to be the chaste husband of one wife,—but these relations I must fill after a new and unprecedented way.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I appeal from your customs. I must be myself. I cannot break myself any longer for you, or you. If you can love me for what I am, we shall be the happier. If you cannot, I will still seek to deserve that you should.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a:xfrm>
            <a:off x="612775" y="228600"/>
            <a:ext cx="8153400" cy="990600"/>
          </a:xfrm>
        </p:spPr>
        <p:txBody>
          <a:bodyPr/>
          <a:lstStyle/>
          <a:p>
            <a:pPr eaLnBrk="1" hangingPunct="1"/>
            <a:endParaRPr lang="en-US" smtClean="0"/>
          </a:p>
        </p:txBody>
      </p:sp>
      <p:sp>
        <p:nvSpPr>
          <p:cNvPr id="103427" name="Content Placeholder 2"/>
          <p:cNvSpPr>
            <a:spLocks noGrp="1"/>
          </p:cNvSpPr>
          <p:nvPr>
            <p:ph sz="quarter" idx="1"/>
          </p:nvPr>
        </p:nvSpPr>
        <p:spPr>
          <a:xfrm>
            <a:off x="612775" y="1600200"/>
            <a:ext cx="8153400" cy="4495800"/>
          </a:xfrm>
        </p:spPr>
        <p:txBody>
          <a:bodyPr>
            <a:normAutofit/>
          </a:bodyPr>
          <a:lstStyle/>
          <a:p>
            <a:pPr eaLnBrk="1" hangingPunct="1"/>
            <a:r>
              <a:rPr lang="en-US" dirty="0" smtClean="0"/>
              <a:t>I will not hide my tastes or aversions. I will so trust that what is deep is holy, that I will do strongly before the sun and moon whatever only rejoices me, and the heart appoints. If you are noble, I will love you; if you are not, I will not hurt you and myself by hypocritical attentions.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a:xfrm>
            <a:off x="612775" y="228600"/>
            <a:ext cx="8153400" cy="990600"/>
          </a:xfrm>
        </p:spPr>
        <p:txBody>
          <a:bodyPr/>
          <a:lstStyle/>
          <a:p>
            <a:pPr eaLnBrk="1" hangingPunct="1"/>
            <a:endParaRPr lang="en-US" smtClean="0"/>
          </a:p>
        </p:txBody>
      </p:sp>
      <p:sp>
        <p:nvSpPr>
          <p:cNvPr id="104451" name="Content Placeholder 2"/>
          <p:cNvSpPr>
            <a:spLocks noGrp="1"/>
          </p:cNvSpPr>
          <p:nvPr>
            <p:ph sz="quarter" idx="1"/>
          </p:nvPr>
        </p:nvSpPr>
        <p:spPr>
          <a:xfrm>
            <a:off x="612775" y="1600200"/>
            <a:ext cx="8153400" cy="4495800"/>
          </a:xfrm>
        </p:spPr>
        <p:txBody>
          <a:bodyPr>
            <a:normAutofit/>
          </a:bodyPr>
          <a:lstStyle/>
          <a:p>
            <a:pPr eaLnBrk="1" hangingPunct="1"/>
            <a:r>
              <a:rPr lang="en-US" smtClean="0"/>
              <a:t>If you are true, but not in the same truth with me, cleave to your companions; I will seek my own. I do this not selfishly, but humbly and truly. It is alike your interest, and mine, and all men's however long we have dwelt in lies, to live in truth. Does this sound harsh to-day? You will soon love what is dictated by your nature as well as mine, and, if we follow the truth, it will bring us out safe at last.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a:xfrm>
            <a:off x="612775" y="228600"/>
            <a:ext cx="8153400" cy="990600"/>
          </a:xfrm>
        </p:spPr>
        <p:txBody>
          <a:bodyPr/>
          <a:lstStyle/>
          <a:p>
            <a:pPr eaLnBrk="1" hangingPunct="1"/>
            <a:endParaRPr lang="en-US" smtClean="0"/>
          </a:p>
        </p:txBody>
      </p:sp>
      <p:sp>
        <p:nvSpPr>
          <p:cNvPr id="82947" name="Content Placeholder 2"/>
          <p:cNvSpPr>
            <a:spLocks noGrp="1"/>
          </p:cNvSpPr>
          <p:nvPr>
            <p:ph sz="quarter" idx="1"/>
          </p:nvPr>
        </p:nvSpPr>
        <p:spPr>
          <a:xfrm>
            <a:off x="612775" y="1600200"/>
            <a:ext cx="8153400" cy="4495800"/>
          </a:xfrm>
        </p:spPr>
        <p:txBody>
          <a:bodyPr/>
          <a:lstStyle/>
          <a:p>
            <a:pPr eaLnBrk="1" hangingPunct="1"/>
            <a:r>
              <a:rPr lang="en-US" smtClean="0"/>
              <a:t>Man is timid and apologetic; he is no longer upright; he dares not say "I think," "I am," but quotes some saint or sage. He is ashamed before the blade of grass or the blowing rose. These roses under my window make no reference to former roses or to better ones; they are for what they are; they exist with God to-day. There is no time to them.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a:xfrm>
            <a:off x="612775" y="228600"/>
            <a:ext cx="8153400" cy="990600"/>
          </a:xfrm>
        </p:spPr>
        <p:txBody>
          <a:bodyPr/>
          <a:lstStyle/>
          <a:p>
            <a:pPr eaLnBrk="1" hangingPunct="1"/>
            <a:endParaRPr lang="en-US" smtClean="0"/>
          </a:p>
        </p:txBody>
      </p:sp>
      <p:sp>
        <p:nvSpPr>
          <p:cNvPr id="105475" name="Content Placeholder 2"/>
          <p:cNvSpPr>
            <a:spLocks noGrp="1"/>
          </p:cNvSpPr>
          <p:nvPr>
            <p:ph sz="quarter" idx="1"/>
          </p:nvPr>
        </p:nvSpPr>
        <p:spPr>
          <a:xfrm>
            <a:off x="612775" y="1600200"/>
            <a:ext cx="8153400" cy="4495800"/>
          </a:xfrm>
        </p:spPr>
        <p:txBody>
          <a:bodyPr/>
          <a:lstStyle/>
          <a:p>
            <a:pPr eaLnBrk="1" hangingPunct="1"/>
            <a:r>
              <a:rPr lang="en-US" smtClean="0"/>
              <a:t>But so may you give these friends pain. Yes, but I cannot sell my liberty and my power, to save their sensibility. Besides, all persons have their moments of reason, when they look out into the region of absolute truth; then will they justify me, and do the same thing.</a:t>
            </a:r>
          </a:p>
          <a:p>
            <a:pPr eaLnBrk="1" hangingPunct="1"/>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p:nvPr>
        </p:nvSpPr>
        <p:spPr>
          <a:xfrm>
            <a:off x="612775" y="228600"/>
            <a:ext cx="8153400" cy="990600"/>
          </a:xfrm>
        </p:spPr>
        <p:txBody>
          <a:bodyPr/>
          <a:lstStyle/>
          <a:p>
            <a:pPr eaLnBrk="1" hangingPunct="1"/>
            <a:endParaRPr lang="en-US" smtClean="0"/>
          </a:p>
        </p:txBody>
      </p:sp>
      <p:sp>
        <p:nvSpPr>
          <p:cNvPr id="106499" name="Content Placeholder 2"/>
          <p:cNvSpPr>
            <a:spLocks noGrp="1"/>
          </p:cNvSpPr>
          <p:nvPr>
            <p:ph sz="quarter" idx="1"/>
          </p:nvPr>
        </p:nvSpPr>
        <p:spPr>
          <a:xfrm>
            <a:off x="612775" y="1600200"/>
            <a:ext cx="8153400" cy="4495800"/>
          </a:xfrm>
        </p:spPr>
        <p:txBody>
          <a:bodyPr>
            <a:normAutofit/>
          </a:bodyPr>
          <a:lstStyle/>
          <a:p>
            <a:pPr eaLnBrk="1" hangingPunct="1"/>
            <a:r>
              <a:rPr lang="en-US" smtClean="0"/>
              <a:t>The populace think that your rejection of popular standards is a rejection of all standard, and mere antinomianism; (In Christianity, an antinomian is "one who holds that under the gospel dispensation of grace the moral law is of no use or obligation because faith alone is necessary to salvation“) and the bold sensualist will use the name of philosophy to gild his crimes.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a:xfrm>
            <a:off x="612775" y="228600"/>
            <a:ext cx="8153400" cy="990600"/>
          </a:xfrm>
        </p:spPr>
        <p:txBody>
          <a:bodyPr/>
          <a:lstStyle/>
          <a:p>
            <a:pPr eaLnBrk="1" hangingPunct="1"/>
            <a:endParaRPr lang="en-US" smtClean="0"/>
          </a:p>
        </p:txBody>
      </p:sp>
      <p:sp>
        <p:nvSpPr>
          <p:cNvPr id="107523" name="Content Placeholder 2"/>
          <p:cNvSpPr>
            <a:spLocks noGrp="1"/>
          </p:cNvSpPr>
          <p:nvPr>
            <p:ph sz="quarter" idx="1"/>
          </p:nvPr>
        </p:nvSpPr>
        <p:spPr>
          <a:xfrm>
            <a:off x="612775" y="1600200"/>
            <a:ext cx="8153400" cy="4495800"/>
          </a:xfrm>
        </p:spPr>
        <p:txBody>
          <a:bodyPr>
            <a:normAutofit/>
          </a:bodyPr>
          <a:lstStyle/>
          <a:p>
            <a:pPr eaLnBrk="1" hangingPunct="1"/>
            <a:r>
              <a:rPr lang="en-US" smtClean="0"/>
              <a:t>But the law of consciousness abides. There are two confessionals, in one or the other of which we must be shriven. You may fulfill your round of duties by clearing yourself in the </a:t>
            </a:r>
            <a:r>
              <a:rPr lang="en-US" i="1" smtClean="0"/>
              <a:t>direct</a:t>
            </a:r>
            <a:r>
              <a:rPr lang="en-US" smtClean="0"/>
              <a:t>, or in the </a:t>
            </a:r>
            <a:r>
              <a:rPr lang="en-US" i="1" smtClean="0"/>
              <a:t>reflex</a:t>
            </a:r>
            <a:r>
              <a:rPr lang="en-US" smtClean="0"/>
              <a:t> way. </a:t>
            </a:r>
          </a:p>
          <a:p>
            <a:pPr eaLnBrk="1" hangingPunct="1"/>
            <a:r>
              <a:rPr lang="en-US" smtClean="0"/>
              <a:t>Consider whether you have satisfied your relations to father, mother, cousin, neighbor, town, cat, and dog; whether any of these can upbraid you.</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1"/>
          <p:cNvSpPr>
            <a:spLocks noGrp="1"/>
          </p:cNvSpPr>
          <p:nvPr>
            <p:ph type="title"/>
          </p:nvPr>
        </p:nvSpPr>
        <p:spPr>
          <a:xfrm>
            <a:off x="612775" y="228600"/>
            <a:ext cx="8153400" cy="990600"/>
          </a:xfrm>
        </p:spPr>
        <p:txBody>
          <a:bodyPr/>
          <a:lstStyle/>
          <a:p>
            <a:pPr eaLnBrk="1" hangingPunct="1"/>
            <a:endParaRPr lang="en-US" smtClean="0"/>
          </a:p>
        </p:txBody>
      </p:sp>
      <p:sp>
        <p:nvSpPr>
          <p:cNvPr id="108547" name="Content Placeholder 2"/>
          <p:cNvSpPr>
            <a:spLocks noGrp="1"/>
          </p:cNvSpPr>
          <p:nvPr>
            <p:ph sz="quarter" idx="1"/>
          </p:nvPr>
        </p:nvSpPr>
        <p:spPr>
          <a:xfrm>
            <a:off x="612775" y="1600200"/>
            <a:ext cx="8153400" cy="4495800"/>
          </a:xfrm>
        </p:spPr>
        <p:txBody>
          <a:bodyPr/>
          <a:lstStyle/>
          <a:p>
            <a:pPr eaLnBrk="1" hangingPunct="1"/>
            <a:r>
              <a:rPr lang="en-US" smtClean="0"/>
              <a:t>But I may also neglect this reflex standard, and absolve me to myself. I have my own stern claims and perfect circle. It denies the name of duty to many offices that are called duties. But if I can discharge its debts, it enables me to dispense with the popular code. If any one imagines that this law is lax, let him keep its commandment one day.</a:t>
            </a:r>
          </a:p>
          <a:p>
            <a:pPr eaLnBrk="1" hangingPunct="1"/>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a:xfrm>
            <a:off x="612775" y="228600"/>
            <a:ext cx="8153400" cy="990600"/>
          </a:xfrm>
        </p:spPr>
        <p:txBody>
          <a:bodyPr/>
          <a:lstStyle/>
          <a:p>
            <a:pPr eaLnBrk="1" hangingPunct="1"/>
            <a:endParaRPr lang="en-US" smtClean="0"/>
          </a:p>
        </p:txBody>
      </p:sp>
      <p:sp>
        <p:nvSpPr>
          <p:cNvPr id="83971" name="Content Placeholder 2"/>
          <p:cNvSpPr>
            <a:spLocks noGrp="1"/>
          </p:cNvSpPr>
          <p:nvPr>
            <p:ph sz="quarter" idx="1"/>
          </p:nvPr>
        </p:nvSpPr>
        <p:spPr>
          <a:xfrm>
            <a:off x="612775" y="1600200"/>
            <a:ext cx="8153400" cy="4495800"/>
          </a:xfrm>
        </p:spPr>
        <p:txBody>
          <a:bodyPr/>
          <a:lstStyle/>
          <a:p>
            <a:pPr eaLnBrk="1" hangingPunct="1"/>
            <a:r>
              <a:rPr lang="en-US" smtClean="0"/>
              <a:t>There is simply the rose; it is perfect in every moment of its existence. Before a leaf-bud has burst, its whole life acts; in the full-blown flower there is no more; in the leafless root there is no less. Its nature is satisfied, and it satisfies nature, in all moments alike.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a:xfrm>
            <a:off x="612775" y="228600"/>
            <a:ext cx="8153400" cy="990600"/>
          </a:xfrm>
        </p:spPr>
        <p:txBody>
          <a:bodyPr/>
          <a:lstStyle/>
          <a:p>
            <a:pPr eaLnBrk="1" hangingPunct="1"/>
            <a:endParaRPr lang="en-US" smtClean="0"/>
          </a:p>
        </p:txBody>
      </p:sp>
      <p:sp>
        <p:nvSpPr>
          <p:cNvPr id="84995" name="Content Placeholder 2"/>
          <p:cNvSpPr>
            <a:spLocks noGrp="1"/>
          </p:cNvSpPr>
          <p:nvPr>
            <p:ph sz="quarter" idx="1"/>
          </p:nvPr>
        </p:nvSpPr>
        <p:spPr>
          <a:xfrm>
            <a:off x="612775" y="1600200"/>
            <a:ext cx="8153400" cy="4495800"/>
          </a:xfrm>
        </p:spPr>
        <p:txBody>
          <a:bodyPr/>
          <a:lstStyle/>
          <a:p>
            <a:pPr eaLnBrk="1" hangingPunct="1"/>
            <a:r>
              <a:rPr lang="en-US" dirty="0" smtClean="0"/>
              <a:t>But man postpones, or remembers; he does not live in the present, but with a reverted eye laments the past, or, heedless of the riches that surround him, stands on tiptoe to foresee the future. He cannot be happy and strong until he too lives with nature in the present, above time. This should be plain enough. </a:t>
            </a:r>
          </a:p>
          <a:p>
            <a:pPr eaLnBrk="1" hangingPunct="1"/>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a:xfrm>
            <a:off x="612775" y="228600"/>
            <a:ext cx="8153400" cy="990600"/>
          </a:xfrm>
        </p:spPr>
        <p:txBody>
          <a:bodyPr/>
          <a:lstStyle/>
          <a:p>
            <a:pPr eaLnBrk="1" hangingPunct="1"/>
            <a:endParaRPr lang="en-US" smtClean="0"/>
          </a:p>
        </p:txBody>
      </p:sp>
      <p:sp>
        <p:nvSpPr>
          <p:cNvPr id="86019" name="Content Placeholder 2"/>
          <p:cNvSpPr>
            <a:spLocks noGrp="1"/>
          </p:cNvSpPr>
          <p:nvPr>
            <p:ph sz="quarter" idx="1"/>
          </p:nvPr>
        </p:nvSpPr>
        <p:spPr>
          <a:xfrm>
            <a:off x="612775" y="1600200"/>
            <a:ext cx="8153400" cy="4495800"/>
          </a:xfrm>
        </p:spPr>
        <p:txBody>
          <a:bodyPr>
            <a:normAutofit/>
          </a:bodyPr>
          <a:lstStyle/>
          <a:p>
            <a:pPr eaLnBrk="1" hangingPunct="1"/>
            <a:r>
              <a:rPr lang="en-US" dirty="0" smtClean="0"/>
              <a:t>Yet see what strong intellects dare not yet hear God himself, unless he speak the phraseology of I know not what David, or Jeremiah, or Paul. We shall not always set so great a price on a few texts, on a few lives. We are like children who repeat by rote the sentences of </a:t>
            </a:r>
            <a:r>
              <a:rPr lang="en-US" dirty="0" err="1" smtClean="0"/>
              <a:t>grandames</a:t>
            </a:r>
            <a:r>
              <a:rPr lang="en-US" dirty="0" smtClean="0"/>
              <a:t> and tutors,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and, as they grow older, of the men and talents and characters they chance to see,—painfully recollecting the exact words they spoke; afterwards, when they come into the point of view which those had who uttered those saying, they understand them,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a:xfrm>
            <a:off x="612775" y="228600"/>
            <a:ext cx="8153400" cy="990600"/>
          </a:xfrm>
        </p:spPr>
        <p:txBody>
          <a:bodyPr/>
          <a:lstStyle/>
          <a:p>
            <a:pPr eaLnBrk="1" hangingPunct="1"/>
            <a:endParaRPr lang="en-US" smtClean="0"/>
          </a:p>
        </p:txBody>
      </p:sp>
      <p:sp>
        <p:nvSpPr>
          <p:cNvPr id="87043" name="Content Placeholder 2"/>
          <p:cNvSpPr>
            <a:spLocks noGrp="1"/>
          </p:cNvSpPr>
          <p:nvPr>
            <p:ph sz="quarter" idx="1"/>
          </p:nvPr>
        </p:nvSpPr>
        <p:spPr>
          <a:xfrm>
            <a:off x="612775" y="1600200"/>
            <a:ext cx="8153400" cy="4495800"/>
          </a:xfrm>
        </p:spPr>
        <p:txBody>
          <a:bodyPr>
            <a:normAutofit/>
          </a:bodyPr>
          <a:lstStyle/>
          <a:p>
            <a:pPr eaLnBrk="1" hangingPunct="1"/>
            <a:r>
              <a:rPr lang="en-US" dirty="0" smtClean="0"/>
              <a:t>and are willing to let the words go; for, at any time, they can use words as good when occasion comes. If we live truly, we shall see truly. It is as easy for the strong man to be strong, as it is for the weak to be weak. When we have new perception, we shall gladly disburden the memory of its hoarded treasures as old rubbish.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a:xfrm>
            <a:off x="612775" y="228600"/>
            <a:ext cx="8153400" cy="990600"/>
          </a:xfrm>
        </p:spPr>
        <p:txBody>
          <a:bodyPr/>
          <a:lstStyle/>
          <a:p>
            <a:pPr eaLnBrk="1" hangingPunct="1"/>
            <a:endParaRPr lang="en-US" smtClean="0"/>
          </a:p>
        </p:txBody>
      </p:sp>
      <p:sp>
        <p:nvSpPr>
          <p:cNvPr id="88067" name="Content Placeholder 2"/>
          <p:cNvSpPr>
            <a:spLocks noGrp="1"/>
          </p:cNvSpPr>
          <p:nvPr>
            <p:ph sz="quarter" idx="1"/>
          </p:nvPr>
        </p:nvSpPr>
        <p:spPr>
          <a:xfrm>
            <a:off x="612775" y="1600200"/>
            <a:ext cx="8153400" cy="4495800"/>
          </a:xfrm>
        </p:spPr>
        <p:txBody>
          <a:bodyPr/>
          <a:lstStyle/>
          <a:p>
            <a:pPr eaLnBrk="1" hangingPunct="1"/>
            <a:r>
              <a:rPr lang="en-US" smtClean="0"/>
              <a:t>When a man lives with God, his voice shall be as sweet as the murmur of the brook and the rustle of the corn.</a:t>
            </a:r>
          </a:p>
          <a:p>
            <a:pPr eaLnBrk="1" hangingPunct="1"/>
            <a:r>
              <a:rPr lang="en-US" smtClean="0"/>
              <a:t>And now at last the highest truth on this subject remains unsaid; probably cannot be said; for all that we say is the far-off remembering of the intuition.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112</TotalTime>
  <Words>1756</Words>
  <Application>Microsoft Office PowerPoint</Application>
  <PresentationFormat>On-screen Show (4:3)</PresentationFormat>
  <Paragraphs>38</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Equity</vt:lpstr>
      <vt:lpstr>Self Reliance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Shaheena</dc:creator>
  <cp:lastModifiedBy>NTS</cp:lastModifiedBy>
  <cp:revision>21</cp:revision>
  <dcterms:created xsi:type="dcterms:W3CDTF">2006-08-16T00:00:00Z</dcterms:created>
  <dcterms:modified xsi:type="dcterms:W3CDTF">2014-03-07T07:53:04Z</dcterms:modified>
</cp:coreProperties>
</file>