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EBCCAA-1208-4E95-A8E4-9F3F5DFB76B7}"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CCAA-1208-4E95-A8E4-9F3F5DFB76B7}"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CCAA-1208-4E95-A8E4-9F3F5DFB76B7}"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BCCAA-1208-4E95-A8E4-9F3F5DFB76B7}"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BCCAA-1208-4E95-A8E4-9F3F5DFB76B7}" type="datetimeFigureOut">
              <a:rPr lang="en-US" smtClean="0"/>
              <a:pPr/>
              <a:t>6/26/2014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EBCCAA-1208-4E95-A8E4-9F3F5DFB76B7}"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EBCCAA-1208-4E95-A8E4-9F3F5DFB76B7}" type="datetimeFigureOut">
              <a:rPr lang="en-US" smtClean="0"/>
              <a:pPr/>
              <a:t>6/26/2014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EBCCAA-1208-4E95-A8E4-9F3F5DFB76B7}" type="datetimeFigureOut">
              <a:rPr lang="en-US" smtClean="0"/>
              <a:pPr/>
              <a:t>6/26/2014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BCCAA-1208-4E95-A8E4-9F3F5DFB76B7}" type="datetimeFigureOut">
              <a:rPr lang="en-US" smtClean="0"/>
              <a:pPr/>
              <a:t>6/26/2014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BCCAA-1208-4E95-A8E4-9F3F5DFB76B7}"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BCCAA-1208-4E95-A8E4-9F3F5DFB76B7}" type="datetimeFigureOut">
              <a:rPr lang="en-US" smtClean="0"/>
              <a:pPr/>
              <a:t>6/26/2014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6E2FB-7FB5-4188-9757-63FE3246F0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BCCAA-1208-4E95-A8E4-9F3F5DFB76B7}" type="datetimeFigureOut">
              <a:rPr lang="en-US" smtClean="0"/>
              <a:pPr/>
              <a:t>6/26/2014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6E2FB-7FB5-4188-9757-63FE3246F0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Psycholinguistics</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LECTURE# 10</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Phonetics and Phonology </a:t>
            </a:r>
            <a:endParaRPr lang="en-US" dirty="0" smtClean="0"/>
          </a:p>
          <a:p>
            <a:r>
              <a:rPr lang="en-US" dirty="0" smtClean="0"/>
              <a:t>The two primary linguistic disciplines concerned with speech sounds - those sounds that are used by humans to communicate - are phonetics and phonology.</a:t>
            </a:r>
          </a:p>
          <a:p>
            <a:r>
              <a:rPr lang="en-US" dirty="0" smtClean="0"/>
              <a:t> Both areas are mutually dependent. Phonetics describes the concrete, physical </a:t>
            </a:r>
            <a:r>
              <a:rPr lang="en-US" b="1" dirty="0" smtClean="0"/>
              <a:t>form of sounds (how they are produced, heard and how they can be described), while phonology is concerned with the function of sounds, that is with their status and inventory in any given language.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Phones and Phonetics </a:t>
            </a:r>
          </a:p>
          <a:p>
            <a:r>
              <a:rPr lang="en-US" dirty="0" smtClean="0"/>
              <a:t>The two basic tasks of phonetics are the </a:t>
            </a:r>
            <a:r>
              <a:rPr lang="en-US" b="1" dirty="0" smtClean="0"/>
              <a:t>transcription and the classification of sounds, also called phones in this context. The phone is therefore the basic unit of phonetics and it refers to the concrete sound substance as such. In the area of </a:t>
            </a:r>
            <a:r>
              <a:rPr lang="en-US" b="1" dirty="0" err="1" smtClean="0"/>
              <a:t>articulatory</a:t>
            </a:r>
            <a:r>
              <a:rPr lang="en-US" b="1" dirty="0" smtClean="0"/>
              <a:t> phonetics this substance is described on the basis of the </a:t>
            </a:r>
            <a:r>
              <a:rPr lang="en-US" b="1" dirty="0" err="1" smtClean="0"/>
              <a:t>articulatory</a:t>
            </a:r>
            <a:r>
              <a:rPr lang="en-US" b="1" dirty="0" smtClean="0"/>
              <a:t> properties. These refer to the human vocal tract (or to the speech organs), illustrated below, and are used to describe and classify sounds. By contrast, acoustic and auditory phonetics deal with the characteristics of sound waves and how they are perceived by the human ear.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8600" y="1447800"/>
            <a:ext cx="8610599"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Phones are represented by placing brackets around the transcription ([</a:t>
            </a:r>
            <a:r>
              <a:rPr lang="en-US" dirty="0" err="1" smtClean="0"/>
              <a:t>da:ns</a:t>
            </a:r>
            <a:r>
              <a:rPr lang="en-US" dirty="0" smtClean="0"/>
              <a:t>]/[</a:t>
            </a:r>
            <a:r>
              <a:rPr lang="en-US" dirty="0" err="1" smtClean="0"/>
              <a:t>dæns</a:t>
            </a:r>
            <a:r>
              <a:rPr lang="en-US" dirty="0" smtClean="0"/>
              <a:t>] for </a:t>
            </a:r>
            <a:r>
              <a:rPr lang="en-US" i="1" dirty="0" smtClean="0"/>
              <a:t>dance in British and American English)). </a:t>
            </a:r>
          </a:p>
          <a:p>
            <a:r>
              <a:rPr lang="en-US" i="1" dirty="0" smtClean="0"/>
              <a:t>The usefulness of a </a:t>
            </a:r>
            <a:r>
              <a:rPr lang="en-US" b="1" i="1" dirty="0" smtClean="0"/>
              <a:t>transcription system (a phonetic alphabet) is particularly plausible in a language such as English, where pronunciation and  spelling often diverge substantially (cp. see – sea on the one hand, and through and though, on the other). </a:t>
            </a:r>
          </a:p>
          <a:p>
            <a:r>
              <a:rPr lang="en-US" b="1" i="1" dirty="0" smtClean="0"/>
              <a:t>There are various transcription models, such as the IPA (International Phonetic Alphabet); for the transcription of English, several, slightly differing systems have evolved, all of them following in some way the original model of the phonetician Daniel Jones.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Classification of sounds </a:t>
            </a:r>
          </a:p>
          <a:p>
            <a:r>
              <a:rPr lang="en-US" dirty="0" smtClean="0"/>
              <a:t>Traditionally, sounds are classified into </a:t>
            </a:r>
            <a:r>
              <a:rPr lang="en-US" b="1" dirty="0" smtClean="0"/>
              <a:t>consonants and vowels.</a:t>
            </a:r>
          </a:p>
          <a:p>
            <a:r>
              <a:rPr lang="en-US" b="1" dirty="0" smtClean="0"/>
              <a:t> Consonants are sounds that are produced with a major obstruction in the mouth cavity.</a:t>
            </a:r>
          </a:p>
          <a:p>
            <a:r>
              <a:rPr lang="en-US" b="1" dirty="0" smtClean="0"/>
              <a:t> For example, in the case of [t] (Fig. 1), there is direct contact between the tip of the tongue (active articulator) and the alveolar ridge (passive articulator), so that the airflow coming from the lungs can leave the mouth cavity only when the obstruction is removed: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15994" y="1600200"/>
            <a:ext cx="5712012" cy="4525963"/>
          </a:xfrm>
          <a:prstGeom prst="rect">
            <a:avLst/>
          </a:prstGeom>
          <a:noFill/>
          <a:ln w="9525">
            <a:noFill/>
            <a:miter lim="800000"/>
            <a:headEnd/>
            <a:tailEnd/>
          </a:ln>
          <a:effectLst/>
        </p:spPr>
      </p:pic>
      <p:sp>
        <p:nvSpPr>
          <p:cNvPr id="5" name="Rectangle 4"/>
          <p:cNvSpPr/>
          <p:nvPr/>
        </p:nvSpPr>
        <p:spPr>
          <a:xfrm>
            <a:off x="3441708" y="1042975"/>
            <a:ext cx="2188874" cy="369332"/>
          </a:xfrm>
          <a:prstGeom prst="rect">
            <a:avLst/>
          </a:prstGeom>
        </p:spPr>
        <p:txBody>
          <a:bodyPr wrap="square">
            <a:spAutoFit/>
          </a:bodyPr>
          <a:lstStyle/>
          <a:p>
            <a:r>
              <a:rPr lang="en-US" b="1" dirty="0" smtClean="0"/>
              <a:t>Fig. 1. consonant [t]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lstStyle/>
          <a:p>
            <a:r>
              <a:rPr lang="en-US" b="1" dirty="0" smtClean="0"/>
              <a:t>Vowels are sounds that are produced without such obstruction.</a:t>
            </a:r>
          </a:p>
          <a:p>
            <a:r>
              <a:rPr lang="en-US" b="1" dirty="0" smtClean="0"/>
              <a:t> For example, in the case of [</a:t>
            </a:r>
            <a:r>
              <a:rPr lang="en-US" b="1" dirty="0" err="1" smtClean="0"/>
              <a:t>i</a:t>
            </a:r>
            <a:r>
              <a:rPr lang="en-US" b="1" dirty="0" smtClean="0"/>
              <a:t>:] (Fig. 2), there is a gap within the mouth that is determined by the position of the tongue, and the airflow can escape relatively freely: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2. vowel [</a:t>
            </a:r>
            <a:r>
              <a:rPr lang="en-US" b="1" dirty="0" err="1" smtClean="0"/>
              <a:t>i</a:t>
            </a:r>
            <a:r>
              <a:rPr lang="en-US" b="1" dirty="0" smtClean="0"/>
              <a:t>:] </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740740" y="2895600"/>
            <a:ext cx="3662519" cy="3230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lstStyle/>
          <a:p>
            <a:r>
              <a:rPr lang="en-US" dirty="0" smtClean="0"/>
              <a:t>Another difference between consonants and vowels is that vowels are generally voiced, i.e. the vocal cords are set vibrating by the outgoing airflow. Consonants, by contrast, can be voiced or voiceless:</a:t>
            </a:r>
          </a:p>
          <a:p>
            <a:r>
              <a:rPr lang="en-US" dirty="0" smtClean="0"/>
              <a:t> The vocal cords are either far apart and do not vibrate, as in </a:t>
            </a:r>
            <a:r>
              <a:rPr lang="en-US" i="1" dirty="0" smtClean="0"/>
              <a:t>fan, or they are relatively closed and vibrate as in van (Fig. 3).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3. Voiceless and voiced sounds </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02505" y="1600200"/>
            <a:ext cx="613899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b="1" dirty="0"/>
          </a:p>
        </p:txBody>
      </p:sp>
      <p:sp>
        <p:nvSpPr>
          <p:cNvPr id="3" name="Content Placeholder 2"/>
          <p:cNvSpPr>
            <a:spLocks noGrp="1"/>
          </p:cNvSpPr>
          <p:nvPr>
            <p:ph idx="1"/>
          </p:nvPr>
        </p:nvSpPr>
        <p:spPr/>
        <p:txBody>
          <a:bodyPr>
            <a:normAutofit/>
          </a:bodyPr>
          <a:lstStyle/>
          <a:p>
            <a:r>
              <a:rPr lang="en-US" b="1" dirty="0" smtClean="0"/>
              <a:t>Productivity </a:t>
            </a:r>
          </a:p>
          <a:p>
            <a:r>
              <a:rPr lang="en-US" dirty="0" smtClean="0"/>
              <a:t>This is an important characteristic of human language allowing us to continuously create new utterances, combining the ‘building bricks’ of language in ever new ways, whether these be sounds, words or sentences. Human languages are therefore continually evolving.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lnSpcReduction="10000"/>
          </a:bodyPr>
          <a:lstStyle/>
          <a:p>
            <a:r>
              <a:rPr lang="en-US" b="1" dirty="0" smtClean="0"/>
              <a:t>Classification of consonants </a:t>
            </a:r>
          </a:p>
          <a:p>
            <a:r>
              <a:rPr lang="en-US" dirty="0" smtClean="0"/>
              <a:t>Factors relevant for the classification of consonants include the </a:t>
            </a:r>
            <a:r>
              <a:rPr lang="en-US" b="1" dirty="0" smtClean="0"/>
              <a:t>manner of articulation, the place of articulation, and voicing.</a:t>
            </a:r>
          </a:p>
          <a:p>
            <a:r>
              <a:rPr lang="en-US" b="1" dirty="0" smtClean="0"/>
              <a:t> With regard to the manner of articulation, English consonants can be classified into plosives, fricatives, affricates, nasals, liquids, and semi-vowels.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Plosives are consonants that are made up by completely blocking the airflow. </a:t>
            </a:r>
          </a:p>
          <a:p>
            <a:r>
              <a:rPr lang="en-US" b="1" dirty="0" smtClean="0"/>
              <a:t>The production of plosives involves three stages: </a:t>
            </a:r>
          </a:p>
          <a:p>
            <a:r>
              <a:rPr lang="en-US" b="1" dirty="0" smtClean="0"/>
              <a:t>1) a direct contact between the active and the passive articulator forming a complete obstruction to the airflow;</a:t>
            </a:r>
          </a:p>
          <a:p>
            <a:r>
              <a:rPr lang="en-US" b="1" dirty="0" smtClean="0"/>
              <a:t> 2) the compression of air behind the obstruction; and</a:t>
            </a:r>
          </a:p>
          <a:p>
            <a:r>
              <a:rPr lang="en-US" b="1" dirty="0" smtClean="0"/>
              <a:t>3) the release of the compressed air in the form of an “explosion” (hence the term </a:t>
            </a:r>
            <a:r>
              <a:rPr lang="en-US" b="1" i="1" dirty="0" smtClean="0"/>
              <a:t>plosive). </a:t>
            </a:r>
          </a:p>
          <a:p>
            <a:r>
              <a:rPr lang="en-US" b="1" i="1" dirty="0" smtClean="0"/>
              <a:t>There are six plosives in English: bilabial [p] and [b], alveolar [t] and [d], and velar [k] and [g].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a:bodyPr>
          <a:lstStyle/>
          <a:p>
            <a:r>
              <a:rPr lang="en-US" b="1" dirty="0" smtClean="0"/>
              <a:t>Bilabial plosives [p] and [b] are produced with both lips pressed together.</a:t>
            </a:r>
          </a:p>
          <a:p>
            <a:r>
              <a:rPr lang="en-US" b="1" dirty="0" smtClean="0"/>
              <a:t> The active articulator is the lower lip; the passive articulator is the upper lip.</a:t>
            </a:r>
          </a:p>
          <a:p>
            <a:r>
              <a:rPr lang="en-US" b="1" dirty="0" smtClean="0"/>
              <a:t> The soft palate is raised and the air coming into the mouth stops for some time and then breaks the obstruction with a slight explosion. </a:t>
            </a:r>
          </a:p>
          <a:p>
            <a:r>
              <a:rPr lang="en-US" b="1" dirty="0" smtClean="0"/>
              <a:t>In the case of [b], the vocal cords are vibrating: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4. bilabial plosives [p] and [b] </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538844" y="1600200"/>
            <a:ext cx="606631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Alveolar plosives [t] and [d] are produced with the tip of the tongue firmly pressed against the (middle part of the) alveolar ridge.</a:t>
            </a:r>
          </a:p>
          <a:p>
            <a:r>
              <a:rPr lang="en-US" b="1" dirty="0" smtClean="0"/>
              <a:t> The active articulator is the tip of the tongue; the passive articulator is the alveolar ridge. The tip of the tongue makes firm contact with the </a:t>
            </a:r>
            <a:r>
              <a:rPr lang="en-US" dirty="0" smtClean="0"/>
              <a:t>8 alveolar ridge.</a:t>
            </a:r>
          </a:p>
          <a:p>
            <a:r>
              <a:rPr lang="en-US" dirty="0" smtClean="0"/>
              <a:t> The air is trapped for a short time and then breaks the obstruction with a slight explosion. In the case of [d], the vocal cords are vibrating: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5. alveolar plosives [t] and [d] </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440830" y="1600200"/>
            <a:ext cx="626233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Velar plosives [k] and [g] are articulated with the back of the tongue against the soft palate.</a:t>
            </a:r>
          </a:p>
          <a:p>
            <a:r>
              <a:rPr lang="en-US" b="1" dirty="0" smtClean="0"/>
              <a:t> The active articulator is the back of the tongue; the passive articulator is the soft palate. </a:t>
            </a:r>
          </a:p>
          <a:p>
            <a:r>
              <a:rPr lang="en-US" b="1" dirty="0" smtClean="0"/>
              <a:t>The back of the tongue makes firm contact with the soft palate. </a:t>
            </a:r>
          </a:p>
          <a:p>
            <a:r>
              <a:rPr lang="en-US" b="1" dirty="0" smtClean="0"/>
              <a:t>The air is trapped for a short time and then breaks the obstruction with a slight explosion.</a:t>
            </a:r>
          </a:p>
          <a:p>
            <a:r>
              <a:rPr lang="en-US" b="1" dirty="0" smtClean="0"/>
              <a:t> In the case of [g], the vocal cords are vibrating: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6. velar plosives [k] and [g] </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758692" y="1600200"/>
            <a:ext cx="562661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Fricatives are consonants that are produced by impeding, but not completely blocking the airflow, </a:t>
            </a:r>
          </a:p>
          <a:p>
            <a:r>
              <a:rPr lang="en-US" b="1" dirty="0" smtClean="0"/>
              <a:t>i.e., there is a narrow gap between the active and the passive articulator along which the airflow can leave the oral cavity.</a:t>
            </a:r>
          </a:p>
          <a:p>
            <a:r>
              <a:rPr lang="en-US" b="1" dirty="0" smtClean="0"/>
              <a:t>There are nine fricatives in English: </a:t>
            </a:r>
            <a:r>
              <a:rPr lang="en-US" b="1" dirty="0" err="1" smtClean="0"/>
              <a:t>labio</a:t>
            </a:r>
            <a:r>
              <a:rPr lang="en-US" b="1" dirty="0" smtClean="0"/>
              <a:t>-dental [f] and [v], </a:t>
            </a:r>
            <a:r>
              <a:rPr lang="en-US" b="1" dirty="0" err="1" smtClean="0"/>
              <a:t>interdental</a:t>
            </a:r>
            <a:r>
              <a:rPr lang="en-US" b="1" dirty="0" smtClean="0"/>
              <a:t> [θ] and [ð], alveolar [s] and [z], palate-alveolar [ʃ] and [ʒ], and glottal [h].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fontScale="90000"/>
          </a:bodyPr>
          <a:lstStyle/>
          <a:p>
            <a:r>
              <a:rPr lang="en-US" b="1" dirty="0" smtClean="0"/>
              <a:t>Psycholinguistics</a:t>
            </a:r>
            <a:br>
              <a:rPr lang="en-US" b="1" dirty="0" smtClean="0"/>
            </a:br>
            <a:r>
              <a:rPr lang="en-US" b="1" dirty="0" smtClean="0"/>
              <a:t>Fig</a:t>
            </a:r>
            <a:r>
              <a:rPr lang="en-US" b="1" dirty="0" smtClean="0"/>
              <a:t>. 7. </a:t>
            </a:r>
            <a:r>
              <a:rPr lang="en-US" b="1" dirty="0" err="1" smtClean="0"/>
              <a:t>labio</a:t>
            </a:r>
            <a:r>
              <a:rPr lang="en-US" b="1" dirty="0" smtClean="0"/>
              <a:t>-dental fricatives [f] and [v] </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682784" y="1600200"/>
            <a:ext cx="5778431"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Cultural Transmission </a:t>
            </a:r>
          </a:p>
          <a:p>
            <a:r>
              <a:rPr lang="en-US" dirty="0" smtClean="0"/>
              <a:t>This refers to how languages are acquired by our children. The assumption is that there is no genetic component (although Noam Chomsky challenges this with his theory of Universal Grammar) which would enable a child to simply start speaking e.g. English at a certain age, but rather that children need to be exposed to a language (and culture) in order to acquire it. </a:t>
            </a:r>
          </a:p>
          <a:p>
            <a:r>
              <a:rPr lang="en-US" dirty="0" smtClean="0"/>
              <a:t>This means, for example, that a child born in Korea to Korean parents but then adopted by French parents in France will tend to grow up speaking French as his/her first language and not Korean (unless the French parents make sure the child is also exposed to Korean).</a:t>
            </a:r>
          </a:p>
          <a:p>
            <a:r>
              <a:rPr lang="en-US" dirty="0" smtClean="0"/>
              <a:t> Many animals, however, do seem to pass the ability to communicate on to their offspring genetically e.g. dogs will bark even if they have never heard another dog.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a:bodyPr>
          <a:lstStyle/>
          <a:p>
            <a:r>
              <a:rPr lang="en-US" dirty="0" smtClean="0"/>
              <a:t>The lower lip is very close to the edge of the upper front teeth, thus forming an incomplete obstruction. </a:t>
            </a:r>
          </a:p>
          <a:p>
            <a:r>
              <a:rPr lang="en-US" dirty="0" smtClean="0"/>
              <a:t>When the air goes through the narrowing it causes slight friction (hence the term </a:t>
            </a:r>
            <a:r>
              <a:rPr lang="en-US" i="1" dirty="0" smtClean="0"/>
              <a:t>fricative).</a:t>
            </a:r>
          </a:p>
          <a:p>
            <a:r>
              <a:rPr lang="en-US" i="1" dirty="0" smtClean="0"/>
              <a:t>For [f] the vocal cords do not vibrate; there may be some vibration accompanying [v] when it occurs in word initial position as in e.g. </a:t>
            </a:r>
            <a:r>
              <a:rPr lang="en-US" b="1" i="1" dirty="0" smtClean="0"/>
              <a:t>vast or between vowels as in e.g. never.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b="1" dirty="0" smtClean="0"/>
              <a:t>Psycholinguistics</a:t>
            </a:r>
            <a:br>
              <a:rPr lang="en-US" b="1" dirty="0" smtClean="0"/>
            </a:br>
            <a:r>
              <a:rPr lang="en-US" b="1" dirty="0" smtClean="0"/>
              <a:t>Fig</a:t>
            </a:r>
            <a:r>
              <a:rPr lang="en-US" b="1" dirty="0" smtClean="0"/>
              <a:t>. 8. </a:t>
            </a:r>
            <a:r>
              <a:rPr lang="en-US" b="1" dirty="0" err="1" smtClean="0"/>
              <a:t>interdental</a:t>
            </a:r>
            <a:r>
              <a:rPr lang="en-US" b="1" dirty="0" smtClean="0"/>
              <a:t> fricatives [θ] and [ð] </a:t>
            </a:r>
            <a:endParaRPr lang="en-US"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1697017" y="1600200"/>
            <a:ext cx="574996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lnSpcReduction="10000"/>
          </a:bodyPr>
          <a:lstStyle/>
          <a:p>
            <a:r>
              <a:rPr lang="en-US" dirty="0" smtClean="0"/>
              <a:t>The tip of the tongue is either close to the edge of the upper teeth or slightly projected between the teeth.</a:t>
            </a:r>
          </a:p>
          <a:p>
            <a:r>
              <a:rPr lang="en-US" dirty="0" smtClean="0"/>
              <a:t> For [θ] the friction is as strong as for [f], for [ð] it is gentler.</a:t>
            </a:r>
          </a:p>
          <a:p>
            <a:r>
              <a:rPr lang="en-US" dirty="0" smtClean="0"/>
              <a:t> For [θ] the vocal cords do not vibrate; they vibrate for [ð] when it occurs in word initial position, before a vowel or in intervocalic positions. E.g. </a:t>
            </a:r>
            <a:r>
              <a:rPr lang="en-US" b="1" i="1" dirty="0" smtClean="0"/>
              <a:t>that, rather, etc.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a:bodyPr>
          <a:lstStyle/>
          <a:p>
            <a:r>
              <a:rPr lang="en-US" dirty="0" smtClean="0"/>
              <a:t>Other fricatives are produced with different places of articulation: </a:t>
            </a:r>
          </a:p>
          <a:p>
            <a:r>
              <a:rPr lang="en-US" dirty="0" smtClean="0"/>
              <a:t>For the alveolar fricatives [s] and [z], the tip of the tongue is close to the alveolar ridge. The teeth are very close together. </a:t>
            </a:r>
          </a:p>
          <a:p>
            <a:r>
              <a:rPr lang="en-US" dirty="0" smtClean="0"/>
              <a:t>The friction for [s] is strong, even stronger than for [θ]. For [s] the vocal cords do not vibrate; they vibrate for [z] when it occurs before vowels or in intervocalic positions. E.g. </a:t>
            </a:r>
            <a:r>
              <a:rPr lang="en-US" b="1" i="1" dirty="0" smtClean="0"/>
              <a:t>zone, easy, etc.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r>
              <a:rPr lang="en-US" sz="3200" b="1" dirty="0" smtClean="0"/>
              <a:t/>
            </a:r>
            <a:br>
              <a:rPr lang="en-US" sz="3200" b="1" dirty="0" smtClean="0"/>
            </a:br>
            <a:r>
              <a:rPr lang="en-US" sz="3200" b="1" dirty="0" smtClean="0"/>
              <a:t>Fig. 9. alveolar and palate-alveolar fricatives [s], [z], [ʃ] and [ʒ] </a:t>
            </a:r>
            <a:endParaRPr lang="en-US" sz="32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938971" y="1600200"/>
            <a:ext cx="526605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 [ʃ] and [ʒ], the tip of the tongue is close to the back part of the alveolar ridge forming a flat narrowing. </a:t>
            </a:r>
          </a:p>
          <a:p>
            <a:r>
              <a:rPr lang="en-US" dirty="0" smtClean="0"/>
              <a:t>The front part of the tongue is raised towards the hard palate forming the front secondary focus. </a:t>
            </a:r>
          </a:p>
          <a:p>
            <a:r>
              <a:rPr lang="en-US" dirty="0" smtClean="0"/>
              <a:t>The friction for [ʃ] is strong, stronger than for [f] and [θ].</a:t>
            </a:r>
          </a:p>
          <a:p>
            <a:r>
              <a:rPr lang="en-US" dirty="0" smtClean="0"/>
              <a:t> For [ʃ] the vocal cords do not vibrate; they vibrate for [ʒ] when it occurs before vowels. E.g. </a:t>
            </a:r>
            <a:r>
              <a:rPr lang="en-US" i="1" dirty="0" smtClean="0"/>
              <a:t>plea</a:t>
            </a:r>
            <a:r>
              <a:rPr lang="en-US" b="1" i="1" dirty="0" smtClean="0"/>
              <a:t>sure, etc.</a:t>
            </a:r>
          </a:p>
          <a:p>
            <a:r>
              <a:rPr lang="en-US" dirty="0" smtClean="0"/>
              <a:t>It is produced with the voiceless expulsion of air from the lungs with the mouth and tongue already in position for the following vowel. </a:t>
            </a:r>
            <a:r>
              <a:rPr lang="en-US" b="1" i="1"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10. glottal fricative [h] </a:t>
            </a:r>
            <a:endParaRPr lang="en-US"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2565205" y="1600200"/>
            <a:ext cx="401359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Affricates are sounds that are similar to both plosives and fricatives: </a:t>
            </a:r>
          </a:p>
          <a:p>
            <a:r>
              <a:rPr lang="en-US" b="1" dirty="0" smtClean="0"/>
              <a:t>The tip of the tongue touches the back part of the teeth ridge, the front part of the tongue is raised towards the hard palate. </a:t>
            </a:r>
          </a:p>
          <a:p>
            <a:r>
              <a:rPr lang="en-US" b="1" dirty="0" smtClean="0"/>
              <a:t>The air is trapped for a short time because of a complete obstruction between the tip of the tongue and the teeth ridge, then the obstruction is released slowly and the friction is heard. </a:t>
            </a:r>
          </a:p>
          <a:p>
            <a:r>
              <a:rPr lang="en-US" b="1" dirty="0" smtClean="0"/>
              <a:t>The voiceless affricate is [</a:t>
            </a:r>
            <a:r>
              <a:rPr lang="en-US" b="1" dirty="0" err="1" smtClean="0"/>
              <a:t>tʃ</a:t>
            </a:r>
            <a:r>
              <a:rPr lang="en-US" b="1" dirty="0" smtClean="0"/>
              <a:t>] as in </a:t>
            </a:r>
            <a:r>
              <a:rPr lang="en-US" b="1" i="1" dirty="0" smtClean="0"/>
              <a:t>chain, whereas [</a:t>
            </a:r>
            <a:r>
              <a:rPr lang="en-US" b="1" i="1" dirty="0" err="1" smtClean="0"/>
              <a:t>dʒ</a:t>
            </a:r>
            <a:r>
              <a:rPr lang="en-US" b="1" i="1" dirty="0" smtClean="0"/>
              <a:t>], as in jelly, is voiced.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lstStyle/>
          <a:p>
            <a:r>
              <a:rPr lang="en-US" dirty="0" smtClean="0"/>
              <a:t>Nasals are consonants which, like plosives, are produced by completely blocking the airstream. But there is an important difference: </a:t>
            </a:r>
          </a:p>
          <a:p>
            <a:r>
              <a:rPr lang="en-US" dirty="0" smtClean="0"/>
              <a:t>The airflow escapes through the nasal cavity (hence the term </a:t>
            </a:r>
            <a:r>
              <a:rPr lang="en-US" i="1" dirty="0" smtClean="0"/>
              <a:t>nasals). </a:t>
            </a:r>
          </a:p>
          <a:p>
            <a:r>
              <a:rPr lang="en-US" i="1" dirty="0" smtClean="0"/>
              <a:t>There are three nasal consonants in English: bilabial [m], alveolar [n], and velar [ŋ]: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r>
              <a:rPr lang="pt-BR" b="1" dirty="0" smtClean="0"/>
              <a:t/>
            </a:r>
            <a:br>
              <a:rPr lang="pt-BR" b="1" dirty="0" smtClean="0"/>
            </a:br>
            <a:r>
              <a:rPr lang="pt-BR" b="1" dirty="0" smtClean="0"/>
              <a:t>Fig</a:t>
            </a:r>
            <a:r>
              <a:rPr lang="pt-BR" b="1" dirty="0" smtClean="0"/>
              <a:t>. 11. bilabial nasal [m] </a:t>
            </a:r>
            <a:endParaRPr lang="en-US"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1692273" y="1600200"/>
            <a:ext cx="575945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Duality </a:t>
            </a:r>
          </a:p>
          <a:p>
            <a:r>
              <a:rPr lang="en-US" dirty="0" smtClean="0"/>
              <a:t>Duality (or ‘</a:t>
            </a:r>
            <a:r>
              <a:rPr lang="en-US" b="1" dirty="0" smtClean="0"/>
              <a:t>double articulation’) refers to two separate layers of language working together to provide us with a pool of sounds which we can combine to communicate with one another.</a:t>
            </a:r>
          </a:p>
          <a:p>
            <a:r>
              <a:rPr lang="en-US" b="1" dirty="0" smtClean="0"/>
              <a:t> On the one hand, we have a limited number of discrete sounds which in isolation have no inherent meaning e.g. </a:t>
            </a:r>
            <a:r>
              <a:rPr lang="en-US" b="1" i="1" dirty="0" smtClean="0"/>
              <a:t>b, </a:t>
            </a:r>
            <a:r>
              <a:rPr lang="en-US" b="1" i="1" dirty="0" err="1" smtClean="0"/>
              <a:t>i</a:t>
            </a:r>
            <a:r>
              <a:rPr lang="en-US" b="1" i="1" dirty="0" smtClean="0"/>
              <a:t>, or n. </a:t>
            </a:r>
          </a:p>
          <a:p>
            <a:r>
              <a:rPr lang="en-US" b="1" i="1" dirty="0" smtClean="0"/>
              <a:t>On the other hand, we have a virtually unlimited number of distinct meanings which we can create by combining these sounds in certain ways e.g. bin, or nib. Various other combinations such as *</a:t>
            </a:r>
            <a:r>
              <a:rPr lang="en-US" b="1" i="1" dirty="0" err="1" smtClean="0"/>
              <a:t>bni</a:t>
            </a:r>
            <a:r>
              <a:rPr lang="en-US" b="1" i="1" dirty="0" smtClean="0"/>
              <a:t> are not meaningful in English, but could possibly be in other languages.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lstStyle/>
          <a:p>
            <a:r>
              <a:rPr lang="en-US" dirty="0" smtClean="0"/>
              <a:t>The lips are firmly kept together forming the complete obstruction. </a:t>
            </a:r>
          </a:p>
          <a:p>
            <a:r>
              <a:rPr lang="en-US" dirty="0" smtClean="0"/>
              <a:t>The active articulator is the lower lip; the passive articulator is the upper lip. </a:t>
            </a:r>
          </a:p>
          <a:p>
            <a:r>
              <a:rPr lang="en-US" dirty="0" smtClean="0"/>
              <a:t>The soft palate is lowered and the air escapes through the nasal cavity. </a:t>
            </a:r>
          </a:p>
          <a:p>
            <a:r>
              <a:rPr lang="en-US" dirty="0" smtClean="0"/>
              <a:t>The vocal cords are vibrating.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r>
              <a:rPr lang="pt-BR" b="1" dirty="0" smtClean="0"/>
              <a:t/>
            </a:r>
            <a:br>
              <a:rPr lang="pt-BR" b="1" dirty="0" smtClean="0"/>
            </a:br>
            <a:r>
              <a:rPr lang="pt-BR" b="1" dirty="0" smtClean="0"/>
              <a:t>Fig</a:t>
            </a:r>
            <a:r>
              <a:rPr lang="pt-BR" b="1" dirty="0" smtClean="0"/>
              <a:t>. 12. alveolar nasal [n] </a:t>
            </a:r>
            <a:endParaRPr lang="en-US"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2740740" y="1600200"/>
            <a:ext cx="3662519"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lnSpcReduction="10000"/>
          </a:bodyPr>
          <a:lstStyle/>
          <a:p>
            <a:r>
              <a:rPr lang="en-US" dirty="0" smtClean="0"/>
              <a:t>The tip of the tongue is pressed against the alveolar ridge forming the complete obstruction. </a:t>
            </a:r>
          </a:p>
          <a:p>
            <a:r>
              <a:rPr lang="en-US" dirty="0" smtClean="0"/>
              <a:t>The active articulator is the tip of the tongue, and the passive articulator is the alveolar ridge. </a:t>
            </a:r>
          </a:p>
          <a:p>
            <a:r>
              <a:rPr lang="en-US" dirty="0" smtClean="0"/>
              <a:t>The soft palate is lowered and the air escapes through the nasal cavity. </a:t>
            </a:r>
          </a:p>
          <a:p>
            <a:r>
              <a:rPr lang="en-US" dirty="0" smtClean="0"/>
              <a:t>The vocal cords are vibrating.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13. velar nasal [ŋ] </a:t>
            </a:r>
            <a:endParaRPr lang="en-US"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2721763" y="1600200"/>
            <a:ext cx="3700473"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a:bodyPr>
          <a:lstStyle/>
          <a:p>
            <a:r>
              <a:rPr lang="en-US" dirty="0" smtClean="0"/>
              <a:t>The back of the tongue is pressed to the soft palate forming the complete obstruction.</a:t>
            </a:r>
          </a:p>
          <a:p>
            <a:r>
              <a:rPr lang="en-US" dirty="0" smtClean="0"/>
              <a:t> The active articulator is the back of the tongue, and the passive articulator is the soft palate.</a:t>
            </a:r>
          </a:p>
          <a:p>
            <a:r>
              <a:rPr lang="en-US" dirty="0" smtClean="0"/>
              <a:t> The soft palate is lowered and the air escapes through the nasal cavity. </a:t>
            </a:r>
          </a:p>
          <a:p>
            <a:r>
              <a:rPr lang="en-US" dirty="0" smtClean="0"/>
              <a:t>The vocal cords are vibrating. </a:t>
            </a:r>
          </a:p>
          <a:p>
            <a:r>
              <a:rPr lang="en-US" b="1" dirty="0" smtClean="0"/>
              <a:t>Liquids include alveolar [l] and post-alveolar [r].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14. alveolar [l] </a:t>
            </a:r>
            <a:endParaRPr lang="en-US"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2752725" y="1620044"/>
            <a:ext cx="3638550"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a:bodyPr>
          <a:lstStyle/>
          <a:p>
            <a:r>
              <a:rPr lang="en-US" dirty="0" smtClean="0"/>
              <a:t>The tip of the tongue is in firm contact with the alveolar ridge forming the complete obstruction.</a:t>
            </a:r>
          </a:p>
          <a:p>
            <a:r>
              <a:rPr lang="en-US" dirty="0" smtClean="0"/>
              <a:t> The active articulator is the tip of the tongue, and the passive articulator is the alveolar ridge. </a:t>
            </a:r>
          </a:p>
          <a:p>
            <a:r>
              <a:rPr lang="en-US" dirty="0" smtClean="0"/>
              <a:t>The sides of the tongue are lowered and the air can pass between them. </a:t>
            </a:r>
          </a:p>
          <a:p>
            <a:r>
              <a:rPr lang="en-US" dirty="0" smtClean="0"/>
              <a:t>The vocal cords are brought together and are vibrating.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Psycholinguistics</a:t>
            </a:r>
            <a:br>
              <a:rPr lang="en-US" b="1" dirty="0" smtClean="0"/>
            </a:br>
            <a:r>
              <a:rPr lang="en-US" b="1" dirty="0" smtClean="0"/>
              <a:t>Fig</a:t>
            </a:r>
            <a:r>
              <a:rPr lang="en-US" b="1" dirty="0" smtClean="0"/>
              <a:t>. 15. post-alveolar [r] </a:t>
            </a:r>
            <a:endParaRPr lang="en-US"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2714625" y="1701006"/>
            <a:ext cx="3714750" cy="4324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tip of the tongue is held in a position near to but not touching the back part of the alveolar ridge. </a:t>
            </a:r>
          </a:p>
          <a:p>
            <a:r>
              <a:rPr lang="en-US" dirty="0" smtClean="0"/>
              <a:t>The soft palate is raised and the air flows quietly between the tip of the tongue and the hard palate. </a:t>
            </a:r>
          </a:p>
          <a:p>
            <a:r>
              <a:rPr lang="en-US" dirty="0" smtClean="0"/>
              <a:t>The front part of the tongue is low and the back is rather high so that the tongue has a curved shape.</a:t>
            </a:r>
          </a:p>
          <a:p>
            <a:r>
              <a:rPr lang="en-US" dirty="0" smtClean="0"/>
              <a:t> The vocal cords are vibrating.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Semi-glides or glides include bilabial [w] and palatal [j]: [w], as in </a:t>
            </a:r>
            <a:r>
              <a:rPr lang="en-US" b="1" i="1" dirty="0" smtClean="0"/>
              <a:t>why, starts out with the lips firmly rounded, these articulators then moving away (= gliding) from the narrowing in the mouth.</a:t>
            </a:r>
          </a:p>
          <a:p>
            <a:r>
              <a:rPr lang="en-US" b="1" i="1" dirty="0" smtClean="0"/>
              <a:t> When articulating [j], as in you, the front part of the tongue is first raised towards the hard palate, then the soft palate is raised and the air goes along the central part of the tongue.</a:t>
            </a:r>
          </a:p>
          <a:p>
            <a:r>
              <a:rPr lang="en-US" b="1" i="1" dirty="0" smtClean="0"/>
              <a:t> The vocal cords are kept together and are vibrating.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Other features of human language </a:t>
            </a:r>
          </a:p>
          <a:p>
            <a:r>
              <a:rPr lang="en-US" dirty="0" smtClean="0"/>
              <a:t>A further feature of human language is </a:t>
            </a:r>
            <a:r>
              <a:rPr lang="en-US" b="1" dirty="0" err="1" smtClean="0"/>
              <a:t>reflexiveness</a:t>
            </a:r>
            <a:r>
              <a:rPr lang="en-US" b="1" dirty="0" smtClean="0"/>
              <a:t>, which means that we are able to use the language to talk about language – which is typically what linguists do. Discreteness is also something that is said to distinguish human languages from other forms of animal communication. It means that the sounds of a language differ sufficiently from one another for a (native) speaker to distinguish them and thereby know which sign with which meaning is being used at any one time.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reason why these sounds are called semi-vowels is thus their manner of articulation:</a:t>
            </a:r>
          </a:p>
          <a:p>
            <a:r>
              <a:rPr lang="en-US" dirty="0" smtClean="0"/>
              <a:t> Like true vowels, semi-vowels are produced without a major obstruction, i.e., there is a wide gap between the active and the passive articulator, so that the airflow can escape relatively freely from the mouth. </a:t>
            </a:r>
          </a:p>
          <a:p>
            <a:r>
              <a:rPr lang="en-US" dirty="0" smtClean="0"/>
              <a:t>However, unlike true vowels, semi-vowels never form the nucleus of a syllable (e.g., </a:t>
            </a:r>
            <a:r>
              <a:rPr lang="en-US" i="1" dirty="0" smtClean="0"/>
              <a:t>week, yellow) and are therefore usually considered consonants.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Classification of vowels </a:t>
            </a:r>
          </a:p>
          <a:p>
            <a:r>
              <a:rPr lang="en-US" dirty="0" smtClean="0"/>
              <a:t>Depending on the height of the tongue, vowels can be classified into </a:t>
            </a:r>
            <a:r>
              <a:rPr lang="en-US" b="1" dirty="0" smtClean="0"/>
              <a:t>high, low, and mid vowels: </a:t>
            </a:r>
          </a:p>
          <a:p>
            <a:r>
              <a:rPr lang="en-US" dirty="0" smtClean="0"/>
              <a:t>1) When the front or the back of the tongue is raised towards the roof of the mouth, the vowel is called </a:t>
            </a:r>
            <a:r>
              <a:rPr lang="en-US" b="1" dirty="0" smtClean="0"/>
              <a:t>high, this is the case, e.g., in </a:t>
            </a:r>
            <a:r>
              <a:rPr lang="en-US" b="1" i="1" dirty="0" smtClean="0"/>
              <a:t>pill, meet, look, or soon. </a:t>
            </a:r>
          </a:p>
          <a:p>
            <a:r>
              <a:rPr lang="en-US" dirty="0" smtClean="0"/>
              <a:t>2) When the front or the back of the tongue is as low as possible, the vowel is called </a:t>
            </a:r>
            <a:r>
              <a:rPr lang="en-US" b="1" dirty="0" smtClean="0"/>
              <a:t>low, as, e.g., in </a:t>
            </a:r>
            <a:r>
              <a:rPr lang="en-US" b="1" i="1" dirty="0" smtClean="0"/>
              <a:t>land, star, or dog. </a:t>
            </a:r>
          </a:p>
          <a:p>
            <a:r>
              <a:rPr lang="en-US" dirty="0" smtClean="0"/>
              <a:t>3) When the tongue occupies the position intermediate between the high and the low one, the vowel is called </a:t>
            </a:r>
            <a:r>
              <a:rPr lang="en-US" b="1" dirty="0" smtClean="0"/>
              <a:t>mid, e.g. in </a:t>
            </a:r>
            <a:r>
              <a:rPr lang="en-US" b="1" i="1" dirty="0" smtClean="0"/>
              <a:t>get, or the unstressed [ə] in about.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Depending on the part of the tongue that is raised most vowels are classified into </a:t>
            </a:r>
            <a:r>
              <a:rPr lang="en-US" b="1" dirty="0" smtClean="0"/>
              <a:t>front, back, and central vowels: </a:t>
            </a:r>
          </a:p>
          <a:p>
            <a:r>
              <a:rPr lang="en-US" dirty="0" smtClean="0"/>
              <a:t>1) When the front part of the tongue is raised towards the hard palate, the vowel is called </a:t>
            </a:r>
            <a:r>
              <a:rPr lang="en-US" b="1" dirty="0" smtClean="0"/>
              <a:t>front, e.g. in </a:t>
            </a:r>
            <a:r>
              <a:rPr lang="en-US" b="1" i="1" dirty="0" smtClean="0"/>
              <a:t>meet, get, or land. </a:t>
            </a:r>
          </a:p>
          <a:p>
            <a:r>
              <a:rPr lang="en-US" dirty="0" smtClean="0"/>
              <a:t>2) When the back part of the tongue is raised towards the soft palate, the vowel is called </a:t>
            </a:r>
            <a:r>
              <a:rPr lang="en-US" b="1" dirty="0" smtClean="0"/>
              <a:t>back, as in </a:t>
            </a:r>
            <a:r>
              <a:rPr lang="en-US" b="1" i="1" dirty="0" smtClean="0"/>
              <a:t>star, dog, law, or soon. </a:t>
            </a:r>
          </a:p>
          <a:p>
            <a:r>
              <a:rPr lang="en-US" dirty="0" smtClean="0"/>
              <a:t>3) When the front part of the tongue is raised towards the back part of the hard palate, the vowel is called </a:t>
            </a:r>
            <a:r>
              <a:rPr lang="en-US" b="1" dirty="0" smtClean="0"/>
              <a:t>central, e.g. in </a:t>
            </a:r>
            <a:r>
              <a:rPr lang="en-US" b="1" i="1" dirty="0" smtClean="0"/>
              <a:t>about, much, or nurse.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These high-low and front-back dimensions of vowel articulation are also referred to as vowel </a:t>
            </a:r>
            <a:r>
              <a:rPr lang="en-US" b="1" dirty="0" smtClean="0"/>
              <a:t>quality. </a:t>
            </a:r>
          </a:p>
          <a:p>
            <a:r>
              <a:rPr lang="en-US" b="1" dirty="0" smtClean="0"/>
              <a:t>To illustrate how the </a:t>
            </a:r>
            <a:r>
              <a:rPr lang="en-US" b="1" dirty="0" err="1" smtClean="0"/>
              <a:t>articulatory</a:t>
            </a:r>
            <a:r>
              <a:rPr lang="en-US" b="1" dirty="0" smtClean="0"/>
              <a:t> properties of vowels relate to each other, a vowel chart is commonly used as a reference system. </a:t>
            </a:r>
          </a:p>
          <a:p>
            <a:r>
              <a:rPr lang="en-US" b="1" dirty="0" smtClean="0"/>
              <a:t>The chart below (adapted from </a:t>
            </a:r>
            <a:r>
              <a:rPr lang="en-US" b="1" dirty="0" err="1" smtClean="0"/>
              <a:t>Kortmann</a:t>
            </a:r>
            <a:r>
              <a:rPr lang="en-US" b="1" dirty="0" smtClean="0"/>
              <a:t> (2006: 68)) describes the basic vowel qualities of most standard varieties of English together with their phonetic transcription. </a:t>
            </a:r>
          </a:p>
          <a:p>
            <a:r>
              <a:rPr lang="en-US" dirty="0" smtClean="0"/>
              <a:t>As can be seen from this chart, some vowels do not only differ qualitatively, but also </a:t>
            </a:r>
            <a:r>
              <a:rPr lang="en-US" b="1" dirty="0" smtClean="0"/>
              <a:t>quantitatively (as indicated by the colon as the diacritic for length). Long as opposed to short vowels also differ by being tense as opposed to lax: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457200" y="2488612"/>
            <a:ext cx="8229600" cy="2749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lnSpcReduction="10000"/>
          </a:bodyPr>
          <a:lstStyle/>
          <a:p>
            <a:r>
              <a:rPr lang="en-US" dirty="0" smtClean="0"/>
              <a:t>1) </a:t>
            </a:r>
            <a:r>
              <a:rPr lang="en-US" b="1" dirty="0" smtClean="0"/>
              <a:t>Tense vowels are produced with a deliberate, accurate, maximally distinct gesture that involves considerable muscular effort. </a:t>
            </a:r>
          </a:p>
          <a:p>
            <a:r>
              <a:rPr lang="en-US" b="1" dirty="0" smtClean="0"/>
              <a:t>Tense vowels are either long vowels (e.g. [</a:t>
            </a:r>
            <a:r>
              <a:rPr lang="en-US" b="1" dirty="0" err="1" smtClean="0"/>
              <a:t>i</a:t>
            </a:r>
            <a:r>
              <a:rPr lang="en-US" b="1" dirty="0" smtClean="0"/>
              <a:t>:] in </a:t>
            </a:r>
            <a:r>
              <a:rPr lang="en-US" b="1" i="1" dirty="0" smtClean="0"/>
              <a:t>meet) or diphthongs (e.g. [</a:t>
            </a:r>
            <a:r>
              <a:rPr lang="en-US" b="1" i="1" dirty="0" err="1" smtClean="0"/>
              <a:t>eI</a:t>
            </a:r>
            <a:r>
              <a:rPr lang="en-US" b="1" i="1" dirty="0" smtClean="0"/>
              <a:t>] in say). </a:t>
            </a:r>
            <a:r>
              <a:rPr lang="en-US" dirty="0" smtClean="0"/>
              <a:t> </a:t>
            </a:r>
          </a:p>
          <a:p>
            <a:r>
              <a:rPr lang="en-US" dirty="0" smtClean="0"/>
              <a:t>2) </a:t>
            </a:r>
            <a:r>
              <a:rPr lang="en-US" b="1" dirty="0" smtClean="0"/>
              <a:t>Non-tense (or lax) vowels are produced rapidly and are therefore short (e.g. [I] in </a:t>
            </a:r>
            <a:r>
              <a:rPr lang="en-US" b="1" i="1" dirty="0" smtClean="0"/>
              <a:t>pill).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lnSpcReduction="10000"/>
          </a:bodyPr>
          <a:lstStyle/>
          <a:p>
            <a:r>
              <a:rPr lang="en-US" b="1" dirty="0" smtClean="0"/>
              <a:t>Diphthongs </a:t>
            </a:r>
          </a:p>
          <a:p>
            <a:r>
              <a:rPr lang="en-US" dirty="0" smtClean="0"/>
              <a:t>The vowels described so far have all been </a:t>
            </a:r>
            <a:r>
              <a:rPr lang="en-US" dirty="0" err="1" smtClean="0"/>
              <a:t>monophthongs</a:t>
            </a:r>
            <a:r>
              <a:rPr lang="en-US" dirty="0" smtClean="0"/>
              <a:t>, in contrast to the diphthongs (or gliding vowels), where the tongue moves from one position to another. Examples can be found in </a:t>
            </a:r>
            <a:r>
              <a:rPr lang="en-US" i="1" dirty="0" smtClean="0"/>
              <a:t>day, fight, oil, so, and now for the so-called </a:t>
            </a:r>
            <a:r>
              <a:rPr lang="en-US" b="1" i="1" dirty="0" smtClean="0"/>
              <a:t>closing diphthongs, while </a:t>
            </a:r>
            <a:r>
              <a:rPr lang="en-US" b="1" i="1" dirty="0" err="1" smtClean="0"/>
              <a:t>centring</a:t>
            </a:r>
            <a:r>
              <a:rPr lang="en-US" b="1" i="1" dirty="0" smtClean="0"/>
              <a:t> diphthongs occur, for example, in bare, beer, and sure.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Phonemes and phonology </a:t>
            </a:r>
          </a:p>
          <a:p>
            <a:r>
              <a:rPr lang="en-US" b="1" dirty="0" smtClean="0"/>
              <a:t>Phonemes, in contrast to phones, are defined by their function within the language system (langue).</a:t>
            </a:r>
          </a:p>
          <a:p>
            <a:r>
              <a:rPr lang="en-US" b="1" dirty="0" smtClean="0"/>
              <a:t> This function is basically one of meaning differentiation, although other functions of phonic means, such as an expressive function of vowel lengthening (</a:t>
            </a:r>
            <a:r>
              <a:rPr lang="en-US" b="1" i="1" dirty="0" smtClean="0"/>
              <a:t>That was </a:t>
            </a:r>
            <a:r>
              <a:rPr lang="en-US" b="1" i="1" dirty="0" err="1" smtClean="0"/>
              <a:t>coooooool</a:t>
            </a:r>
            <a:r>
              <a:rPr lang="en-US" b="1" i="1" dirty="0" smtClean="0"/>
              <a:t>), are also possible.</a:t>
            </a:r>
          </a:p>
          <a:p>
            <a:r>
              <a:rPr lang="en-US" b="1" i="1" dirty="0" smtClean="0"/>
              <a:t> All sounds, however, which have a meaning-differentiating function within a given language are considered phonemes within that language system; these are abstract, idealized units within our minds or parts of our model of a language that we design; in language use (parole) phonemes are always realized as phones.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test for these smallest distinctive units of a given language system is the </a:t>
            </a:r>
            <a:r>
              <a:rPr lang="en-US" b="1" dirty="0" smtClean="0"/>
              <a:t>minimal pair test, i.e. when a difference in sound structure also causes a shift in meaning.</a:t>
            </a:r>
          </a:p>
          <a:p>
            <a:r>
              <a:rPr lang="en-US" b="1" dirty="0" smtClean="0"/>
              <a:t> An example is [k] in </a:t>
            </a:r>
            <a:r>
              <a:rPr lang="en-US" b="1" i="1" dirty="0" smtClean="0"/>
              <a:t>cable and [t] in table, which therefore constitute phonemes of English, indicated by the notation /k/ and /t/. </a:t>
            </a:r>
          </a:p>
          <a:p>
            <a:r>
              <a:rPr lang="en-US" b="1" i="1" dirty="0" smtClean="0"/>
              <a:t>Note, however, that we are dealing with the actual sound structure here, not with spelling, so tea/he are a minimal pair, while see/sea are not.</a:t>
            </a:r>
          </a:p>
          <a:p>
            <a:r>
              <a:rPr lang="en-US" b="1" i="1" dirty="0" smtClean="0"/>
              <a:t> Also, minimal pairs are only pairings that differ in exactly one segment; so, pin and tin, or tin and ten, are minimal pairs, while pin and ten would be not.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Allophones </a:t>
            </a:r>
          </a:p>
          <a:p>
            <a:r>
              <a:rPr lang="en-US" dirty="0" smtClean="0"/>
              <a:t>Some sound differences do not differentiate meaning, as in the pronunciation of /l/ in the words </a:t>
            </a:r>
            <a:r>
              <a:rPr lang="en-US" i="1" dirty="0" smtClean="0"/>
              <a:t>lip and pill.</a:t>
            </a:r>
          </a:p>
          <a:p>
            <a:r>
              <a:rPr lang="en-US" i="1" dirty="0" smtClean="0"/>
              <a:t> While the difference may be only slight (you may try to keep track of where you place the tip of your tongue), from a phonetic point of view the two realizations of /l/ have to be considered two phones, but not two phonemes. </a:t>
            </a:r>
          </a:p>
          <a:p>
            <a:r>
              <a:rPr lang="en-US" i="1" dirty="0" smtClean="0"/>
              <a:t>They are called </a:t>
            </a:r>
            <a:r>
              <a:rPr lang="en-US" b="1" i="1" dirty="0" smtClean="0"/>
              <a:t>clear and dark /l/ and are two allophones of the phoneme /l/ in English.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Language and the brain </a:t>
            </a:r>
          </a:p>
          <a:p>
            <a:r>
              <a:rPr lang="en-US" dirty="0" smtClean="0"/>
              <a:t>Language is a cognitive skill and one therefore whose roots are situated in the evolution of the brain. We do not know exactly when our ancestors began to speak (estimates vary from 30,000 – 100,000 years ago), or even what triggered them to do so, but once they started, </a:t>
            </a:r>
          </a:p>
          <a:p>
            <a:r>
              <a:rPr lang="en-US" dirty="0" smtClean="0"/>
              <a:t>there was no stopping them. From such humble beginnings the 5,000 – 6,000 languages we assume to exist today have evolved.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Distribution of allophones </a:t>
            </a:r>
          </a:p>
          <a:p>
            <a:r>
              <a:rPr lang="en-US" dirty="0" smtClean="0"/>
              <a:t>In contrast to phonemes, allophones do not occur in minimal pairs, which means they either never occur in the same environment (</a:t>
            </a:r>
            <a:r>
              <a:rPr lang="en-US" b="1" dirty="0" smtClean="0"/>
              <a:t>complementary distribution), as in the case of clear and dark /l/, or they occur in free variation.</a:t>
            </a:r>
          </a:p>
          <a:p>
            <a:r>
              <a:rPr lang="en-US" b="1" dirty="0" smtClean="0"/>
              <a:t> For example, voiceless plosives at the end of a syllable or word are sometimes aspirated (if </a:t>
            </a:r>
            <a:r>
              <a:rPr lang="en-US" b="1" i="1" dirty="0" smtClean="0"/>
              <a:t>deep is pronounced [</a:t>
            </a:r>
            <a:r>
              <a:rPr lang="en-US" b="1" i="1" dirty="0" err="1" smtClean="0"/>
              <a:t>di:ph</a:t>
            </a:r>
            <a:r>
              <a:rPr lang="en-US" b="1" i="1" dirty="0" smtClean="0"/>
              <a:t>]), but they may just as well not be (if deep is pronounced [</a:t>
            </a:r>
            <a:r>
              <a:rPr lang="en-US" b="1" i="1" dirty="0" err="1" smtClean="0"/>
              <a:t>di:p</a:t>
            </a:r>
            <a:r>
              <a:rPr lang="en-US" b="1" i="1" dirty="0" smtClean="0"/>
              <a:t>]).</a:t>
            </a:r>
          </a:p>
          <a:p>
            <a:r>
              <a:rPr lang="en-US" b="1" i="1" dirty="0" smtClean="0"/>
              <a:t> The decisive difference between phonemes and their allophones is that the variants of a phoneme do not differentiate meaning, and therefore the sound difference does not constitute a relevant phonetic feature.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Phonological systems </a:t>
            </a:r>
          </a:p>
          <a:p>
            <a:r>
              <a:rPr lang="en-US" dirty="0" smtClean="0"/>
              <a:t>The phonology of a language is also the inventory of its phonemes, i.e. the sum of all those sounds that show distinctive (i.e. meaning-differentiating) phonetic differences. RP as the standard (British) </a:t>
            </a:r>
            <a:r>
              <a:rPr lang="en-US" b="1" dirty="0" smtClean="0"/>
              <a:t>English sound system, for example, has </a:t>
            </a:r>
          </a:p>
          <a:p>
            <a:r>
              <a:rPr lang="en-US" dirty="0" smtClean="0"/>
              <a:t>24 consonants, </a:t>
            </a:r>
          </a:p>
          <a:p>
            <a:r>
              <a:rPr lang="en-US" dirty="0" smtClean="0"/>
              <a:t>16 </a:t>
            </a:r>
          </a:p>
          <a:p>
            <a:endParaRPr lang="en-US" dirty="0" smtClean="0"/>
          </a:p>
          <a:p>
            <a:r>
              <a:rPr lang="en-US" dirty="0" smtClean="0"/>
              <a:t>12 vowels, and </a:t>
            </a:r>
          </a:p>
          <a:p>
            <a:r>
              <a:rPr lang="en-US" dirty="0" smtClean="0"/>
              <a:t>8 diphthongs </a:t>
            </a:r>
          </a:p>
          <a:p>
            <a:endParaRPr lang="en-US" dirty="0" smtClean="0"/>
          </a:p>
          <a:p>
            <a:r>
              <a:rPr lang="en-US" dirty="0" smtClean="0"/>
              <a:t>but it has many more allophones (such as clear and dark /l/, or the aspirated plosives).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By contrast, this table shows the phoneme inventory of Standard Mandarin, the official language of China:</a:t>
            </a:r>
          </a:p>
          <a:p>
            <a:r>
              <a:rPr lang="en-US" dirty="0" smtClean="0"/>
              <a:t> As can be seen, one major difference to English is that Standard Mandarin lacks the voiced bilabial, alveolar and velar plosives /b/, /d/ and /g/, while it has the aspirated versions of the consonants </a:t>
            </a:r>
            <a:r>
              <a:rPr lang="en-US" dirty="0" err="1" smtClean="0"/>
              <a:t>pʰ</a:t>
            </a:r>
            <a:r>
              <a:rPr lang="en-US" dirty="0" smtClean="0"/>
              <a:t>, </a:t>
            </a:r>
            <a:r>
              <a:rPr lang="en-US" dirty="0" err="1" smtClean="0"/>
              <a:t>tʰ</a:t>
            </a:r>
            <a:r>
              <a:rPr lang="en-US" dirty="0" smtClean="0"/>
              <a:t>, </a:t>
            </a:r>
            <a:r>
              <a:rPr lang="en-US" dirty="0" err="1" smtClean="0"/>
              <a:t>kʰ</a:t>
            </a:r>
            <a:r>
              <a:rPr lang="en-US" dirty="0" smtClean="0"/>
              <a:t> as distinct phonemes.</a:t>
            </a:r>
          </a:p>
          <a:p>
            <a:r>
              <a:rPr lang="en-US" dirty="0" smtClean="0"/>
              <a:t> In other words, a difference (aspiration) that does not distinguish meaning in English and is thus a </a:t>
            </a:r>
            <a:r>
              <a:rPr lang="en-US" b="1" dirty="0" smtClean="0"/>
              <a:t>redundant </a:t>
            </a:r>
            <a:r>
              <a:rPr lang="en-US" b="1" dirty="0" err="1" smtClean="0"/>
              <a:t>articulatory</a:t>
            </a:r>
            <a:r>
              <a:rPr lang="en-US" b="1" dirty="0" smtClean="0"/>
              <a:t> feature constitutes a distinctive feature in Mandarin Chinese,</a:t>
            </a:r>
          </a:p>
          <a:p>
            <a:r>
              <a:rPr lang="en-US" b="1" dirty="0" smtClean="0"/>
              <a:t> while another one (the voicing of plosives) is distinctive in English (i.e. it distinguishes meaning), but not in Chinese.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Syllables </a:t>
            </a:r>
          </a:p>
          <a:p>
            <a:r>
              <a:rPr lang="en-US" dirty="0" smtClean="0"/>
              <a:t>Phonology does not only describe a system of sounds in isolation, but it also deals with the rules and restrictions that hold for their combinations. </a:t>
            </a:r>
          </a:p>
          <a:p>
            <a:r>
              <a:rPr lang="en-US" dirty="0" smtClean="0"/>
              <a:t>This branch of phonology is called </a:t>
            </a:r>
            <a:r>
              <a:rPr lang="en-US" b="1" dirty="0" err="1" smtClean="0"/>
              <a:t>phonotactics</a:t>
            </a:r>
            <a:r>
              <a:rPr lang="en-US" b="1" dirty="0" smtClean="0"/>
              <a:t>. Phones combine into the syllable, which is essentially a vowel with optional consonants clustered around it.</a:t>
            </a:r>
          </a:p>
          <a:p>
            <a:r>
              <a:rPr lang="en-US" b="1" dirty="0" smtClean="0"/>
              <a:t> The vowel forms the nucleus of a syllable, with the onset in front of it and the coda behind it. Depending on whether there is a coda or not, a syllable can be described as either closed or open. </a:t>
            </a:r>
          </a:p>
          <a:p>
            <a:r>
              <a:rPr lang="en-US" b="1" dirty="0" smtClean="0"/>
              <a:t>The basic form of the English syllable is (CCC) V (CCCC), i.e. </a:t>
            </a:r>
            <a:r>
              <a:rPr lang="en-US" b="1" i="1" dirty="0" smtClean="0"/>
              <a:t>I, spray, or texts are all examples of one syllable but of different complexity.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Prosody </a:t>
            </a:r>
          </a:p>
          <a:p>
            <a:r>
              <a:rPr lang="en-US" dirty="0" smtClean="0"/>
              <a:t>Prosody belongs to the domain of </a:t>
            </a:r>
            <a:r>
              <a:rPr lang="en-US" dirty="0" err="1" smtClean="0"/>
              <a:t>suprasegmental</a:t>
            </a:r>
            <a:r>
              <a:rPr lang="en-US" dirty="0" smtClean="0"/>
              <a:t> phonology in that it describes phenomena extending over more than one phoneme.</a:t>
            </a:r>
          </a:p>
          <a:p>
            <a:r>
              <a:rPr lang="en-US" dirty="0" smtClean="0"/>
              <a:t> The phenomena that belong here are stress, rhythm, and intonation. </a:t>
            </a:r>
          </a:p>
          <a:p>
            <a:r>
              <a:rPr lang="en-US" dirty="0" smtClean="0"/>
              <a:t>While </a:t>
            </a:r>
            <a:r>
              <a:rPr lang="en-US" b="1" dirty="0" smtClean="0"/>
              <a:t>stress can be word or sentence stress, rhythm and intonation occur in phrases and sentences. Intonation is described by reference to pitch (tones); different levels of pitch are used to express a wide range of meanings:</a:t>
            </a:r>
          </a:p>
          <a:p>
            <a:r>
              <a:rPr lang="en-US" b="1" dirty="0" smtClean="0"/>
              <a:t> for example, we use the difference between a falling and a rising pitch pattern in statements and questions.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Connected Speech </a:t>
            </a:r>
          </a:p>
          <a:p>
            <a:r>
              <a:rPr lang="en-US" dirty="0" smtClean="0"/>
              <a:t>The phonological changes that occur when language is used in natural utterances are described as features of connected speech. </a:t>
            </a:r>
          </a:p>
          <a:p>
            <a:r>
              <a:rPr lang="en-US" dirty="0" smtClean="0"/>
              <a:t>The most important ones are: </a:t>
            </a:r>
          </a:p>
          <a:p>
            <a:r>
              <a:rPr lang="en-US" b="1" dirty="0" smtClean="0"/>
              <a:t>assimilation, i.e. when </a:t>
            </a:r>
            <a:r>
              <a:rPr lang="en-US" b="1" dirty="0" err="1" smtClean="0"/>
              <a:t>neighbouring</a:t>
            </a:r>
            <a:r>
              <a:rPr lang="en-US" b="1" dirty="0" smtClean="0"/>
              <a:t> sounds become more alike (as in </a:t>
            </a:r>
            <a:r>
              <a:rPr lang="en-US" b="1" i="1" dirty="0" err="1" smtClean="0"/>
              <a:t>i</a:t>
            </a:r>
            <a:r>
              <a:rPr lang="en-US" b="1" i="1" u="sng" dirty="0" err="1" smtClean="0"/>
              <a:t>m</a:t>
            </a:r>
            <a:r>
              <a:rPr lang="en-US" b="1" i="1" u="sng" dirty="0" smtClean="0"/>
              <a:t>-possible, in contrast to in-decent) </a:t>
            </a:r>
            <a:r>
              <a:rPr lang="en-US" b="1" dirty="0" smtClean="0"/>
              <a:t>elision,</a:t>
            </a:r>
          </a:p>
          <a:p>
            <a:r>
              <a:rPr lang="en-US" b="1" dirty="0" smtClean="0"/>
              <a:t> i.e. the loss of sounds (as in </a:t>
            </a:r>
            <a:r>
              <a:rPr lang="en-US" b="1" i="1" dirty="0" smtClean="0"/>
              <a:t>Chris(t)</a:t>
            </a:r>
            <a:r>
              <a:rPr lang="en-US" b="1" i="1" dirty="0" err="1" smtClean="0"/>
              <a:t>mas</a:t>
            </a:r>
            <a:r>
              <a:rPr lang="en-US" b="1" i="1" dirty="0" smtClean="0"/>
              <a:t> or san(d)</a:t>
            </a:r>
            <a:r>
              <a:rPr lang="en-US" b="1" i="1" dirty="0" err="1" smtClean="0"/>
              <a:t>wich</a:t>
            </a:r>
            <a:r>
              <a:rPr lang="en-US" b="1" i="1" dirty="0" smtClean="0"/>
              <a:t>) </a:t>
            </a:r>
            <a:r>
              <a:rPr lang="en-US" b="1" dirty="0" smtClean="0"/>
              <a:t>intrusion and linking (as in </a:t>
            </a:r>
            <a:r>
              <a:rPr lang="en-US" b="1" i="1" dirty="0" smtClean="0"/>
              <a:t>law(r) and order). </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most important feature of connected speech, however, is the occurrence of </a:t>
            </a:r>
            <a:r>
              <a:rPr lang="en-US" b="1" dirty="0" smtClean="0"/>
              <a:t>weak forms, which is the result of the occurrence of stress in connected speech.</a:t>
            </a:r>
          </a:p>
          <a:p>
            <a:r>
              <a:rPr lang="en-US" b="1" dirty="0" smtClean="0"/>
              <a:t> English has the property of being a stress-timed language, which means there is a tendency for stressed syllables to occur at fairly equal intervals.</a:t>
            </a:r>
          </a:p>
          <a:p>
            <a:r>
              <a:rPr lang="en-US" b="1" dirty="0" smtClean="0"/>
              <a:t> As a result, in unstressed syllables vowel quality tends to be weakened, mostly to the schwa [ə], but the total omission of vowels (as it frequently happens in contractions, such as </a:t>
            </a:r>
            <a:r>
              <a:rPr lang="en-US" b="1" i="1" dirty="0" smtClean="0"/>
              <a:t>isn’t, she’s) is also possible, particularly in the case of function words (auxiliaries, pronouns, prepositions, conjunctions).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28800" y="4191000"/>
            <a:ext cx="4229100" cy="2438399"/>
          </a:xfrm>
          <a:prstGeom prst="rect">
            <a:avLst/>
          </a:prstGeom>
          <a:noFill/>
          <a:ln w="9525">
            <a:noFill/>
            <a:miter lim="800000"/>
            <a:headEnd/>
            <a:tailEnd/>
          </a:ln>
          <a:effectLst/>
        </p:spPr>
      </p:pic>
      <p:sp>
        <p:nvSpPr>
          <p:cNvPr id="5" name="Rectangle 4"/>
          <p:cNvSpPr/>
          <p:nvPr/>
        </p:nvSpPr>
        <p:spPr>
          <a:xfrm>
            <a:off x="228600" y="1524000"/>
            <a:ext cx="8686800" cy="2677656"/>
          </a:xfrm>
          <a:prstGeom prst="rect">
            <a:avLst/>
          </a:prstGeom>
        </p:spPr>
        <p:txBody>
          <a:bodyPr wrap="square">
            <a:spAutoFit/>
          </a:bodyPr>
          <a:lstStyle/>
          <a:p>
            <a:r>
              <a:rPr lang="en-US" sz="2800" dirty="0" smtClean="0"/>
              <a:t>Research mainly on </a:t>
            </a:r>
            <a:r>
              <a:rPr lang="en-US" sz="2800" b="1" dirty="0" smtClean="0"/>
              <a:t>language aphasia has been able to show that there are two major areas of the brain specialized in language processing, production and comprehension: </a:t>
            </a:r>
            <a:r>
              <a:rPr lang="en-US" sz="2800" b="1" dirty="0" err="1" smtClean="0"/>
              <a:t>Broca’s</a:t>
            </a:r>
            <a:r>
              <a:rPr lang="en-US" sz="2800" b="1" dirty="0" smtClean="0"/>
              <a:t> and </a:t>
            </a:r>
            <a:r>
              <a:rPr lang="en-US" sz="2800" b="1" dirty="0" err="1" smtClean="0"/>
              <a:t>Wernicke’s</a:t>
            </a:r>
            <a:r>
              <a:rPr lang="en-US" sz="2800" b="1" dirty="0" smtClean="0"/>
              <a:t> areas, situated in the left hemisphere and named after the two physicians who first discovered them in the 19th century. </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Autofit/>
          </a:bodyPr>
          <a:lstStyle/>
          <a:p>
            <a:r>
              <a:rPr lang="en-US" sz="2400" b="1" dirty="0" smtClean="0"/>
              <a:t>What is linguistics? </a:t>
            </a:r>
          </a:p>
          <a:p>
            <a:r>
              <a:rPr lang="en-US" sz="2400" dirty="0" smtClean="0"/>
              <a:t>Linguistics is the science of language(s). It is generally a </a:t>
            </a:r>
            <a:r>
              <a:rPr lang="en-US" sz="2400" b="1" dirty="0" smtClean="0"/>
              <a:t>descriptive discipline rather than a prescriptive one, which means that linguists do not lay down hard and fast rules about how to use a certain language, but rather concentrate on describing the rules which (especially native) speakers seem to have internalized.</a:t>
            </a:r>
          </a:p>
          <a:p>
            <a:r>
              <a:rPr lang="en-US" sz="2400" b="1" dirty="0" smtClean="0"/>
              <a:t> Apart from this, there are various different ways of ‘doing’ linguistics. For example, we can concentrate on language as used at a certain point of time e.g. in 1989; this is called synchronic linguistics.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Psycholinguistics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 Alternatively, we can look at language from a diachronic point of view, which involves analyzing the development of a language during a certain period of time e.g. during Middle English, or in the 1950s etc.</a:t>
            </a:r>
          </a:p>
          <a:p>
            <a:r>
              <a:rPr lang="en-US" b="1" dirty="0" smtClean="0"/>
              <a:t>Linguistics is a science which can either be studied in a theoretical or a more applied way.</a:t>
            </a:r>
          </a:p>
          <a:p>
            <a:r>
              <a:rPr lang="en-US" b="1" dirty="0" smtClean="0"/>
              <a:t> For example, someone may be interested in finding out exactly how questions are formed in English (= theoretical). </a:t>
            </a:r>
          </a:p>
          <a:p>
            <a:r>
              <a:rPr lang="en-US" b="1" dirty="0" smtClean="0"/>
              <a:t>Once this is known the knowledge could be applied e.g. to language teaching, thereby (hopefully) enabling teachers and pupils to learn the language more effectively. </a:t>
            </a: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4487</Words>
  <Application>Microsoft Office PowerPoint</Application>
  <PresentationFormat>On-screen Show (4:3)</PresentationFormat>
  <Paragraphs>244</Paragraphs>
  <Slides>66</Slides>
  <Notes>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 Fig. 2. vowel [i:] </vt:lpstr>
      <vt:lpstr>Psycholinguistics</vt:lpstr>
      <vt:lpstr>Psycholinguistics Fig. 3. Voiceless and voiced sounds </vt:lpstr>
      <vt:lpstr>Psycholinguistics</vt:lpstr>
      <vt:lpstr>Psycholinguistics</vt:lpstr>
      <vt:lpstr>Psycholinguistics</vt:lpstr>
      <vt:lpstr>Psycholinguistics Fig. 4. bilabial plosives [p] and [b] </vt:lpstr>
      <vt:lpstr>Psycholinguistics</vt:lpstr>
      <vt:lpstr>Psycholinguistics Fig. 5. alveolar plosives [t] and [d] </vt:lpstr>
      <vt:lpstr>Psycholinguistics</vt:lpstr>
      <vt:lpstr>Psycholinguistics Fig. 6. velar plosives [k] and [g] </vt:lpstr>
      <vt:lpstr>Psycholinguistics</vt:lpstr>
      <vt:lpstr>Psycholinguistics Fig. 7. labio-dental fricatives [f] and [v] </vt:lpstr>
      <vt:lpstr>Psycholinguistics</vt:lpstr>
      <vt:lpstr>Psycholinguistics Fig. 8. interdental fricatives [θ] and [ð] </vt:lpstr>
      <vt:lpstr>Psycholinguistics</vt:lpstr>
      <vt:lpstr>Psycholinguistics</vt:lpstr>
      <vt:lpstr>Psycholinguistics Fig. 9. alveolar and palate-alveolar fricatives [s], [z], [ʃ] and [ʒ] </vt:lpstr>
      <vt:lpstr>Psycholinguistics</vt:lpstr>
      <vt:lpstr>Psycholinguistics Fig. 10. glottal fricative [h] </vt:lpstr>
      <vt:lpstr>Psycholinguistics</vt:lpstr>
      <vt:lpstr>Psycholinguistics</vt:lpstr>
      <vt:lpstr>Psycholinguistics Fig. 11. bilabial nasal [m] </vt:lpstr>
      <vt:lpstr>Psycholinguistics</vt:lpstr>
      <vt:lpstr>Psycholinguistics Fig. 12. alveolar nasal [n] </vt:lpstr>
      <vt:lpstr>Psycholinguistics</vt:lpstr>
      <vt:lpstr>Psycholinguistics Fig. 13. velar nasal [ŋ] </vt:lpstr>
      <vt:lpstr>Psycholinguistics</vt:lpstr>
      <vt:lpstr>Psycholinguistics Fig. 14. alveolar [l] </vt:lpstr>
      <vt:lpstr>Psycholinguistics</vt:lpstr>
      <vt:lpstr>Psycholinguistics Fig. 15. post-alveolar [r] </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lpstr>Psycholinguistics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Psycholinguistics</dc:title>
  <dc:creator>Zara Bukhari</dc:creator>
  <cp:lastModifiedBy>NTS</cp:lastModifiedBy>
  <cp:revision>17</cp:revision>
  <dcterms:created xsi:type="dcterms:W3CDTF">2014-06-25T11:03:21Z</dcterms:created>
  <dcterms:modified xsi:type="dcterms:W3CDTF">2014-06-26T12:00:21Z</dcterms:modified>
</cp:coreProperties>
</file>