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8A1A0-A897-4FF6-BEE8-C54841193407}" type="datetimeFigureOut">
              <a:rPr lang="en-US" smtClean="0"/>
              <a:pPr/>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CCC5E-4ECA-4353-B9FF-E8A9B1F90F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BCCC5E-4ECA-4353-B9FF-E8A9B1F90FE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6DDBE-C306-445C-8A46-1FE69157210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6DDBE-C306-445C-8A46-1FE69157210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6DDBE-C306-445C-8A46-1FE69157210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6DDBE-C306-445C-8A46-1FE69157210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6DDBE-C306-445C-8A46-1FE69157210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6DDBE-C306-445C-8A46-1FE69157210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6DDBE-C306-445C-8A46-1FE691572109}" type="datetimeFigureOut">
              <a:rPr lang="en-US" smtClean="0"/>
              <a:pPr/>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6DDBE-C306-445C-8A46-1FE691572109}"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6DDBE-C306-445C-8A46-1FE691572109}" type="datetimeFigureOut">
              <a:rPr lang="en-US" smtClean="0"/>
              <a:pPr/>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6DDBE-C306-445C-8A46-1FE69157210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6DDBE-C306-445C-8A46-1FE69157210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64A24-68D5-445E-8352-0BBCAC2206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6DDBE-C306-445C-8A46-1FE691572109}" type="datetimeFigureOut">
              <a:rPr lang="en-US" smtClean="0"/>
              <a:pPr/>
              <a:t>6/26/2014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64A24-68D5-445E-8352-0BBCAC2206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11</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Another tension in current-day psycholinguistics concerns the proper role of linguistics in the field. </a:t>
            </a:r>
          </a:p>
          <a:p>
            <a:r>
              <a:rPr lang="en-US" dirty="0" smtClean="0"/>
              <a:t>Work on syntactic processing, especially in the early days of psycholinguistics, was very much influenced by developments in linguistics. Links between linguistics and psycholinguistics have been less close in other areas, but they do exist.</a:t>
            </a:r>
          </a:p>
          <a:p>
            <a:r>
              <a:rPr lang="en-US" dirty="0" smtClean="0"/>
              <a:t> For instance, work on phonological processing has been influenced by linguistic accounts of </a:t>
            </a:r>
            <a:r>
              <a:rPr lang="en-US" i="1" dirty="0" smtClean="0"/>
              <a:t>prosody (the melody, </a:t>
            </a:r>
            <a:r>
              <a:rPr lang="en-US" dirty="0" smtClean="0"/>
              <a:t>rhythm, and stress pattern of spoken language) and of the internal structure of syllables, and some work on word recognition and language production has been influenced by linguistic analyses of </a:t>
            </a:r>
            <a:r>
              <a:rPr lang="en-US" i="1" dirty="0" smtClean="0"/>
              <a:t>morphology (the study of morphemes and their combination).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Although most psycholinguists believe that linguistics provides an essential foundation for their field, some advocates of interactive approaches have moved away from a reliance on linguistic rules and principles and toward a view of language in terms of probabilistic patterns (e.g., Seidenberg, 1997).</a:t>
            </a:r>
          </a:p>
          <a:p>
            <a:r>
              <a:rPr lang="en-US" dirty="0" smtClean="0"/>
              <a:t>In this, we describe current views of the comprehension and production of spoken and written language by fluent language users. </a:t>
            </a:r>
          </a:p>
          <a:p>
            <a:r>
              <a:rPr lang="en-US" dirty="0" smtClean="0"/>
              <a:t>Although we acknowledge the importance of social factors in language use, our focus is on core processes such as parsing and word retrieval that are not likely to be strongly affected by such factors. </a:t>
            </a:r>
          </a:p>
          <a:p>
            <a:r>
              <a:rPr lang="en-US" dirty="0" smtClean="0"/>
              <a:t>The important field of </a:t>
            </a:r>
            <a:r>
              <a:rPr lang="en-US" i="1" dirty="0" smtClean="0"/>
              <a:t>developmental psycholinguistics which deals with the </a:t>
            </a:r>
            <a:r>
              <a:rPr lang="en-US" dirty="0" smtClean="0"/>
              <a:t>acquisition of language by children.</a:t>
            </a:r>
          </a:p>
          <a:p>
            <a:r>
              <a:rPr lang="en-US" dirty="0" smtClean="0"/>
              <a:t> </a:t>
            </a:r>
            <a:r>
              <a:rPr lang="en-US" i="1" dirty="0" err="1" smtClean="0"/>
              <a:t>Neurolinguistics</a:t>
            </a:r>
            <a:r>
              <a:rPr lang="en-US" i="1" dirty="0" smtClean="0"/>
              <a:t>, how language is </a:t>
            </a:r>
            <a:r>
              <a:rPr lang="en-US" dirty="0" smtClean="0"/>
              <a:t>represented in the brain. </a:t>
            </a:r>
          </a:p>
          <a:p>
            <a:r>
              <a:rPr lang="en-US" dirty="0" smtClean="0"/>
              <a:t> </a:t>
            </a:r>
            <a:r>
              <a:rPr lang="en-US" i="1" dirty="0" smtClean="0"/>
              <a:t>Applied psycholinguistics, which encompasses such topics as </a:t>
            </a:r>
            <a:r>
              <a:rPr lang="en-US" dirty="0" smtClean="0"/>
              <a:t>language disorders and language teaching.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LANGUAGE COMPREHENSION</a:t>
            </a:r>
          </a:p>
          <a:p>
            <a:r>
              <a:rPr lang="en-US" dirty="0" smtClean="0"/>
              <a:t>Spoken Word Recognition</a:t>
            </a:r>
          </a:p>
          <a:p>
            <a:r>
              <a:rPr lang="en-US" dirty="0" smtClean="0"/>
              <a:t>The perception of spoken words would seem to be an extremely difficult task. </a:t>
            </a:r>
          </a:p>
          <a:p>
            <a:r>
              <a:rPr lang="en-US" dirty="0" smtClean="0"/>
              <a:t>Speech is distributed in time, a fleeting signal that has few reliable cues to the boundaries between segments and words.</a:t>
            </a:r>
          </a:p>
          <a:p>
            <a:r>
              <a:rPr lang="en-US" dirty="0" smtClean="0"/>
              <a:t> The paucity of cues leads to what is called the </a:t>
            </a:r>
            <a:r>
              <a:rPr lang="en-US" i="1" dirty="0" smtClean="0"/>
              <a:t>segmentation problem, or the </a:t>
            </a:r>
            <a:r>
              <a:rPr lang="en-US" dirty="0" smtClean="0"/>
              <a:t>problem of how listeners hear a sequence of discrete units even though the acoustic signal itself is continuous.</a:t>
            </a:r>
          </a:p>
          <a:p>
            <a:r>
              <a:rPr lang="en-US" dirty="0" smtClean="0"/>
              <a:t> Other features of speech could cause difficulty for listeners as well.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Certain phonemes are omitted in conversational speech, others change their pronunciations depending on the surrounding sounds (e.g., /n/ may be pronounced as [m] in </a:t>
            </a:r>
            <a:r>
              <a:rPr lang="en-US" i="1" dirty="0" smtClean="0"/>
              <a:t>lean bacon), and many words have </a:t>
            </a:r>
            <a:r>
              <a:rPr lang="en-US" dirty="0" smtClean="0"/>
              <a:t>“everyday” pronunciations (e.g., </a:t>
            </a:r>
            <a:r>
              <a:rPr lang="en-US" i="1" dirty="0" smtClean="0"/>
              <a:t>going to frequently becomes </a:t>
            </a:r>
            <a:r>
              <a:rPr lang="en-US" i="1" dirty="0" err="1" smtClean="0"/>
              <a:t>gonna</a:t>
            </a:r>
            <a:r>
              <a:rPr lang="en-US" i="1" dirty="0" smtClean="0"/>
              <a:t>).</a:t>
            </a:r>
          </a:p>
          <a:p>
            <a:r>
              <a:rPr lang="en-US" i="1" dirty="0" smtClean="0"/>
              <a:t> Despite these potential </a:t>
            </a:r>
            <a:r>
              <a:rPr lang="en-US" dirty="0" smtClean="0"/>
              <a:t>problems, we usually seem to perceive speech automatically and with little effort. </a:t>
            </a:r>
          </a:p>
          <a:p>
            <a:endParaRPr lang="en-US" dirty="0" smtClean="0"/>
          </a:p>
          <a:p>
            <a:r>
              <a:rPr lang="en-US" dirty="0" smtClean="0"/>
              <a:t>Whether we do so using procedures that are unique to speech and that form a specialized speech module (</a:t>
            </a:r>
            <a:r>
              <a:rPr lang="en-US" dirty="0" err="1" smtClean="0"/>
              <a:t>Liberman</a:t>
            </a:r>
            <a:r>
              <a:rPr lang="en-US" dirty="0" smtClean="0"/>
              <a:t> &amp; Mattingly, 1985), or whether we do so using more general capabilities, it is clear that humans are well adapted for the perception of speech.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Listeners attempt to map the acoustic signal onto a representation in the mental lexicon beginning almost as the signal starts to arrive.</a:t>
            </a:r>
          </a:p>
          <a:p>
            <a:r>
              <a:rPr lang="en-US" dirty="0" smtClean="0"/>
              <a:t> The </a:t>
            </a:r>
            <a:r>
              <a:rPr lang="en-US" i="1" dirty="0" smtClean="0"/>
              <a:t>cohort model, first proposed by </a:t>
            </a:r>
            <a:r>
              <a:rPr lang="en-US" i="1" dirty="0" err="1" smtClean="0"/>
              <a:t>Marslen</a:t>
            </a:r>
            <a:r>
              <a:rPr lang="en-US" i="1" dirty="0" smtClean="0"/>
              <a:t>- </a:t>
            </a:r>
            <a:r>
              <a:rPr lang="en-US" dirty="0" smtClean="0"/>
              <a:t>Wilson and Welsh (1978), illustrates how this may occur.</a:t>
            </a:r>
          </a:p>
          <a:p>
            <a:r>
              <a:rPr lang="en-US" dirty="0" smtClean="0"/>
              <a:t> According to this theory, the first few phonemes of a spoken word activate a set or cohort of word candidates that are consistent with that input. </a:t>
            </a:r>
          </a:p>
          <a:p>
            <a:r>
              <a:rPr lang="en-US" dirty="0" smtClean="0"/>
              <a:t>These candidates compete with one another for activation.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more acoustic input is analyzed, candidates that are no longer consistent with the input drop out of the set.</a:t>
            </a:r>
          </a:p>
          <a:p>
            <a:r>
              <a:rPr lang="en-US" dirty="0" smtClean="0"/>
              <a:t> This process continues until only one word candidate matches the input; the best fitting word may be chosen if no single candidate is a clear winner.</a:t>
            </a:r>
          </a:p>
          <a:p>
            <a:r>
              <a:rPr lang="en-US" dirty="0" smtClean="0"/>
              <a:t> Supporting this view, listeners sometimes glance first at a picture of a candy when instructed to “pick up the candle” (</a:t>
            </a:r>
            <a:r>
              <a:rPr lang="en-US" dirty="0" err="1" smtClean="0"/>
              <a:t>Allopenna</a:t>
            </a:r>
            <a:r>
              <a:rPr lang="en-US" dirty="0" smtClean="0"/>
              <a:t>, Magnuson, &amp; </a:t>
            </a:r>
            <a:r>
              <a:rPr lang="en-US" dirty="0" err="1" smtClean="0"/>
              <a:t>Tanenhaus</a:t>
            </a:r>
            <a:r>
              <a:rPr lang="en-US" dirty="0" smtClean="0"/>
              <a:t>, 1998).</a:t>
            </a:r>
          </a:p>
          <a:p>
            <a:r>
              <a:rPr lang="en-US" dirty="0" smtClean="0"/>
              <a:t> This result suggests that a set of words beginning with /k{n/ is briefly activated.</a:t>
            </a:r>
          </a:p>
          <a:p>
            <a:r>
              <a:rPr lang="en-US" dirty="0" smtClean="0"/>
              <a:t> Listeners may glance at a picture of a handle, too, suggesting that the cohort of word candidates also includes words that rhyme with the target.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Indeed, later versions of the cohort theory (</a:t>
            </a:r>
            <a:r>
              <a:rPr lang="en-US" dirty="0" err="1" smtClean="0"/>
              <a:t>Marslen</a:t>
            </a:r>
            <a:r>
              <a:rPr lang="en-US" dirty="0" smtClean="0"/>
              <a:t>- Wilson, 1987; 1990) have relaxed the insistence on perfectly matching input from the very first phoneme of a word.</a:t>
            </a:r>
          </a:p>
          <a:p>
            <a:r>
              <a:rPr lang="en-US" dirty="0" smtClean="0"/>
              <a:t> Other models (McClelland &amp; Elman, 1986; Norris, 1994) also advocate continuous mapping between spoken input and lexical representations, with the initial portion of the spoken word exerting a strong but not exclusive influence on the set of candidates.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cohort model and the model of McClelland and Elman (1986) are examples of interactive models, those in which higher processing levels have a direct, “top-down” influence on lower levels. </a:t>
            </a:r>
          </a:p>
          <a:p>
            <a:r>
              <a:rPr lang="en-US" dirty="0" smtClean="0"/>
              <a:t>In particular, lexical knowledge can affect the perception of phonemes.</a:t>
            </a:r>
          </a:p>
          <a:p>
            <a:r>
              <a:rPr lang="en-US" dirty="0" smtClean="0"/>
              <a:t>A number of researchers have found evidence for interactivity in the form of lexical effects on the</a:t>
            </a:r>
          </a:p>
          <a:p>
            <a:r>
              <a:rPr lang="en-US" dirty="0" smtClean="0"/>
              <a:t>perception of </a:t>
            </a:r>
            <a:r>
              <a:rPr lang="en-US" dirty="0" err="1" smtClean="0"/>
              <a:t>sublexical</a:t>
            </a:r>
            <a:r>
              <a:rPr lang="en-US" dirty="0" smtClean="0"/>
              <a:t> units. </a:t>
            </a:r>
          </a:p>
          <a:p>
            <a:r>
              <a:rPr lang="en-US" dirty="0" err="1" smtClean="0"/>
              <a:t>Wurm</a:t>
            </a:r>
            <a:r>
              <a:rPr lang="en-US" dirty="0" smtClean="0"/>
              <a:t> and Samuel (1997), for example, reported that listeners’ knowledge of words can lead to the inhibition of certain phonemes.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Samuel (1997) found additional evidence of interactivity by studying the phenomenon of </a:t>
            </a:r>
            <a:r>
              <a:rPr lang="en-US" i="1" dirty="0" smtClean="0"/>
              <a:t>phonemic restoration.</a:t>
            </a:r>
          </a:p>
          <a:p>
            <a:r>
              <a:rPr lang="en-US" i="1" dirty="0" smtClean="0"/>
              <a:t> This </a:t>
            </a:r>
            <a:r>
              <a:rPr lang="en-US" dirty="0" smtClean="0"/>
              <a:t>refers to the fact that listeners continue to “hear” phonemes that have been removed from the speech signal and replaced by noise.</a:t>
            </a:r>
          </a:p>
          <a:p>
            <a:r>
              <a:rPr lang="en-US" dirty="0" smtClean="0"/>
              <a:t> Samuel discovered that the restored phonemes produced by lexical activation lead to reliable shifts in how listeners labeled ambiguous phonemes. </a:t>
            </a:r>
          </a:p>
          <a:p>
            <a:r>
              <a:rPr lang="en-US" dirty="0" smtClean="0"/>
              <a:t>This finding is noteworthy because such shifts are thought to be a very low-level processing phenomenon.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Modular models, which do not allow top-down perceptual effects, have had varying success in accounting for some of the findings just described. </a:t>
            </a:r>
          </a:p>
          <a:p>
            <a:r>
              <a:rPr lang="en-US" dirty="0" smtClean="0"/>
              <a:t>The race model of Cutler and Norris (1979; see also Norris, McQueen, &amp; Cutler, 2000) is one example of such a model. </a:t>
            </a:r>
          </a:p>
          <a:p>
            <a:r>
              <a:rPr lang="en-US" dirty="0" smtClean="0"/>
              <a:t>The model has two routes that race each other -- a pre-lexical route, which computes phonological information from the acoustic signal, and a lexical route, in which the phonological information associated with a word becomes available when the word itself is accessed.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Psychologists have long been interested in language, but psycholinguistics as a field of study did not emerge until the 1960s.</a:t>
            </a:r>
          </a:p>
          <a:p>
            <a:r>
              <a:rPr lang="en-US" dirty="0" smtClean="0"/>
              <a:t> It was motivated by Chomsky’s work in linguistics, and by his claim that the special properties of language require special mechanisms to handle it (e.g., Chomsky, 1959).</a:t>
            </a:r>
          </a:p>
          <a:p>
            <a:r>
              <a:rPr lang="en-US" dirty="0" smtClean="0"/>
              <a:t> The special feature of language on which Chomsky focused was its productivity. </a:t>
            </a:r>
          </a:p>
          <a:p>
            <a:r>
              <a:rPr lang="en-US" dirty="0" smtClean="0"/>
              <a:t>Possessed with a grammar, or syntax, humans can produce and understand novel sentences that carry novel messages.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word-level information appears to affect a lower-level process, it is assumed that the lexical route won the race.</a:t>
            </a:r>
          </a:p>
          <a:p>
            <a:r>
              <a:rPr lang="en-US" dirty="0" smtClean="0"/>
              <a:t> Importantly, though, knowledge about words never influences perception at the lower (phonemic) level.</a:t>
            </a:r>
          </a:p>
          <a:p>
            <a:r>
              <a:rPr lang="en-US" dirty="0" smtClean="0"/>
              <a:t>There is currently much discussion about whether all of the experimental findings suggesting top-down effects can be explained in these terms or whether interactivity is necessary (see Norris et al., 2000, and the associated commentary).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Although it is a matter of debate whether higher-level linguistic knowledge affects the initial stages of speech perception, it is clear that our knowledge of language and its patterns facilitates perception in some ways.</a:t>
            </a:r>
          </a:p>
          <a:p>
            <a:r>
              <a:rPr lang="en-US" dirty="0" smtClean="0"/>
              <a:t> For example, listeners use </a:t>
            </a:r>
            <a:r>
              <a:rPr lang="en-US" i="1" dirty="0" err="1" smtClean="0"/>
              <a:t>phonotactic</a:t>
            </a:r>
            <a:r>
              <a:rPr lang="en-US" i="1" dirty="0" smtClean="0"/>
              <a:t> information such as </a:t>
            </a:r>
            <a:r>
              <a:rPr lang="en-US" dirty="0" smtClean="0"/>
              <a:t>the fact that initial /</a:t>
            </a:r>
            <a:r>
              <a:rPr lang="en-US" dirty="0" err="1" smtClean="0"/>
              <a:t>tl</a:t>
            </a:r>
            <a:r>
              <a:rPr lang="en-US" dirty="0" smtClean="0"/>
              <a:t>/ is illegal in English to help identify phonemes and word boundaries (Halle, </a:t>
            </a:r>
            <a:r>
              <a:rPr lang="en-US" dirty="0" err="1" smtClean="0"/>
              <a:t>Segui</a:t>
            </a:r>
            <a:r>
              <a:rPr lang="en-US" dirty="0" smtClean="0"/>
              <a:t>, </a:t>
            </a:r>
            <a:r>
              <a:rPr lang="en-US" dirty="0" err="1" smtClean="0"/>
              <a:t>Frauenfelder</a:t>
            </a:r>
            <a:r>
              <a:rPr lang="en-US" dirty="0" smtClean="0"/>
              <a:t>, &amp; </a:t>
            </a:r>
            <a:r>
              <a:rPr lang="en-US" dirty="0" err="1" smtClean="0"/>
              <a:t>Meunier</a:t>
            </a:r>
            <a:r>
              <a:rPr lang="en-US" dirty="0" smtClean="0"/>
              <a:t>, 1998).</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As another example, listeners use their knowledge that English words are often stressed on the first syllable to help parse the speech signal into words (Norris, McQueen, &amp; Cutler, 1995). </a:t>
            </a:r>
          </a:p>
          <a:p>
            <a:r>
              <a:rPr lang="en-US" dirty="0" smtClean="0"/>
              <a:t>These types of knowledge help us solve the segmentation problem in a language that we know, even though we perceive an unknown language as an undifferentiated string.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Printed Word Recognition Speech is as old as our species and is found in all human civilizations; reading and writing are newer and less widespread.</a:t>
            </a:r>
          </a:p>
          <a:p>
            <a:r>
              <a:rPr lang="en-US" dirty="0" smtClean="0"/>
              <a:t> These facts lead us to expect that readers would use the visual representations that are provided by print to recover the phonological and linguistic structure of the message. </a:t>
            </a:r>
          </a:p>
          <a:p>
            <a:r>
              <a:rPr lang="en-US" dirty="0" smtClean="0"/>
              <a:t>Supporting this view, readers often access phonology even when they are reading silently and even when reliance on phonology would tend to hurt their performance.</a:t>
            </a:r>
          </a:p>
          <a:p>
            <a:r>
              <a:rPr lang="en-US" dirty="0" smtClean="0"/>
              <a:t>In one study, people were asked to quickly decide whether a word belonged to a specified category (Van </a:t>
            </a:r>
            <a:r>
              <a:rPr lang="en-US" dirty="0" err="1" smtClean="0"/>
              <a:t>Orden</a:t>
            </a:r>
            <a:r>
              <a:rPr lang="en-US" dirty="0" smtClean="0"/>
              <a:t>, 1987).</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They were more likely to misclassify a homophone like </a:t>
            </a:r>
            <a:r>
              <a:rPr lang="en-US" i="1" dirty="0" smtClean="0"/>
              <a:t>meet as a </a:t>
            </a:r>
            <a:r>
              <a:rPr lang="en-US" dirty="0" smtClean="0"/>
              <a:t>food than to misclassify a control item like </a:t>
            </a:r>
            <a:r>
              <a:rPr lang="en-US" i="1" dirty="0" smtClean="0"/>
              <a:t>melt as a food.</a:t>
            </a:r>
          </a:p>
          <a:p>
            <a:r>
              <a:rPr lang="en-US" i="1" dirty="0" smtClean="0"/>
              <a:t> In other studies, readers were asked </a:t>
            </a:r>
            <a:r>
              <a:rPr lang="en-US" dirty="0" smtClean="0"/>
              <a:t>to quickly decide whether a printed sentence makes sense.</a:t>
            </a:r>
          </a:p>
          <a:p>
            <a:r>
              <a:rPr lang="en-US" dirty="0" smtClean="0"/>
              <a:t> Readers with normal hearing were found to have more trouble with sentences such as </a:t>
            </a:r>
            <a:r>
              <a:rPr lang="en-US" i="1" dirty="0" smtClean="0"/>
              <a:t>He doesn’t like to eat meet than with </a:t>
            </a:r>
            <a:r>
              <a:rPr lang="en-US" dirty="0" smtClean="0"/>
              <a:t>sentences such as </a:t>
            </a:r>
            <a:r>
              <a:rPr lang="en-US" i="1" dirty="0" smtClean="0"/>
              <a:t>He doesn’t like to eat melt.</a:t>
            </a:r>
          </a:p>
          <a:p>
            <a:r>
              <a:rPr lang="en-US" i="1" dirty="0" smtClean="0"/>
              <a:t> Those who were born deaf, in contrast, did not </a:t>
            </a:r>
            <a:r>
              <a:rPr lang="en-US" dirty="0" smtClean="0"/>
              <a:t>show a difference between the two sentence types (</a:t>
            </a:r>
            <a:r>
              <a:rPr lang="en-US" dirty="0" err="1" smtClean="0"/>
              <a:t>Treiman</a:t>
            </a:r>
            <a:r>
              <a:rPr lang="en-US" dirty="0" smtClean="0"/>
              <a:t> &amp; Hirsh-</a:t>
            </a:r>
            <a:r>
              <a:rPr lang="en-US" dirty="0" err="1" smtClean="0"/>
              <a:t>Pasek</a:t>
            </a:r>
            <a:r>
              <a:rPr lang="en-US" dirty="0" smtClean="0"/>
              <a:t>, 1983).</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English writing system, in addition to representing the sound segments of a word, contains clues to the word’s stress pattern and morphological structure. Consistent with the view that print serves as a map of linguistic structure, readers take advantage of these clues as well.</a:t>
            </a:r>
          </a:p>
          <a:p>
            <a:r>
              <a:rPr lang="en-US" dirty="0" smtClean="0"/>
              <a:t>For example, skilled readers appear to have learned that a word that has more letters than strictly necessary in its second syllable (e.g., -</a:t>
            </a:r>
            <a:r>
              <a:rPr lang="en-US" i="1" dirty="0" err="1" smtClean="0"/>
              <a:t>ette</a:t>
            </a:r>
            <a:r>
              <a:rPr lang="en-US" i="1" dirty="0" smtClean="0"/>
              <a:t> rather than -et) is likely to be an exception to the </a:t>
            </a:r>
            <a:r>
              <a:rPr lang="en-US" dirty="0" smtClean="0"/>
              <a:t>generalization that English words are typically stressed on the first syllable.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a </a:t>
            </a:r>
            <a:r>
              <a:rPr lang="en-US" i="1" dirty="0" smtClean="0"/>
              <a:t>lexical decision task, where participants must quickly decide whether a letter string is a real word, they perform </a:t>
            </a:r>
            <a:r>
              <a:rPr lang="en-US" dirty="0" smtClean="0"/>
              <a:t>better with words such as </a:t>
            </a:r>
            <a:r>
              <a:rPr lang="en-US" i="1" dirty="0" smtClean="0"/>
              <a:t>cassette, whose stressed second syllable is spelled with -</a:t>
            </a:r>
            <a:r>
              <a:rPr lang="en-US" i="1" dirty="0" err="1" smtClean="0"/>
              <a:t>ette</a:t>
            </a:r>
            <a:r>
              <a:rPr lang="en-US" i="1" dirty="0" smtClean="0"/>
              <a:t>, than </a:t>
            </a:r>
            <a:r>
              <a:rPr lang="en-US" dirty="0" smtClean="0"/>
              <a:t>with words such as </a:t>
            </a:r>
            <a:r>
              <a:rPr lang="en-US" i="1" dirty="0" smtClean="0"/>
              <a:t>palette, which has final -</a:t>
            </a:r>
            <a:r>
              <a:rPr lang="en-US" i="1" dirty="0" err="1" smtClean="0"/>
              <a:t>ette</a:t>
            </a:r>
            <a:r>
              <a:rPr lang="en-US" i="1" dirty="0" smtClean="0"/>
              <a:t> but first-syllable stress (Kelly, Morris, &amp; </a:t>
            </a:r>
            <a:r>
              <a:rPr lang="en-US" dirty="0" err="1" smtClean="0"/>
              <a:t>Verrekia</a:t>
            </a:r>
            <a:r>
              <a:rPr lang="en-US" dirty="0" smtClean="0"/>
              <a:t>, 1998).</a:t>
            </a:r>
          </a:p>
          <a:p>
            <a:r>
              <a:rPr lang="en-US" dirty="0" smtClean="0"/>
              <a:t>Skilled readers also use the clues to morphological structure that are embedded in English orthography.</a:t>
            </a:r>
          </a:p>
          <a:p>
            <a:r>
              <a:rPr lang="en-US" dirty="0" smtClean="0"/>
              <a:t>For example, they know that the prefix </a:t>
            </a:r>
            <a:r>
              <a:rPr lang="en-US" i="1" dirty="0" smtClean="0"/>
              <a:t>re- can stand before free </a:t>
            </a:r>
            <a:r>
              <a:rPr lang="en-US" dirty="0" smtClean="0"/>
              <a:t>morphemes such as </a:t>
            </a:r>
            <a:r>
              <a:rPr lang="en-US" i="1" dirty="0" smtClean="0"/>
              <a:t>print and do, yielding the two-morpheme words reprint and redo.</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Encountering </a:t>
            </a:r>
            <a:r>
              <a:rPr lang="en-US" i="1" dirty="0" smtClean="0"/>
              <a:t>vive in a lexical decision task, participants may wrongly judge it to be a word </a:t>
            </a:r>
            <a:r>
              <a:rPr lang="en-US" dirty="0" smtClean="0"/>
              <a:t>because of their familiarity with </a:t>
            </a:r>
            <a:r>
              <a:rPr lang="en-US" i="1" dirty="0" smtClean="0"/>
              <a:t>revive (Taft &amp; Forster, 1975).</a:t>
            </a:r>
          </a:p>
          <a:p>
            <a:r>
              <a:rPr lang="en-US" dirty="0" smtClean="0"/>
              <a:t>Although there is good evidence that phonology and other aspects of linguistic structure are retrieved in reading (see Frost, 1998 for a review), there are a number of questions about how linguistic structure is derived from print.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idea, which is embodied in dual-route theories such as that of </a:t>
            </a:r>
            <a:r>
              <a:rPr lang="en-US" dirty="0" err="1" smtClean="0"/>
              <a:t>Coltheart</a:t>
            </a:r>
            <a:r>
              <a:rPr lang="en-US" dirty="0" smtClean="0"/>
              <a:t>, </a:t>
            </a:r>
            <a:r>
              <a:rPr lang="en-US" dirty="0" err="1" smtClean="0"/>
              <a:t>Rastle</a:t>
            </a:r>
            <a:r>
              <a:rPr lang="en-US" dirty="0" smtClean="0"/>
              <a:t>, Perry, Langdon, and Ziegler (2001), is that two different processes are available for converting orthographic representations to phonological representations. </a:t>
            </a:r>
          </a:p>
          <a:p>
            <a:r>
              <a:rPr lang="en-US" dirty="0" smtClean="0"/>
              <a:t>A lexical route is used to look up the phonological forms of known words in the mental lexicon; this procedure yields correct pronunciations for exception words such as </a:t>
            </a:r>
            <a:r>
              <a:rPr lang="en-US" i="1" dirty="0" smtClean="0"/>
              <a:t>love.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err="1" smtClean="0"/>
              <a:t>nonlexical</a:t>
            </a:r>
            <a:r>
              <a:rPr lang="en-US" dirty="0" smtClean="0"/>
              <a:t> route accounts for the productivity of reading:</a:t>
            </a:r>
          </a:p>
          <a:p>
            <a:r>
              <a:rPr lang="en-US" dirty="0" smtClean="0"/>
              <a:t> It generates pronunciations for novel letter strings (e.g., </a:t>
            </a:r>
            <a:r>
              <a:rPr lang="en-US" i="1" dirty="0" err="1" smtClean="0"/>
              <a:t>tove</a:t>
            </a:r>
            <a:r>
              <a:rPr lang="en-US" i="1" dirty="0" smtClean="0"/>
              <a:t>) as well as for regular words (e.g., stove) on the basis of smaller units.</a:t>
            </a:r>
          </a:p>
          <a:p>
            <a:r>
              <a:rPr lang="en-US" dirty="0" smtClean="0"/>
              <a:t>This latter route gives incorrect pronunciations for exception words, so that these words may be pronounced slowly or erroneously (e.g., </a:t>
            </a:r>
            <a:r>
              <a:rPr lang="en-US" i="1" dirty="0" smtClean="0"/>
              <a:t>love said as /</a:t>
            </a:r>
            <a:r>
              <a:rPr lang="en-US" i="1" dirty="0" err="1" smtClean="0"/>
              <a:t>lov</a:t>
            </a:r>
            <a:r>
              <a:rPr lang="en-US" i="1" dirty="0" smtClean="0"/>
              <a:t>/) in speeded word naming tasks (e.g., </a:t>
            </a:r>
            <a:r>
              <a:rPr lang="en-US" dirty="0" err="1" smtClean="0"/>
              <a:t>Glushko</a:t>
            </a:r>
            <a:r>
              <a:rPr lang="en-US" dirty="0" smtClean="0"/>
              <a:t>, 1979).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do this in a way that is exquisitely sensitive to the structure of the language.</a:t>
            </a:r>
          </a:p>
          <a:p>
            <a:r>
              <a:rPr lang="en-US" dirty="0" smtClean="0"/>
              <a:t> For example, we interpret </a:t>
            </a:r>
            <a:r>
              <a:rPr lang="en-US" i="1" dirty="0" smtClean="0"/>
              <a:t>The umpire helped the child to third base </a:t>
            </a:r>
            <a:r>
              <a:rPr lang="en-US" dirty="0" smtClean="0"/>
              <a:t>and </a:t>
            </a:r>
            <a:r>
              <a:rPr lang="en-US" i="1" dirty="0" smtClean="0"/>
              <a:t>The umpire helped the child on third base as conveying distinct messages, although the </a:t>
            </a:r>
            <a:r>
              <a:rPr lang="en-US" dirty="0" smtClean="0"/>
              <a:t>sentences differ in just one small word.</a:t>
            </a:r>
          </a:p>
          <a:p>
            <a:r>
              <a:rPr lang="en-US" dirty="0" smtClean="0"/>
              <a:t> We know that </a:t>
            </a:r>
            <a:r>
              <a:rPr lang="en-US" i="1" dirty="0" smtClean="0"/>
              <a:t>He showed her baby the pictures and He showed her the baby pictures describe quite different events, even though the difference in word </a:t>
            </a:r>
            <a:r>
              <a:rPr lang="en-US" dirty="0" smtClean="0"/>
              <a:t>order is slight.</a:t>
            </a:r>
          </a:p>
          <a:p>
            <a:r>
              <a:rPr lang="en-US" dirty="0" smtClean="0"/>
              <a:t> We can even make some sense of </a:t>
            </a:r>
            <a:r>
              <a:rPr lang="en-US" i="1" dirty="0" smtClean="0"/>
              <a:t>Colorless green ideas sleep furiously </a:t>
            </a:r>
            <a:r>
              <a:rPr lang="en-US" dirty="0" smtClean="0"/>
              <a:t>(Chomsky, 1971), which is semantically anomalous but syntactically well formed.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contrast, connectionist theories claim that a single set of connections from orthography to phonology can account for performance on both regular words and exception words (e.g., </a:t>
            </a:r>
            <a:r>
              <a:rPr lang="en-US" dirty="0" err="1" smtClean="0"/>
              <a:t>Plaut</a:t>
            </a:r>
            <a:r>
              <a:rPr lang="en-US" dirty="0" smtClean="0"/>
              <a:t> et al., 1996; Seidenberg &amp; McClelland, 1989).</a:t>
            </a:r>
          </a:p>
          <a:p>
            <a:r>
              <a:rPr lang="en-US" dirty="0" smtClean="0"/>
              <a:t>Another question about orthography-to-phonology translation concerns its grain size.</a:t>
            </a:r>
          </a:p>
          <a:p>
            <a:r>
              <a:rPr lang="en-US" dirty="0" smtClean="0"/>
              <a:t>English, which has been the subject of much of the research on word recognition, has a rather irregular writing system.</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example, </a:t>
            </a:r>
            <a:r>
              <a:rPr lang="en-US" i="1" dirty="0" smtClean="0"/>
              <a:t>ea corresponds to /</a:t>
            </a:r>
            <a:r>
              <a:rPr lang="en-US" i="1" dirty="0" err="1" smtClean="0"/>
              <a:t>i</a:t>
            </a:r>
            <a:r>
              <a:rPr lang="en-US" i="1" dirty="0" smtClean="0"/>
              <a:t>/ in bead but /E/ in dead; c is /k/ in cat but /s/ in city.</a:t>
            </a:r>
          </a:p>
          <a:p>
            <a:r>
              <a:rPr lang="en-US" i="1" dirty="0" smtClean="0"/>
              <a:t> Such irregularities are particularly common for vowels. Quantitative analyses </a:t>
            </a:r>
            <a:r>
              <a:rPr lang="en-US" dirty="0" smtClean="0"/>
              <a:t>have shown, however, that consideration of the consonant that follows a vowel can often help to specify the vowel’s pronunciation (Kessler &amp; </a:t>
            </a:r>
            <a:r>
              <a:rPr lang="en-US" dirty="0" err="1" smtClean="0"/>
              <a:t>Treiman</a:t>
            </a:r>
            <a:r>
              <a:rPr lang="en-US" dirty="0" smtClean="0"/>
              <a:t>, 2001; </a:t>
            </a:r>
            <a:r>
              <a:rPr lang="en-US" dirty="0" err="1" smtClean="0"/>
              <a:t>Treiman</a:t>
            </a:r>
            <a:r>
              <a:rPr lang="en-US" dirty="0" smtClean="0"/>
              <a:t>, </a:t>
            </a:r>
            <a:r>
              <a:rPr lang="en-US" dirty="0" err="1" smtClean="0"/>
              <a:t>Mullennix</a:t>
            </a:r>
            <a:r>
              <a:rPr lang="en-US" dirty="0" smtClean="0"/>
              <a:t>, </a:t>
            </a:r>
            <a:r>
              <a:rPr lang="en-US" dirty="0" err="1" smtClean="0"/>
              <a:t>Bijeljac</a:t>
            </a:r>
            <a:r>
              <a:rPr lang="en-US" dirty="0" smtClean="0"/>
              <a:t>- </a:t>
            </a:r>
            <a:r>
              <a:rPr lang="en-US" dirty="0" err="1" smtClean="0"/>
              <a:t>Babic</a:t>
            </a:r>
            <a:r>
              <a:rPr lang="en-US" dirty="0" smtClean="0"/>
              <a:t>, &amp; Richmond-Welty, 1995).</a:t>
            </a:r>
          </a:p>
          <a:p>
            <a:r>
              <a:rPr lang="en-US" dirty="0" smtClean="0"/>
              <a:t> The /E/ pronunciation of </a:t>
            </a:r>
            <a:r>
              <a:rPr lang="en-US" i="1" dirty="0" smtClean="0"/>
              <a:t>ea, for example, is more likely </a:t>
            </a:r>
            <a:r>
              <a:rPr lang="en-US" dirty="0" smtClean="0"/>
              <a:t>before </a:t>
            </a:r>
            <a:r>
              <a:rPr lang="en-US" i="1" dirty="0" smtClean="0"/>
              <a:t>d than before 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Such considerations have led to the proposal that readers of English often use letter groups that correspond to the syllable </a:t>
            </a:r>
            <a:r>
              <a:rPr lang="en-US" i="1" dirty="0" smtClean="0"/>
              <a:t>rime (the vowel nucleus plus an optional </a:t>
            </a:r>
            <a:r>
              <a:rPr lang="en-US" dirty="0" smtClean="0"/>
              <a:t>consonantal coda) in spelling-to-sound translation (see </a:t>
            </a:r>
            <a:r>
              <a:rPr lang="en-US" dirty="0" err="1" smtClean="0"/>
              <a:t>Bowey</a:t>
            </a:r>
            <a:r>
              <a:rPr lang="en-US" dirty="0" smtClean="0"/>
              <a:t>, 1990; </a:t>
            </a:r>
            <a:r>
              <a:rPr lang="en-US" dirty="0" err="1" smtClean="0"/>
              <a:t>Treiman</a:t>
            </a:r>
            <a:r>
              <a:rPr lang="en-US" dirty="0" smtClean="0"/>
              <a:t> et al., 1995, for supporting evidence).</a:t>
            </a:r>
          </a:p>
          <a:p>
            <a:r>
              <a:rPr lang="en-US" dirty="0" smtClean="0"/>
              <a:t> In more regular alphabets, such as Dutch, spelling-to-sound translation can be successfully performed at a small grain size and rime-based processing may not be needed (</a:t>
            </a:r>
            <a:r>
              <a:rPr lang="en-US" dirty="0" err="1" smtClean="0"/>
              <a:t>Martensen</a:t>
            </a:r>
            <a:r>
              <a:rPr lang="en-US" dirty="0" smtClean="0"/>
              <a:t>, Maris, &amp; </a:t>
            </a:r>
            <a:r>
              <a:rPr lang="en-US" dirty="0" err="1" smtClean="0"/>
              <a:t>Dijkstra</a:t>
            </a:r>
            <a:r>
              <a:rPr lang="en-US" dirty="0" smtClean="0"/>
              <a:t>, 2000).</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Researchers have also asked whether a phonological form, once activated, feeds activation back to the orthographic level.</a:t>
            </a:r>
          </a:p>
          <a:p>
            <a:r>
              <a:rPr lang="en-US" dirty="0" smtClean="0"/>
              <a:t> If so, a word such as </a:t>
            </a:r>
            <a:r>
              <a:rPr lang="en-US" i="1" dirty="0" smtClean="0"/>
              <a:t>heap may be harder to process </a:t>
            </a:r>
            <a:r>
              <a:rPr lang="en-US" dirty="0" smtClean="0"/>
              <a:t>than otherwise expected because its phonological form, /hip/, would be consistent with the spelling </a:t>
            </a:r>
            <a:r>
              <a:rPr lang="en-US" i="1" dirty="0" err="1" smtClean="0"/>
              <a:t>heep</a:t>
            </a:r>
            <a:r>
              <a:rPr lang="en-US" i="1" dirty="0" smtClean="0"/>
              <a:t> as well as with the actual heap.</a:t>
            </a:r>
          </a:p>
          <a:p>
            <a:r>
              <a:rPr lang="en-US" i="1" dirty="0" smtClean="0"/>
              <a:t> Some studies have found evidence for feedback of </a:t>
            </a:r>
            <a:r>
              <a:rPr lang="en-US" dirty="0" smtClean="0"/>
              <a:t>this kind (e.g., Stone, </a:t>
            </a:r>
            <a:r>
              <a:rPr lang="en-US" dirty="0" err="1" smtClean="0"/>
              <a:t>Vanhoy</a:t>
            </a:r>
            <a:r>
              <a:rPr lang="en-US" dirty="0" smtClean="0"/>
              <a:t>, &amp; Van </a:t>
            </a:r>
            <a:r>
              <a:rPr lang="en-US" dirty="0" err="1" smtClean="0"/>
              <a:t>Orden</a:t>
            </a:r>
            <a:r>
              <a:rPr lang="en-US" dirty="0" smtClean="0"/>
              <a:t>, 1997), but others have not (e.g., </a:t>
            </a:r>
            <a:r>
              <a:rPr lang="en-US" dirty="0" err="1" smtClean="0"/>
              <a:t>Peereman</a:t>
            </a:r>
            <a:r>
              <a:rPr lang="en-US" dirty="0" smtClean="0"/>
              <a:t>, Content, &amp; Bonin, 1998).</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Because spoken words are spread out in time, as discussed earlier, spoken word recognition is generally considered a sequential process.</a:t>
            </a:r>
          </a:p>
          <a:p>
            <a:r>
              <a:rPr lang="en-US" dirty="0" smtClean="0"/>
              <a:t> With many printed words, though, the eye takes in all of the letters during a single fixation (</a:t>
            </a:r>
            <a:r>
              <a:rPr lang="en-US" dirty="0" err="1" smtClean="0"/>
              <a:t>Rayner</a:t>
            </a:r>
            <a:r>
              <a:rPr lang="en-US" dirty="0" smtClean="0"/>
              <a:t> &amp; </a:t>
            </a:r>
            <a:r>
              <a:rPr lang="en-US" dirty="0" err="1" smtClean="0"/>
              <a:t>Pollatsek</a:t>
            </a:r>
            <a:r>
              <a:rPr lang="en-US" dirty="0" smtClean="0"/>
              <a:t>, 1989). </a:t>
            </a:r>
          </a:p>
          <a:p>
            <a:r>
              <a:rPr lang="en-US" dirty="0" smtClean="0"/>
              <a:t>The connectionist models of reading cited earlier maintain that all phonemes of a word are activated in parallel.</a:t>
            </a:r>
          </a:p>
          <a:p>
            <a:r>
              <a:rPr lang="en-US" dirty="0" smtClean="0"/>
              <a:t> Current dual-route theories, in contrast, claim that the assembly process operates in a serial fashion such that the phonological forms of the leftmost elements are delivered before those for the succeeding elements (</a:t>
            </a:r>
            <a:r>
              <a:rPr lang="en-US" dirty="0" err="1" smtClean="0"/>
              <a:t>Coltheart</a:t>
            </a:r>
            <a:r>
              <a:rPr lang="en-US" dirty="0" smtClean="0"/>
              <a:t> et al., 2001). </a:t>
            </a:r>
          </a:p>
          <a:p>
            <a:r>
              <a:rPr lang="en-US" dirty="0" smtClean="0"/>
              <a:t>Still another view (</a:t>
            </a:r>
            <a:r>
              <a:rPr lang="en-US" dirty="0" err="1" smtClean="0"/>
              <a:t>Berent</a:t>
            </a:r>
            <a:r>
              <a:rPr lang="en-US" dirty="0" smtClean="0"/>
              <a:t> &amp; </a:t>
            </a:r>
            <a:r>
              <a:rPr lang="en-US" dirty="0" err="1" smtClean="0"/>
              <a:t>Perfetti</a:t>
            </a:r>
            <a:r>
              <a:rPr lang="en-US" dirty="0" smtClean="0"/>
              <a:t>, 1995) is that consonants, whatever their position, are translated into phonological form before vowels.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same kinds of abilities are found at other levels of language.</a:t>
            </a:r>
          </a:p>
          <a:p>
            <a:r>
              <a:rPr lang="en-US" dirty="0" smtClean="0"/>
              <a:t> We combine </a:t>
            </a:r>
            <a:r>
              <a:rPr lang="en-US" i="1" dirty="0" smtClean="0"/>
              <a:t>morphemes (units of </a:t>
            </a:r>
            <a:r>
              <a:rPr lang="en-US" dirty="0" smtClean="0"/>
              <a:t>meaning) in systematic ways, and so understand Lewis Carroll’s (1871/1977) </a:t>
            </a:r>
            <a:r>
              <a:rPr lang="en-US" i="1" dirty="0" err="1" smtClean="0"/>
              <a:t>slithy</a:t>
            </a:r>
            <a:r>
              <a:rPr lang="en-US" i="1" dirty="0" smtClean="0"/>
              <a:t> </a:t>
            </a:r>
            <a:r>
              <a:rPr lang="en-US" i="1" dirty="0" err="1" smtClean="0"/>
              <a:t>toves</a:t>
            </a:r>
            <a:r>
              <a:rPr lang="en-US" i="1" dirty="0" smtClean="0"/>
              <a:t> to </a:t>
            </a:r>
            <a:r>
              <a:rPr lang="en-US" dirty="0" smtClean="0"/>
              <a:t>refer to more than one </a:t>
            </a:r>
            <a:r>
              <a:rPr lang="en-US" dirty="0" err="1" smtClean="0"/>
              <a:t>tove</a:t>
            </a:r>
            <a:r>
              <a:rPr lang="en-US" dirty="0" smtClean="0"/>
              <a:t> that has the characteristics of </a:t>
            </a:r>
            <a:r>
              <a:rPr lang="en-US" dirty="0" err="1" smtClean="0"/>
              <a:t>slithiness</a:t>
            </a:r>
            <a:r>
              <a:rPr lang="en-US" dirty="0" smtClean="0"/>
              <a:t>. </a:t>
            </a:r>
          </a:p>
          <a:p>
            <a:r>
              <a:rPr lang="en-US" dirty="0" smtClean="0"/>
              <a:t>And we can combine </a:t>
            </a:r>
            <a:r>
              <a:rPr lang="en-US" i="1" dirty="0" smtClean="0"/>
              <a:t>phonemes (units of sound) according to the patterns of our language, accepting </a:t>
            </a:r>
            <a:r>
              <a:rPr lang="en-US" i="1" dirty="0" err="1" smtClean="0"/>
              <a:t>slithy</a:t>
            </a:r>
            <a:r>
              <a:rPr lang="en-US" i="1" dirty="0" smtClean="0"/>
              <a:t> but not </a:t>
            </a:r>
            <a:r>
              <a:rPr lang="en-US" i="1" dirty="0" err="1" smtClean="0"/>
              <a:t>tlithy</a:t>
            </a:r>
            <a:r>
              <a:rPr lang="en-US" i="1" dirty="0" smtClean="0"/>
              <a:t> as a potential English word.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Early psycholinguists described our comprehension and production of language in terms of the rules that were postulated by linguists (Fodor, </a:t>
            </a:r>
            <a:r>
              <a:rPr lang="en-US" dirty="0" err="1" smtClean="0"/>
              <a:t>Bever</a:t>
            </a:r>
            <a:r>
              <a:rPr lang="en-US" dirty="0" smtClean="0"/>
              <a:t>, &amp; Garrett, 1974).</a:t>
            </a:r>
          </a:p>
          <a:p>
            <a:r>
              <a:rPr lang="en-US" dirty="0" smtClean="0"/>
              <a:t> The connections between psychology and linguistics were particularly close in the area of syntax, with psycholinguists testing the psychological reality of various proposed linguistic rules. </a:t>
            </a:r>
          </a:p>
          <a:p>
            <a:r>
              <a:rPr lang="en-US" dirty="0" smtClean="0"/>
              <a:t>As the field of psycholinguistics developed, it became clear that theories of sentence comprehension and production cannot be based in any simple way on linguistic theories; psycholinguistic theories must consider the properties of the human mind as well as the structure of the language.</a:t>
            </a:r>
          </a:p>
          <a:p>
            <a:r>
              <a:rPr lang="en-US" dirty="0" smtClean="0"/>
              <a:t>Psycholinguistics has thus become its own area of inquiry, informed by but not totally dependent on linguistics.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Although Chomsky and the early psycholinguists focused on the creative side of language, language also has its rote side.</a:t>
            </a:r>
          </a:p>
          <a:p>
            <a:endParaRPr lang="en-US" dirty="0" smtClean="0"/>
          </a:p>
          <a:p>
            <a:r>
              <a:rPr lang="en-US" dirty="0" smtClean="0"/>
              <a:t> For example, we store a great deal of information about the properties of words in our </a:t>
            </a:r>
            <a:r>
              <a:rPr lang="en-US" i="1" dirty="0" smtClean="0"/>
              <a:t>mental lexicon, and we retrieve this information when we </a:t>
            </a:r>
            <a:r>
              <a:rPr lang="en-US" dirty="0" smtClean="0"/>
              <a:t>understand or produce language.</a:t>
            </a:r>
          </a:p>
          <a:p>
            <a:endParaRPr lang="en-US" dirty="0" smtClean="0"/>
          </a:p>
          <a:p>
            <a:r>
              <a:rPr lang="en-US" dirty="0" smtClean="0"/>
              <a:t> On some views, different kinds of mechanisms are responsible for the creative and the habitual aspects of language.</a:t>
            </a:r>
          </a:p>
          <a:p>
            <a:endParaRPr lang="en-US" dirty="0" smtClean="0"/>
          </a:p>
          <a:p>
            <a:r>
              <a:rPr lang="en-US" dirty="0" smtClean="0"/>
              <a:t> For example, we may use morpheme-based rules to decompose a complex word like </a:t>
            </a:r>
            <a:r>
              <a:rPr lang="en-US" i="1" dirty="0" smtClean="0"/>
              <a:t>rewritable the first few times we encounter it, but after </a:t>
            </a:r>
            <a:r>
              <a:rPr lang="en-US" dirty="0" smtClean="0"/>
              <a:t>several exposures we may begin to store and access the word as a unit (</a:t>
            </a:r>
            <a:r>
              <a:rPr lang="en-US" dirty="0" err="1" smtClean="0"/>
              <a:t>Caramazza</a:t>
            </a:r>
            <a:r>
              <a:rPr lang="en-US" dirty="0" smtClean="0"/>
              <a:t>, </a:t>
            </a:r>
            <a:r>
              <a:rPr lang="en-US" dirty="0" err="1" smtClean="0"/>
              <a:t>Laudanna</a:t>
            </a:r>
            <a:r>
              <a:rPr lang="en-US" dirty="0" smtClean="0"/>
              <a:t>, &amp; Romani, 1988; </a:t>
            </a:r>
            <a:r>
              <a:rPr lang="en-US" dirty="0" err="1" smtClean="0"/>
              <a:t>Schreuder</a:t>
            </a:r>
            <a:r>
              <a:rPr lang="en-US" dirty="0" smtClean="0"/>
              <a:t> &amp; </a:t>
            </a:r>
            <a:r>
              <a:rPr lang="en-US" dirty="0" err="1" smtClean="0"/>
              <a:t>Baayen</a:t>
            </a:r>
            <a:r>
              <a:rPr lang="en-US" dirty="0" smtClean="0"/>
              <a:t>, 1995).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Autofit/>
          </a:bodyPr>
          <a:lstStyle/>
          <a:p>
            <a:r>
              <a:rPr lang="en-US" sz="2000" i="1" dirty="0" smtClean="0"/>
              <a:t>Dual-route views of this kind have been proposed </a:t>
            </a:r>
            <a:r>
              <a:rPr lang="en-US" sz="2000" dirty="0" smtClean="0"/>
              <a:t>in several areas of psycholinguistics.</a:t>
            </a:r>
          </a:p>
          <a:p>
            <a:r>
              <a:rPr lang="en-US" sz="2000" dirty="0" smtClean="0"/>
              <a:t> According to such models, frequency of exposure determines our ability to recall stored instances but not our ability to apply rules.</a:t>
            </a:r>
          </a:p>
          <a:p>
            <a:r>
              <a:rPr lang="en-US" sz="2000" dirty="0" smtClean="0"/>
              <a:t> Another idea is that a single set of mechanisms can handle both the creative side and the rote side of language.</a:t>
            </a:r>
          </a:p>
          <a:p>
            <a:r>
              <a:rPr lang="en-US" sz="2000" dirty="0" smtClean="0"/>
              <a:t>Connectionist theories (see </a:t>
            </a:r>
            <a:r>
              <a:rPr lang="en-US" sz="2000" dirty="0" err="1" smtClean="0"/>
              <a:t>Rumelhart</a:t>
            </a:r>
            <a:r>
              <a:rPr lang="en-US" sz="2000" dirty="0" smtClean="0"/>
              <a:t> &amp; McClelland, 1986) take this view. Such theories claim, for instance, that readers use the same system of links between spelling units and sound units to generate the pronunciations of novel written words like </a:t>
            </a:r>
            <a:r>
              <a:rPr lang="en-US" sz="2000" i="1" dirty="0" err="1" smtClean="0"/>
              <a:t>tove</a:t>
            </a:r>
            <a:r>
              <a:rPr lang="en-US" sz="2000" i="1" dirty="0" smtClean="0"/>
              <a:t> and to access the pronunciations of </a:t>
            </a:r>
            <a:r>
              <a:rPr lang="en-US" sz="2000" dirty="0" smtClean="0"/>
              <a:t>familiar words, be they words that follow typical spelling-to-sound correspondences, like </a:t>
            </a:r>
            <a:r>
              <a:rPr lang="en-US" sz="2000" i="1" dirty="0" smtClean="0"/>
              <a:t>stove, </a:t>
            </a:r>
            <a:r>
              <a:rPr lang="en-US" sz="2000" dirty="0" smtClean="0"/>
              <a:t>or words that are exceptions to these patterns, like </a:t>
            </a:r>
            <a:r>
              <a:rPr lang="en-US" sz="2000" i="1" dirty="0" smtClean="0"/>
              <a:t>love (e.g., </a:t>
            </a:r>
            <a:r>
              <a:rPr lang="en-US" sz="2000" i="1" dirty="0" err="1" smtClean="0"/>
              <a:t>Plaut</a:t>
            </a:r>
            <a:r>
              <a:rPr lang="en-US" sz="2000" i="1" dirty="0" smtClean="0"/>
              <a:t>, McClelland, Seidenberg, &amp; </a:t>
            </a:r>
            <a:r>
              <a:rPr lang="de-DE" sz="2000" dirty="0" smtClean="0"/>
              <a:t>Patterson, 1996; Seidenberg &amp; McClelland, 1989).</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this view, similarity and frequency both play important roles in processing, with novel items being processed based on their similarity to known ones. </a:t>
            </a:r>
          </a:p>
          <a:p>
            <a:r>
              <a:rPr lang="en-US" dirty="0" smtClean="0"/>
              <a:t>The patterns are statistical and probabilistic rather than all-or-none.</a:t>
            </a:r>
          </a:p>
          <a:p>
            <a:r>
              <a:rPr lang="en-US" dirty="0" smtClean="0"/>
              <a:t>Early psycholinguists, following Chomsky, tended to see language as an autonomous system, insulated from other cognitive systems. </a:t>
            </a:r>
          </a:p>
          <a:p>
            <a:r>
              <a:rPr lang="en-US" dirty="0" smtClean="0"/>
              <a:t>In this </a:t>
            </a:r>
            <a:r>
              <a:rPr lang="en-US" i="1" dirty="0" smtClean="0"/>
              <a:t>modular view (see J.A. Fodor, 1983), the </a:t>
            </a:r>
            <a:r>
              <a:rPr lang="en-US" dirty="0" smtClean="0"/>
              <a:t>initial stages of word and sentence comprehension are not influenced by higher levels of knowledge. </a:t>
            </a:r>
          </a:p>
          <a:p>
            <a:r>
              <a:rPr lang="en-US" dirty="0" smtClean="0"/>
              <a:t>Information about context and about real-world constraints comes into play only after the first steps of linguistic processing have taken place, giving such models a </a:t>
            </a:r>
            <a:r>
              <a:rPr lang="en-US" i="1" dirty="0" smtClean="0"/>
              <a:t>serial quality.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 an </a:t>
            </a:r>
            <a:r>
              <a:rPr lang="en-US" i="1" dirty="0" smtClean="0"/>
              <a:t>interactive view, in contrast, knowledge about linguistic context and about the world </a:t>
            </a:r>
            <a:r>
              <a:rPr lang="en-US" dirty="0" smtClean="0"/>
              <a:t>plays an immediate role in the comprehension of words and sentences.</a:t>
            </a:r>
          </a:p>
          <a:p>
            <a:endParaRPr lang="en-US" dirty="0" smtClean="0"/>
          </a:p>
          <a:p>
            <a:r>
              <a:rPr lang="en-US" dirty="0" smtClean="0"/>
              <a:t> In this view, many types of information are used in </a:t>
            </a:r>
            <a:r>
              <a:rPr lang="en-US" i="1" dirty="0" smtClean="0"/>
              <a:t>parallel, with the different sources of information working cooperatively </a:t>
            </a:r>
            <a:r>
              <a:rPr lang="en-US" dirty="0" smtClean="0"/>
              <a:t>or competitively to yield an interpretation.</a:t>
            </a:r>
          </a:p>
          <a:p>
            <a:r>
              <a:rPr lang="en-US" dirty="0" smtClean="0"/>
              <a:t> Such ideas are often expressed in connectionist terms.</a:t>
            </a:r>
          </a:p>
          <a:p>
            <a:endParaRPr lang="en-US" dirty="0" smtClean="0"/>
          </a:p>
          <a:p>
            <a:r>
              <a:rPr lang="en-US" dirty="0" smtClean="0"/>
              <a:t> Modular and interactive views may also be distinguished in discussions of language production, where one issue is whether there is a syntactic component that operates independently of conceptual and phonological factors.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3367</Words>
  <Application>Microsoft Office PowerPoint</Application>
  <PresentationFormat>On-screen Show (4:3)</PresentationFormat>
  <Paragraphs>158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Zara Bukhari</dc:creator>
  <cp:lastModifiedBy>Zara Bukhari</cp:lastModifiedBy>
  <cp:revision>11</cp:revision>
  <dcterms:created xsi:type="dcterms:W3CDTF">2014-06-25T11:24:39Z</dcterms:created>
  <dcterms:modified xsi:type="dcterms:W3CDTF">2014-06-26T09:53:22Z</dcterms:modified>
</cp:coreProperties>
</file>