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5"/>
  </p:notesMasterIdLst>
  <p:sldIdLst>
    <p:sldId id="256" r:id="rId2"/>
    <p:sldId id="292" r:id="rId3"/>
    <p:sldId id="293" r:id="rId4"/>
    <p:sldId id="294" r:id="rId5"/>
    <p:sldId id="295" r:id="rId6"/>
    <p:sldId id="296"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1" r:id="rId22"/>
    <p:sldId id="312" r:id="rId23"/>
    <p:sldId id="313" r:id="rId24"/>
    <p:sldId id="314" r:id="rId25"/>
    <p:sldId id="315" r:id="rId26"/>
    <p:sldId id="316" r:id="rId27"/>
    <p:sldId id="317" r:id="rId28"/>
    <p:sldId id="318" r:id="rId29"/>
    <p:sldId id="319" r:id="rId30"/>
    <p:sldId id="320" r:id="rId31"/>
    <p:sldId id="321" r:id="rId32"/>
    <p:sldId id="322" r:id="rId33"/>
    <p:sldId id="323" r:id="rId34"/>
    <p:sldId id="324" r:id="rId35"/>
    <p:sldId id="325" r:id="rId36"/>
    <p:sldId id="326" r:id="rId37"/>
    <p:sldId id="327" r:id="rId38"/>
    <p:sldId id="328" r:id="rId39"/>
    <p:sldId id="329" r:id="rId40"/>
    <p:sldId id="330" r:id="rId41"/>
    <p:sldId id="331" r:id="rId42"/>
    <p:sldId id="332" r:id="rId43"/>
    <p:sldId id="333" r:id="rId44"/>
    <p:sldId id="334" r:id="rId45"/>
    <p:sldId id="335" r:id="rId46"/>
    <p:sldId id="336" r:id="rId47"/>
    <p:sldId id="337" r:id="rId48"/>
    <p:sldId id="338" r:id="rId49"/>
    <p:sldId id="339" r:id="rId50"/>
    <p:sldId id="340" r:id="rId51"/>
    <p:sldId id="341" r:id="rId52"/>
    <p:sldId id="342" r:id="rId53"/>
    <p:sldId id="343" r:id="rId54"/>
    <p:sldId id="344" r:id="rId55"/>
    <p:sldId id="345" r:id="rId56"/>
    <p:sldId id="346" r:id="rId57"/>
    <p:sldId id="347" r:id="rId58"/>
    <p:sldId id="348" r:id="rId59"/>
    <p:sldId id="349" r:id="rId60"/>
    <p:sldId id="350" r:id="rId61"/>
    <p:sldId id="351" r:id="rId62"/>
    <p:sldId id="352" r:id="rId63"/>
    <p:sldId id="353"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A16BDA-6AAF-4D30-8B04-A04CFD500FFD}" type="datetimeFigureOut">
              <a:rPr lang="en-US" smtClean="0"/>
              <a:pPr/>
              <a:t>6/29/2014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5D565A-1FF8-4C54-8E93-0CA334F872B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55D565A-1FF8-4C54-8E93-0CA334F872B3}"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2DC583-0242-4A80-BDE1-70C1D2C50FD4}" type="datetimeFigureOut">
              <a:rPr lang="en-US" smtClean="0"/>
              <a:pPr/>
              <a:t>6/29/2014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F541-17BD-4972-8C78-8AC5BA80CAB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2DC583-0242-4A80-BDE1-70C1D2C50FD4}" type="datetimeFigureOut">
              <a:rPr lang="en-US" smtClean="0"/>
              <a:pPr/>
              <a:t>6/29/2014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F541-17BD-4972-8C78-8AC5BA80CA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2DC583-0242-4A80-BDE1-70C1D2C50FD4}" type="datetimeFigureOut">
              <a:rPr lang="en-US" smtClean="0"/>
              <a:pPr/>
              <a:t>6/29/2014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F541-17BD-4972-8C78-8AC5BA80CAB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2DC583-0242-4A80-BDE1-70C1D2C50FD4}" type="datetimeFigureOut">
              <a:rPr lang="en-US" smtClean="0"/>
              <a:pPr/>
              <a:t>6/29/2014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F541-17BD-4972-8C78-8AC5BA80CAB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2DC583-0242-4A80-BDE1-70C1D2C50FD4}" type="datetimeFigureOut">
              <a:rPr lang="en-US" smtClean="0"/>
              <a:pPr/>
              <a:t>6/29/2014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F541-17BD-4972-8C78-8AC5BA80CAB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2DC583-0242-4A80-BDE1-70C1D2C50FD4}" type="datetimeFigureOut">
              <a:rPr lang="en-US" smtClean="0"/>
              <a:pPr/>
              <a:t>6/29/2014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4F541-17BD-4972-8C78-8AC5BA80CAB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2DC583-0242-4A80-BDE1-70C1D2C50FD4}" type="datetimeFigureOut">
              <a:rPr lang="en-US" smtClean="0"/>
              <a:pPr/>
              <a:t>6/29/2014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44F541-17BD-4972-8C78-8AC5BA80CAB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2DC583-0242-4A80-BDE1-70C1D2C50FD4}" type="datetimeFigureOut">
              <a:rPr lang="en-US" smtClean="0"/>
              <a:pPr/>
              <a:t>6/29/2014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44F541-17BD-4972-8C78-8AC5BA80CA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2DC583-0242-4A80-BDE1-70C1D2C50FD4}" type="datetimeFigureOut">
              <a:rPr lang="en-US" smtClean="0"/>
              <a:pPr/>
              <a:t>6/29/2014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44F541-17BD-4972-8C78-8AC5BA80CAB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2DC583-0242-4A80-BDE1-70C1D2C50FD4}" type="datetimeFigureOut">
              <a:rPr lang="en-US" smtClean="0"/>
              <a:pPr/>
              <a:t>6/29/2014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4F541-17BD-4972-8C78-8AC5BA80CAB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2DC583-0242-4A80-BDE1-70C1D2C50FD4}" type="datetimeFigureOut">
              <a:rPr lang="en-US" smtClean="0"/>
              <a:pPr/>
              <a:t>6/29/2014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4F541-17BD-4972-8C78-8AC5BA80CAB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2DC583-0242-4A80-BDE1-70C1D2C50FD4}" type="datetimeFigureOut">
              <a:rPr lang="en-US" smtClean="0"/>
              <a:pPr/>
              <a:t>6/29/2014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44F541-17BD-4972-8C78-8AC5BA80CAB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Psycholinguistics</a:t>
            </a:r>
            <a:endParaRPr lang="en-US" b="1" dirty="0"/>
          </a:p>
        </p:txBody>
      </p:sp>
      <p:sp>
        <p:nvSpPr>
          <p:cNvPr id="3" name="Subtitle 2"/>
          <p:cNvSpPr>
            <a:spLocks noGrp="1"/>
          </p:cNvSpPr>
          <p:nvPr>
            <p:ph type="subTitle" idx="1"/>
          </p:nvPr>
        </p:nvSpPr>
        <p:spPr/>
        <p:txBody>
          <a:bodyPr/>
          <a:lstStyle/>
          <a:p>
            <a:r>
              <a:rPr lang="en-US" b="1" dirty="0" smtClean="0">
                <a:solidFill>
                  <a:schemeClr val="tx1"/>
                </a:solidFill>
              </a:rPr>
              <a:t>LECTURE# 13</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An outstanding feature of the early language learning experience is </a:t>
            </a:r>
            <a:r>
              <a:rPr lang="en-US" i="1" dirty="0" smtClean="0"/>
              <a:t>egocentricity </a:t>
            </a:r>
          </a:p>
          <a:p>
            <a:r>
              <a:rPr lang="en-US" dirty="0" smtClean="0"/>
              <a:t>→ children only pick up language items that are absolutely essential for them </a:t>
            </a:r>
          </a:p>
          <a:p>
            <a:r>
              <a:rPr lang="en-US" dirty="0" smtClean="0"/>
              <a:t>→ the earliest pronouns: I, me, my, mine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r>
              <a:rPr lang="en-US" b="1" dirty="0" smtClean="0"/>
              <a:t>Stages of Language Acquisition </a:t>
            </a:r>
          </a:p>
          <a:p>
            <a:r>
              <a:rPr lang="en-US" i="1" dirty="0" smtClean="0"/>
              <a:t>Pre-babbling </a:t>
            </a:r>
          </a:p>
          <a:p>
            <a:endParaRPr lang="en-US" dirty="0" smtClean="0"/>
          </a:p>
          <a:p>
            <a:r>
              <a:rPr lang="en-US" dirty="0" smtClean="0"/>
              <a:t>It is difficult to test children when they are first born. We can measure their interest in speech sounds by measuring their sucking rate. By doing this we have discovered that they come pre-equipped to head phonetic contrasts even for languages not spoken around them. </a:t>
            </a:r>
          </a:p>
          <a:p>
            <a:r>
              <a:rPr lang="en-US" dirty="0" smtClean="0"/>
              <a:t>→ the first cry of an infant functions as the crude starting point which makes possible all activities of the lungs and the speech organs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endParaRPr lang="en-US" dirty="0" smtClean="0"/>
          </a:p>
          <a:p>
            <a:r>
              <a:rPr lang="en-US" i="1" dirty="0" smtClean="0"/>
              <a:t>Babbling </a:t>
            </a:r>
          </a:p>
          <a:p>
            <a:r>
              <a:rPr lang="en-US" dirty="0" smtClean="0"/>
              <a:t>→ sounds produced in the first few months after birth which include sounds that do and do not occur in the language of the household. </a:t>
            </a:r>
          </a:p>
          <a:p>
            <a:r>
              <a:rPr lang="en-US" dirty="0" smtClean="0"/>
              <a:t>Even deaf children babble. They seem to be testing out their vocal apparatus, and perhaps tuning the articulation to their own audition. They babble with hand gestures similar to the vocal babbling of hearing children.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endParaRPr lang="en-US" dirty="0" smtClean="0"/>
          </a:p>
          <a:p>
            <a:endParaRPr lang="en-US" dirty="0" smtClean="0"/>
          </a:p>
          <a:p>
            <a:r>
              <a:rPr lang="en-US" i="1" dirty="0" smtClean="0"/>
              <a:t>Holophrastic </a:t>
            </a:r>
          </a:p>
          <a:p>
            <a:r>
              <a:rPr lang="en-US" dirty="0" smtClean="0"/>
              <a:t>→ refers to the one-word stage in which children produce one-word sentences (usually between 12 and 18 months) </a:t>
            </a:r>
          </a:p>
          <a:p>
            <a:r>
              <a:rPr lang="en-US" dirty="0" smtClean="0"/>
              <a:t>At this stage utterances are one word long, though they often contain complex messages. Children have been shown to understand differences in word order at this stage even though they can't produce sentences with different word orders.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endParaRPr lang="en-US" dirty="0" smtClean="0"/>
          </a:p>
          <a:p>
            <a:r>
              <a:rPr lang="en-US" i="1" dirty="0" smtClean="0"/>
              <a:t>Two-word stage </a:t>
            </a:r>
          </a:p>
          <a:p>
            <a:r>
              <a:rPr lang="en-US" dirty="0" smtClean="0"/>
              <a:t>→ around the beginning of the second year; children begin to produce sentences of two words with clear syntactic and semantic relations. </a:t>
            </a:r>
          </a:p>
          <a:p>
            <a:r>
              <a:rPr lang="en-US" dirty="0" smtClean="0"/>
              <a:t>Most children go through a stage where sentences seem to be limited to two words. There can be a large variety of two-word patterns, however, and the sentences continue to encode much more complex meanings.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endParaRPr lang="en-US" dirty="0" smtClean="0"/>
          </a:p>
          <a:p>
            <a:endParaRPr lang="en-US" dirty="0" smtClean="0"/>
          </a:p>
          <a:p>
            <a:r>
              <a:rPr lang="en-US" i="1" dirty="0" smtClean="0"/>
              <a:t>Telegraphic speech </a:t>
            </a:r>
          </a:p>
          <a:p>
            <a:r>
              <a:rPr lang="en-US" dirty="0" smtClean="0"/>
              <a:t>→ utterances of children after the two-word stage when many grammatical morphemes are omitted </a:t>
            </a:r>
          </a:p>
          <a:p>
            <a:r>
              <a:rPr lang="en-US" dirty="0" smtClean="0"/>
              <a:t>After the two-word stage there is an explosion in the child's capacity to form sentences, and developmental patterns are more difficult to describe. At this point it is better to simply test particular aspects and constructions from adult grammars to determine which aspects the children have acquired.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dirty="0" smtClean="0"/>
              <a:t>Internalization of Linguistic System </a:t>
            </a:r>
          </a:p>
          <a:p>
            <a:r>
              <a:rPr lang="en-US" dirty="0" smtClean="0"/>
              <a:t>The entire language learning is a process of internalization of systems. </a:t>
            </a:r>
          </a:p>
          <a:p>
            <a:r>
              <a:rPr lang="en-US" dirty="0" smtClean="0"/>
              <a:t>Internalization of linguistic systems occurs at a variety of levels. </a:t>
            </a:r>
          </a:p>
          <a:p>
            <a:endParaRPr lang="en-US" dirty="0" smtClean="0"/>
          </a:p>
          <a:p>
            <a:r>
              <a:rPr lang="en-US" dirty="0" smtClean="0"/>
              <a:t>→ an infant is bombarded by the language utterances of the people around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a:xfrm>
            <a:off x="457200" y="1371600"/>
            <a:ext cx="8229600" cy="5257800"/>
          </a:xfrm>
        </p:spPr>
        <p:txBody>
          <a:bodyPr>
            <a:normAutofit fontScale="25000" lnSpcReduction="20000"/>
          </a:bodyPr>
          <a:lstStyle/>
          <a:p>
            <a:pPr>
              <a:buNone/>
            </a:pPr>
            <a:endParaRPr lang="en-US" dirty="0" smtClean="0"/>
          </a:p>
          <a:p>
            <a:r>
              <a:rPr lang="en-US" sz="7200" dirty="0" smtClean="0"/>
              <a:t>Random Articulation </a:t>
            </a:r>
          </a:p>
          <a:p>
            <a:r>
              <a:rPr lang="en-US" sz="7200" dirty="0" smtClean="0"/>
              <a:t>stimulated by the pleasurable experiences of the child, the main stimulus: reflex; produces non-distinctive sounds </a:t>
            </a:r>
          </a:p>
          <a:p>
            <a:r>
              <a:rPr lang="en-US" sz="7200" dirty="0" smtClean="0"/>
              <a:t>Auditory organs </a:t>
            </a:r>
          </a:p>
          <a:p>
            <a:r>
              <a:rPr lang="en-US" sz="7200" dirty="0" smtClean="0"/>
              <a:t>Internalization </a:t>
            </a:r>
          </a:p>
          <a:p>
            <a:pPr lvl="1"/>
            <a:r>
              <a:rPr lang="en-US" sz="7200" dirty="0" smtClean="0"/>
              <a:t>an infant takes in whatever it can </a:t>
            </a:r>
          </a:p>
          <a:p>
            <a:r>
              <a:rPr lang="en-US" sz="7200" dirty="0" smtClean="0"/>
              <a:t>Production </a:t>
            </a:r>
          </a:p>
          <a:p>
            <a:r>
              <a:rPr lang="en-US" sz="7200" dirty="0" smtClean="0"/>
              <a:t>internalizes the basic sound system of a language: phonology; produces distinctive sounds </a:t>
            </a:r>
          </a:p>
          <a:p>
            <a:r>
              <a:rPr lang="en-US" sz="7200" dirty="0" smtClean="0"/>
              <a:t>Random Articulation </a:t>
            </a:r>
          </a:p>
          <a:p>
            <a:r>
              <a:rPr lang="en-US" sz="7200" dirty="0" smtClean="0"/>
              <a:t>stimulated by the pleasurable experiences of the child, the main stimulus: reflex; produces non-distinctive sounds </a:t>
            </a:r>
          </a:p>
          <a:p>
            <a:r>
              <a:rPr lang="en-US" sz="7200" dirty="0" smtClean="0"/>
              <a:t>Auditory organs </a:t>
            </a:r>
          </a:p>
          <a:p>
            <a:r>
              <a:rPr lang="en-US" sz="7200" dirty="0" smtClean="0"/>
              <a:t>Internalization </a:t>
            </a:r>
          </a:p>
          <a:p>
            <a:pPr lvl="1"/>
            <a:r>
              <a:rPr lang="en-US" sz="7200" dirty="0" smtClean="0"/>
              <a:t>an infant takes in whatever it can </a:t>
            </a:r>
          </a:p>
          <a:p>
            <a:r>
              <a:rPr lang="en-US" sz="7200" dirty="0" smtClean="0"/>
              <a:t>Production </a:t>
            </a:r>
          </a:p>
          <a:p>
            <a:r>
              <a:rPr lang="en-US" sz="7200" dirty="0" smtClean="0"/>
              <a:t>Internalizes the basic sound system of a language: phonology; produces </a:t>
            </a:r>
          </a:p>
          <a:p>
            <a:r>
              <a:rPr lang="en-US" sz="7200" dirty="0" smtClean="0"/>
              <a:t>Getting familiar with the basic morphological sets of the language </a:t>
            </a:r>
          </a:p>
          <a:p>
            <a:r>
              <a:rPr lang="en-US" sz="7200" dirty="0" smtClean="0"/>
              <a:t>etc</a:t>
            </a:r>
            <a:endParaRPr lang="en-US" sz="7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lstStyle/>
          <a:p>
            <a:endParaRPr lang="en-US" dirty="0" smtClean="0"/>
          </a:p>
          <a:p>
            <a:r>
              <a:rPr lang="en-US" dirty="0" smtClean="0"/>
              <a:t>M L U </a:t>
            </a:r>
          </a:p>
          <a:p>
            <a:r>
              <a:rPr lang="en-US" i="1" dirty="0" smtClean="0"/>
              <a:t>mean length of utterance </a:t>
            </a:r>
          </a:p>
          <a:p>
            <a:r>
              <a:rPr lang="en-US" dirty="0" smtClean="0"/>
              <a:t>A measure used to refer to the number of words or morphemes in a child’s utterance </a:t>
            </a:r>
          </a:p>
          <a:p>
            <a:r>
              <a:rPr lang="en-US" dirty="0" smtClean="0"/>
              <a:t>More accurate measure of acquisition stage than chronological age of child</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Psycholinguistics</a:t>
            </a:r>
            <a:r>
              <a:rPr lang="en-US" dirty="0" smtClean="0"/>
              <a:t/>
            </a:r>
            <a:br>
              <a:rPr lang="en-US" dirty="0" smtClean="0"/>
            </a:br>
            <a:r>
              <a:rPr lang="en-US" dirty="0" err="1" smtClean="0"/>
              <a:t>Parentese</a:t>
            </a:r>
            <a:r>
              <a:rPr lang="en-US" dirty="0" smtClean="0"/>
              <a:t> &amp; Baby Talk</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r>
              <a:rPr lang="en-US" dirty="0" err="1" smtClean="0"/>
              <a:t>Parentese</a:t>
            </a:r>
            <a:r>
              <a:rPr lang="en-US" dirty="0" smtClean="0"/>
              <a:t> </a:t>
            </a:r>
          </a:p>
          <a:p>
            <a:r>
              <a:rPr lang="en-US" dirty="0" smtClean="0"/>
              <a:t>refer to the sort of speech which children receive when they are young </a:t>
            </a:r>
          </a:p>
          <a:p>
            <a:r>
              <a:rPr lang="en-US" dirty="0" smtClean="0"/>
              <a:t>Characteristics: </a:t>
            </a:r>
          </a:p>
          <a:p>
            <a:endParaRPr lang="en-US" dirty="0" smtClean="0"/>
          </a:p>
          <a:p>
            <a:r>
              <a:rPr lang="en-US" dirty="0" smtClean="0"/>
              <a:t>- shorter syllables </a:t>
            </a:r>
          </a:p>
          <a:p>
            <a:r>
              <a:rPr lang="en-US" dirty="0" smtClean="0"/>
              <a:t>- parsing down words to phonemes </a:t>
            </a:r>
          </a:p>
          <a:p>
            <a:r>
              <a:rPr lang="en-US" dirty="0" smtClean="0"/>
              <a:t>- highly repetitive usage </a:t>
            </a:r>
          </a:p>
          <a:p>
            <a:r>
              <a:rPr lang="en-US" dirty="0" smtClean="0"/>
              <a:t>- raising pitch </a:t>
            </a:r>
          </a:p>
          <a:p>
            <a:r>
              <a:rPr lang="en-US" dirty="0" smtClean="0"/>
              <a:t>- slowing down the pace of speaking </a:t>
            </a:r>
          </a:p>
          <a:p>
            <a:r>
              <a:rPr lang="en-US" dirty="0" smtClean="0"/>
              <a:t>- simplifying the subject matter and sentence structure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pic>
        <p:nvPicPr>
          <p:cNvPr id="31746" name="Picture 2"/>
          <p:cNvPicPr>
            <a:picLocks noGrp="1" noChangeAspect="1" noChangeArrowheads="1"/>
          </p:cNvPicPr>
          <p:nvPr>
            <p:ph idx="1"/>
          </p:nvPr>
        </p:nvPicPr>
        <p:blipFill>
          <a:blip r:embed="rId2" cstate="print"/>
          <a:stretch>
            <a:fillRect/>
          </a:stretch>
        </p:blipFill>
        <p:spPr bwMode="auto">
          <a:xfrm>
            <a:off x="1554691" y="1600200"/>
            <a:ext cx="6034617" cy="45259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About what? </a:t>
            </a:r>
          </a:p>
          <a:p>
            <a:r>
              <a:rPr lang="en-US" dirty="0" smtClean="0"/>
              <a:t>names for relatives </a:t>
            </a:r>
          </a:p>
          <a:p>
            <a:r>
              <a:rPr lang="en-US" dirty="0" smtClean="0"/>
              <a:t>good and bad behavior </a:t>
            </a:r>
          </a:p>
          <a:p>
            <a:r>
              <a:rPr lang="en-US" dirty="0" smtClean="0"/>
              <a:t>animal names </a:t>
            </a:r>
          </a:p>
          <a:p>
            <a:r>
              <a:rPr lang="en-US" dirty="0" smtClean="0"/>
              <a:t>eating </a:t>
            </a:r>
          </a:p>
          <a:p>
            <a:r>
              <a:rPr lang="en-US" dirty="0" smtClean="0"/>
              <a:t>sleeping </a:t>
            </a:r>
          </a:p>
          <a:p>
            <a:r>
              <a:rPr lang="en-US" dirty="0" smtClean="0"/>
              <a:t>bathroom matters</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lstStyle/>
          <a:p>
            <a:endParaRPr lang="en-US" dirty="0" smtClean="0"/>
          </a:p>
          <a:p>
            <a:r>
              <a:rPr lang="en-US" dirty="0" smtClean="0"/>
              <a:t>Baby Talk </a:t>
            </a:r>
          </a:p>
          <a:p>
            <a:r>
              <a:rPr lang="en-US" dirty="0" smtClean="0"/>
              <a:t>uses sounds and nonsense words </a:t>
            </a:r>
          </a:p>
          <a:p>
            <a:r>
              <a:rPr lang="en-US" dirty="0" smtClean="0"/>
              <a:t>involves the use of vocabulary and syntax that is overly simplified and reduced </a:t>
            </a:r>
          </a:p>
          <a:p>
            <a:r>
              <a:rPr lang="en-US" dirty="0" smtClean="0"/>
              <a:t>involves modification in vocabulary</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Psycholinguistics</a:t>
            </a:r>
            <a:r>
              <a:rPr lang="en-US" dirty="0" smtClean="0"/>
              <a:t/>
            </a:r>
            <a:br>
              <a:rPr lang="en-US" dirty="0" smtClean="0"/>
            </a:br>
            <a:r>
              <a:rPr lang="en-US" b="1" dirty="0" smtClean="0"/>
              <a:t>Pre-birth </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smtClean="0"/>
          </a:p>
          <a:p>
            <a:r>
              <a:rPr lang="en-US" dirty="0" smtClean="0"/>
              <a:t>Speech &amp; Language Milestones </a:t>
            </a:r>
          </a:p>
          <a:p>
            <a:r>
              <a:rPr lang="en-US" dirty="0" smtClean="0"/>
              <a:t>0 – 7 years old children</a:t>
            </a:r>
          </a:p>
          <a:p>
            <a:r>
              <a:rPr lang="en-US" dirty="0" smtClean="0"/>
              <a:t>Auditory skills begin to develop </a:t>
            </a:r>
          </a:p>
          <a:p>
            <a:r>
              <a:rPr lang="en-US" dirty="0" smtClean="0"/>
              <a:t>Necessary for sound association</a:t>
            </a:r>
          </a:p>
          <a:p>
            <a:endParaRPr lang="en-US" dirty="0" smtClean="0"/>
          </a:p>
          <a:p>
            <a:r>
              <a:rPr lang="en-US" dirty="0" smtClean="0"/>
              <a:t>0 - 6 months </a:t>
            </a:r>
          </a:p>
          <a:p>
            <a:r>
              <a:rPr lang="en-US" dirty="0" smtClean="0"/>
              <a:t>Cooing and babbling; </a:t>
            </a:r>
          </a:p>
          <a:p>
            <a:r>
              <a:rPr lang="en-US" dirty="0" smtClean="0"/>
              <a:t>Continual awareness of sound (turns to sound, stops crying when spoken to); </a:t>
            </a:r>
          </a:p>
          <a:p>
            <a:r>
              <a:rPr lang="en-US" dirty="0" smtClean="0"/>
              <a:t>Uses eye gaze to indicate interest </a:t>
            </a:r>
          </a:p>
          <a:p>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lstStyle/>
          <a:p>
            <a:r>
              <a:rPr lang="en-US" b="1" dirty="0" smtClean="0"/>
              <a:t>7 – 12 months</a:t>
            </a:r>
            <a:endParaRPr lang="en-US" dirty="0" smtClean="0"/>
          </a:p>
          <a:p>
            <a:r>
              <a:rPr lang="en-US" dirty="0" smtClean="0"/>
              <a:t>First true words appear (they are often people, or nouns); </a:t>
            </a:r>
          </a:p>
          <a:p>
            <a:r>
              <a:rPr lang="en-US" dirty="0" smtClean="0"/>
              <a:t>Same syllable is repeated (mama, dada); </a:t>
            </a:r>
          </a:p>
          <a:p>
            <a:r>
              <a:rPr lang="en-US" dirty="0" smtClean="0"/>
              <a:t>Child demonstrates increased understanding of daily routines.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months </a:t>
            </a:r>
          </a:p>
          <a:p>
            <a:r>
              <a:rPr lang="en-US" dirty="0" smtClean="0"/>
              <a:t>Child says 3-5 words; </a:t>
            </a:r>
          </a:p>
          <a:p>
            <a:r>
              <a:rPr lang="en-US" dirty="0" smtClean="0"/>
              <a:t>Child recognizes his/her name &amp; understands simple instructions; </a:t>
            </a:r>
          </a:p>
          <a:p>
            <a:r>
              <a:rPr lang="en-US" dirty="0" smtClean="0"/>
              <a:t>Initiates familiar words, gestures, and sounds; </a:t>
            </a:r>
          </a:p>
          <a:p>
            <a:r>
              <a:rPr lang="en-US" dirty="0" smtClean="0"/>
              <a:t>Child understands common objects and actions (e.g., cookie, eat, juice) </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endParaRPr lang="en-US" dirty="0" smtClean="0"/>
          </a:p>
          <a:p>
            <a:r>
              <a:rPr lang="en-US" dirty="0" smtClean="0"/>
              <a:t>18 months </a:t>
            </a:r>
          </a:p>
          <a:p>
            <a:r>
              <a:rPr lang="en-US" dirty="0" smtClean="0"/>
              <a:t>Child uses about 10-20 words at age 18 months including names; </a:t>
            </a:r>
          </a:p>
          <a:p>
            <a:r>
              <a:rPr lang="en-US" dirty="0" smtClean="0"/>
              <a:t>Recognition of pictures of familiar persons, objects‘ </a:t>
            </a:r>
          </a:p>
          <a:p>
            <a:r>
              <a:rPr lang="en-US" dirty="0" smtClean="0"/>
              <a:t>Early 2-word combinations of words emerge; </a:t>
            </a:r>
          </a:p>
          <a:p>
            <a:r>
              <a:rPr lang="en-US" dirty="0" smtClean="0"/>
              <a:t>Needs are requested verbally such as "more, up"; </a:t>
            </a:r>
          </a:p>
          <a:p>
            <a:r>
              <a:rPr lang="en-US" dirty="0" smtClean="0"/>
              <a:t>Child will point, gesture, follow simple commands, imitate simple actions, hum or sing; </a:t>
            </a:r>
          </a:p>
          <a:p>
            <a:r>
              <a:rPr lang="en-US" dirty="0" smtClean="0"/>
              <a:t>Distinguishes print from non print. </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a:xfrm>
            <a:off x="457200" y="1447800"/>
            <a:ext cx="8229600" cy="5029200"/>
          </a:xfrm>
        </p:spPr>
        <p:txBody>
          <a:bodyPr>
            <a:noAutofit/>
          </a:bodyPr>
          <a:lstStyle/>
          <a:p>
            <a:pPr>
              <a:buNone/>
            </a:pPr>
            <a:r>
              <a:rPr lang="en-US" sz="2000" dirty="0" smtClean="0"/>
              <a:t> </a:t>
            </a:r>
          </a:p>
          <a:p>
            <a:r>
              <a:rPr lang="en-US" sz="2000" dirty="0" smtClean="0"/>
              <a:t>24 months (2 years) </a:t>
            </a:r>
          </a:p>
          <a:p>
            <a:r>
              <a:rPr lang="en-US" sz="2000" dirty="0" smtClean="0"/>
              <a:t>Child understands simple questions and commands; </a:t>
            </a:r>
          </a:p>
          <a:p>
            <a:r>
              <a:rPr lang="en-US" sz="2000" dirty="0" smtClean="0"/>
              <a:t>Identifies familiar actions/activities in pictures (i.e. "sleeping, eating"); </a:t>
            </a:r>
          </a:p>
          <a:p>
            <a:r>
              <a:rPr lang="en-US" sz="2000" dirty="0" smtClean="0"/>
              <a:t>Follows directions to put objects "on, off, in"; </a:t>
            </a:r>
          </a:p>
          <a:p>
            <a:r>
              <a:rPr lang="en-US" sz="2000" dirty="0" smtClean="0"/>
              <a:t>Puts two words together on average; </a:t>
            </a:r>
          </a:p>
          <a:p>
            <a:r>
              <a:rPr lang="en-US" sz="2000" dirty="0" smtClean="0"/>
              <a:t>Sentence length of up to three words; </a:t>
            </a:r>
          </a:p>
          <a:p>
            <a:r>
              <a:rPr lang="en-US" sz="2000" dirty="0" smtClean="0"/>
              <a:t>Child will refer to self by name; </a:t>
            </a:r>
          </a:p>
          <a:p>
            <a:r>
              <a:rPr lang="en-US" sz="2000" dirty="0" smtClean="0"/>
              <a:t>Labels pictures; </a:t>
            </a:r>
          </a:p>
          <a:p>
            <a:r>
              <a:rPr lang="en-US" sz="2000" dirty="0" smtClean="0"/>
              <a:t>Start to use the negative "not go"; </a:t>
            </a:r>
          </a:p>
          <a:p>
            <a:r>
              <a:rPr lang="en-US" sz="2000" dirty="0" smtClean="0"/>
              <a:t>Final "s" is used for plurals; </a:t>
            </a:r>
          </a:p>
          <a:p>
            <a:r>
              <a:rPr lang="en-US" sz="2000" dirty="0" smtClean="0"/>
              <a:t>Vocabulary jumps to 300 words during the year! In fact between the ages of 2 and 4, kids may increase their vocabulary to 2 words per day; </a:t>
            </a:r>
          </a:p>
          <a:p>
            <a:r>
              <a:rPr lang="en-US" sz="2000" dirty="0" smtClean="0"/>
              <a:t>Children will stay with one activity about 6-7 minutes.</a:t>
            </a:r>
          </a:p>
          <a:p>
            <a:pPr>
              <a:buNone/>
            </a:pPr>
            <a:r>
              <a:rPr lang="en-US" sz="2000" dirty="0" smtClean="0"/>
              <a:t> </a:t>
            </a:r>
          </a:p>
          <a:p>
            <a:endParaRPr lang="en-US" sz="2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r>
              <a:rPr lang="en-US" dirty="0" smtClean="0"/>
              <a:t>30 months (2.5 years) </a:t>
            </a:r>
          </a:p>
          <a:p>
            <a:r>
              <a:rPr lang="en-US" dirty="0" smtClean="0"/>
              <a:t>Child has about 450 word vocabulary; </a:t>
            </a:r>
          </a:p>
          <a:p>
            <a:r>
              <a:rPr lang="en-US" dirty="0" smtClean="0"/>
              <a:t>Child is able to give his/her first name; </a:t>
            </a:r>
          </a:p>
          <a:p>
            <a:r>
              <a:rPr lang="en-US" dirty="0" smtClean="0"/>
              <a:t>Child uses past tense, plurals, and combines nouns and verbs; </a:t>
            </a:r>
          </a:p>
          <a:p>
            <a:r>
              <a:rPr lang="en-US" dirty="0" smtClean="0"/>
              <a:t>Begin to identify objects from a group by their function and parts (</a:t>
            </a:r>
            <a:r>
              <a:rPr lang="en-US" dirty="0" err="1" smtClean="0"/>
              <a:t>ie</a:t>
            </a:r>
            <a:r>
              <a:rPr lang="en-US" dirty="0" smtClean="0"/>
              <a:t>. "which one has wheels?", "which one can we eat?"); </a:t>
            </a:r>
          </a:p>
          <a:p>
            <a:r>
              <a:rPr lang="en-US" dirty="0" smtClean="0"/>
              <a:t>Begin to use verbs with "</a:t>
            </a:r>
            <a:r>
              <a:rPr lang="en-US" dirty="0" err="1" smtClean="0"/>
              <a:t>ing</a:t>
            </a:r>
            <a:r>
              <a:rPr lang="en-US" dirty="0" smtClean="0"/>
              <a:t>" endings (i.e. "eating"); </a:t>
            </a:r>
          </a:p>
          <a:p>
            <a:r>
              <a:rPr lang="en-US" dirty="0" smtClean="0"/>
              <a:t>Early concepts such as "big, little" are identified; </a:t>
            </a:r>
          </a:p>
          <a:p>
            <a:r>
              <a:rPr lang="en-US" dirty="0" smtClean="0"/>
              <a:t>Child will use "no, not" and answer "where" questions.</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smtClean="0"/>
          </a:p>
          <a:p>
            <a:r>
              <a:rPr lang="en-US" dirty="0" smtClean="0"/>
              <a:t>3 years </a:t>
            </a:r>
          </a:p>
          <a:p>
            <a:r>
              <a:rPr lang="en-US" dirty="0" smtClean="0"/>
              <a:t>Child will name at least one color; </a:t>
            </a:r>
          </a:p>
          <a:p>
            <a:r>
              <a:rPr lang="en-US" dirty="0" smtClean="0"/>
              <a:t>Child will often talk during play, or when alone; </a:t>
            </a:r>
          </a:p>
          <a:p>
            <a:r>
              <a:rPr lang="en-US" dirty="0" smtClean="0"/>
              <a:t>Child can tell a basic story or idea; </a:t>
            </a:r>
          </a:p>
          <a:p>
            <a:r>
              <a:rPr lang="en-US" dirty="0" smtClean="0"/>
              <a:t>Child can use 3-4 word sentences; </a:t>
            </a:r>
          </a:p>
          <a:p>
            <a:r>
              <a:rPr lang="en-US" dirty="0" smtClean="0"/>
              <a:t>Begins to understand "not"; </a:t>
            </a:r>
          </a:p>
          <a:p>
            <a:r>
              <a:rPr lang="en-US" dirty="0" smtClean="0"/>
              <a:t>Can identify items in a familiar category or group (i.e. "show me the animal"); </a:t>
            </a:r>
          </a:p>
          <a:p>
            <a:r>
              <a:rPr lang="en-US" dirty="0" smtClean="0"/>
              <a:t>Child can have a vocabulary of up to 1000 words; </a:t>
            </a:r>
          </a:p>
          <a:p>
            <a:r>
              <a:rPr lang="en-US" dirty="0" smtClean="0"/>
              <a:t>Children are often able to tell their name and street. </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dirty="0" smtClean="0"/>
              <a:t>4 years </a:t>
            </a:r>
          </a:p>
          <a:p>
            <a:r>
              <a:rPr lang="en-US" dirty="0" smtClean="0"/>
              <a:t>Child will follow 2-3 step commands; </a:t>
            </a:r>
          </a:p>
          <a:p>
            <a:r>
              <a:rPr lang="en-US" dirty="0" smtClean="0"/>
              <a:t>Child will ask many questions, including "who/why"; </a:t>
            </a:r>
          </a:p>
          <a:p>
            <a:r>
              <a:rPr lang="en-US" dirty="0" smtClean="0"/>
              <a:t>Child talks in 4-5 word sentences; </a:t>
            </a:r>
          </a:p>
          <a:p>
            <a:r>
              <a:rPr lang="en-US" dirty="0" smtClean="0"/>
              <a:t>Understands and verbalizes spatial concepts more readily such as "on, under, next to.."; </a:t>
            </a:r>
          </a:p>
          <a:p>
            <a:r>
              <a:rPr lang="en-US" dirty="0" smtClean="0"/>
              <a:t>Child will talk in the past tense correctly.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pic>
        <p:nvPicPr>
          <p:cNvPr id="32770" name="Picture 2"/>
          <p:cNvPicPr>
            <a:picLocks noGrp="1" noChangeAspect="1" noChangeArrowheads="1"/>
          </p:cNvPicPr>
          <p:nvPr>
            <p:ph idx="1"/>
          </p:nvPr>
        </p:nvPicPr>
        <p:blipFill>
          <a:blip r:embed="rId2" cstate="print"/>
          <a:stretch>
            <a:fillRect/>
          </a:stretch>
        </p:blipFill>
        <p:spPr bwMode="auto">
          <a:xfrm>
            <a:off x="1554691" y="1600200"/>
            <a:ext cx="6034617" cy="45259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a:bodyPr>
          <a:lstStyle/>
          <a:p>
            <a:endParaRPr lang="en-US" dirty="0" smtClean="0"/>
          </a:p>
          <a:p>
            <a:r>
              <a:rPr lang="en-US" dirty="0" smtClean="0"/>
              <a:t>5 years </a:t>
            </a:r>
          </a:p>
          <a:p>
            <a:r>
              <a:rPr lang="en-US" dirty="0" smtClean="0"/>
              <a:t>Child defines objects by their function; </a:t>
            </a:r>
          </a:p>
          <a:p>
            <a:r>
              <a:rPr lang="en-US" dirty="0" smtClean="0"/>
              <a:t>Identifies spatial concepts such as "on, behind"; </a:t>
            </a:r>
          </a:p>
          <a:p>
            <a:r>
              <a:rPr lang="en-US" dirty="0" smtClean="0"/>
              <a:t>Child uses 5-6 word sentences; </a:t>
            </a:r>
          </a:p>
          <a:p>
            <a:r>
              <a:rPr lang="en-US" dirty="0" smtClean="0"/>
              <a:t>Child understands many opposites; </a:t>
            </a:r>
          </a:p>
          <a:p>
            <a:r>
              <a:rPr lang="en-US" dirty="0" smtClean="0"/>
              <a:t>Child can use different tenses (past, present, future), and many sentence types.</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lstStyle/>
          <a:p>
            <a:endParaRPr lang="en-US" dirty="0" smtClean="0"/>
          </a:p>
          <a:p>
            <a:r>
              <a:rPr lang="en-US" dirty="0" smtClean="0"/>
              <a:t>6 – 7 years </a:t>
            </a:r>
          </a:p>
          <a:p>
            <a:r>
              <a:rPr lang="en-US" dirty="0" smtClean="0"/>
              <a:t>Child is developing phonological (sound/letter) awareness skills, and sound/word segmentation skills; </a:t>
            </a:r>
          </a:p>
          <a:p>
            <a:r>
              <a:rPr lang="en-US" dirty="0" smtClean="0"/>
              <a:t>Can generate creative sentences; </a:t>
            </a:r>
          </a:p>
          <a:p>
            <a:r>
              <a:rPr lang="en-US" dirty="0" smtClean="0"/>
              <a:t>Understands time/space concepts such as "before/after, first/second/last". </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r>
              <a:rPr lang="en-US" dirty="0" smtClean="0"/>
              <a:t>When to be concerned? </a:t>
            </a:r>
          </a:p>
          <a:p>
            <a:r>
              <a:rPr lang="en-US" dirty="0" smtClean="0"/>
              <a:t>Point to an object when it's named </a:t>
            </a:r>
          </a:p>
          <a:p>
            <a:r>
              <a:rPr lang="en-US" dirty="0" smtClean="0"/>
              <a:t>Recognize names of familiar people, objects and body parts </a:t>
            </a:r>
          </a:p>
          <a:p>
            <a:r>
              <a:rPr lang="en-US" dirty="0" smtClean="0"/>
              <a:t>Say about 50 words </a:t>
            </a:r>
          </a:p>
          <a:p>
            <a:r>
              <a:rPr lang="en-US" dirty="0" smtClean="0"/>
              <a:t>Use simple phrases by linking two words, such as "me up" (for "pick me up") </a:t>
            </a:r>
          </a:p>
          <a:p>
            <a:r>
              <a:rPr lang="en-US" dirty="0" smtClean="0"/>
              <a:t>Use simple pronouns (he, she, me) and prepositions (with, by) </a:t>
            </a:r>
          </a:p>
          <a:p>
            <a:r>
              <a:rPr lang="en-US" dirty="0" smtClean="0"/>
              <a:t>Most children are saying simple words, such as "mama" and "dada" by age 1. But it's important to remember that children vary greatly in their speech development. Even so, a doctor would likely be concerned if a 2-year-old was not yet speaking. Children at this age can typically: </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smtClean="0"/>
          </a:p>
          <a:p>
            <a:r>
              <a:rPr lang="en-US" dirty="0" smtClean="0"/>
              <a:t>A child whose speech isn't progressing should be checked by a doctor. Speech delays occur in up to 10 percent of young children. Causes include: </a:t>
            </a:r>
          </a:p>
          <a:p>
            <a:r>
              <a:rPr lang="en-US" dirty="0" smtClean="0"/>
              <a:t>Being a twin </a:t>
            </a:r>
          </a:p>
          <a:p>
            <a:r>
              <a:rPr lang="en-US" dirty="0" smtClean="0"/>
              <a:t>Slow development </a:t>
            </a:r>
          </a:p>
          <a:p>
            <a:r>
              <a:rPr lang="en-US" dirty="0" smtClean="0"/>
              <a:t>Mental retardation </a:t>
            </a:r>
          </a:p>
          <a:p>
            <a:r>
              <a:rPr lang="en-US" dirty="0" smtClean="0"/>
              <a:t>Autism </a:t>
            </a:r>
          </a:p>
          <a:p>
            <a:r>
              <a:rPr lang="en-US" dirty="0" smtClean="0"/>
              <a:t>In addition, children living in bilingual homes may experience some speech delays as they learn to interpret and use two languages. This is normal.</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ACQUISITION OF PHONOLOGY, MORPHOLOGY, SYNTAX, SEMANTIC, &amp; DISCOURSE IN CHILDREN </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Acquisition of Phonology </a:t>
            </a:r>
          </a:p>
          <a:p>
            <a:r>
              <a:rPr lang="en-US" dirty="0" smtClean="0"/>
              <a:t>Early Perception: </a:t>
            </a:r>
          </a:p>
          <a:p>
            <a:r>
              <a:rPr lang="en-US" dirty="0" smtClean="0"/>
              <a:t>By 1-2 months of age (perhaps from birth) infants have the basic sensory capabilities to discriminate speech sounds → “High-Amplitude Sucking” </a:t>
            </a:r>
          </a:p>
          <a:p>
            <a:r>
              <a:rPr lang="en-US" dirty="0" smtClean="0"/>
              <a:t>6 months infants are able to discriminate any phonological contrast, independent of the surrounding language → “Visually reinforced head-turn” </a:t>
            </a:r>
          </a:p>
          <a:p>
            <a:r>
              <a:rPr lang="en-US" dirty="0" smtClean="0"/>
              <a:t>Between the end of their first year and the beginning of their fifth year children learn to distinguish among words that differ in only a single segment. Infant perception starts to resemble adult perception </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457200" y="1600200"/>
            <a:ext cx="8153399" cy="4876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During the Preverbal Vocalization </a:t>
            </a:r>
          </a:p>
          <a:p>
            <a:r>
              <a:rPr lang="en-US" dirty="0" smtClean="0"/>
              <a:t>(2-4 months): mainly vocalic sounds, palatal, velar (resting place of tongue) </a:t>
            </a:r>
          </a:p>
          <a:p>
            <a:pPr lvl="1"/>
            <a:r>
              <a:rPr lang="en-US" dirty="0" smtClean="0"/>
              <a:t>(rest of first year) Anatomical and </a:t>
            </a:r>
            <a:r>
              <a:rPr lang="en-US" dirty="0" err="1" smtClean="0"/>
              <a:t>neuromotor</a:t>
            </a:r>
            <a:r>
              <a:rPr lang="en-US" dirty="0" smtClean="0"/>
              <a:t> factors play a critical role during this development (vocal tract length, position of tongue, velum, neuromuscular control of the tongue) </a:t>
            </a:r>
          </a:p>
          <a:p>
            <a:pPr lvl="1"/>
            <a:r>
              <a:rPr lang="en-US" dirty="0" smtClean="0"/>
              <a:t>Increased control of laryngeal (voicing) and oral </a:t>
            </a:r>
            <a:r>
              <a:rPr lang="en-US" dirty="0" err="1" smtClean="0"/>
              <a:t>articulatory</a:t>
            </a:r>
            <a:r>
              <a:rPr lang="en-US" dirty="0" smtClean="0"/>
              <a:t> mechanisms </a:t>
            </a:r>
          </a:p>
          <a:p>
            <a:pPr lvl="1"/>
            <a:r>
              <a:rPr lang="en-US" dirty="0" smtClean="0"/>
              <a:t>Labial and dental sounds </a:t>
            </a:r>
          </a:p>
          <a:p>
            <a:pPr lvl="1"/>
            <a:r>
              <a:rPr lang="en-US" dirty="0" smtClean="0"/>
              <a:t>Both periodic and </a:t>
            </a:r>
            <a:r>
              <a:rPr lang="en-US" dirty="0" err="1" smtClean="0"/>
              <a:t>aperiodic</a:t>
            </a:r>
            <a:r>
              <a:rPr lang="en-US" dirty="0" smtClean="0"/>
              <a:t> sounds </a:t>
            </a:r>
          </a:p>
          <a:p>
            <a:pPr lvl="1"/>
            <a:r>
              <a:rPr lang="en-US" dirty="0" smtClean="0"/>
              <a:t>Pitch and loudness manipulated </a:t>
            </a:r>
          </a:p>
          <a:p>
            <a:pPr lvl="1"/>
            <a:r>
              <a:rPr lang="en-US" dirty="0" smtClean="0"/>
              <a:t>Gradually babbling starts to resemble adult-like syllables: true </a:t>
            </a:r>
            <a:r>
              <a:rPr lang="en-US" dirty="0" err="1" smtClean="0"/>
              <a:t>consonant+vowel</a:t>
            </a:r>
            <a:r>
              <a:rPr lang="en-US" dirty="0" smtClean="0"/>
              <a:t> </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During the Second Year </a:t>
            </a:r>
          </a:p>
          <a:p>
            <a:pPr lvl="1"/>
            <a:r>
              <a:rPr lang="en-US" dirty="0" smtClean="0"/>
              <a:t>General increase in use of true consonants labials more frequent than coronals </a:t>
            </a:r>
          </a:p>
          <a:p>
            <a:pPr lvl="1"/>
            <a:r>
              <a:rPr lang="en-US" dirty="0" smtClean="0"/>
              <a:t>coronals more frequent than velars </a:t>
            </a:r>
          </a:p>
          <a:p>
            <a:pPr lvl="1"/>
            <a:r>
              <a:rPr lang="en-US" dirty="0" smtClean="0"/>
              <a:t>stops, nasals more common </a:t>
            </a:r>
          </a:p>
          <a:p>
            <a:pPr lvl="1"/>
            <a:r>
              <a:rPr lang="en-US" dirty="0" smtClean="0"/>
              <a:t>fricatives less frequent – they require more precise </a:t>
            </a:r>
            <a:r>
              <a:rPr lang="en-US" dirty="0" err="1" smtClean="0"/>
              <a:t>articulatory</a:t>
            </a:r>
            <a:r>
              <a:rPr lang="en-US" dirty="0" smtClean="0"/>
              <a:t> control </a:t>
            </a:r>
          </a:p>
          <a:p>
            <a:pPr lvl="1"/>
            <a:endParaRPr lang="en-US" dirty="0" smtClean="0"/>
          </a:p>
          <a:p>
            <a:pPr lvl="1"/>
            <a:r>
              <a:rPr lang="en-US" dirty="0" smtClean="0"/>
              <a:t>Vowels tend to be the basic “cardinal” vowels [</a:t>
            </a:r>
            <a:r>
              <a:rPr lang="en-US" dirty="0" err="1" smtClean="0"/>
              <a:t>i</a:t>
            </a:r>
            <a:r>
              <a:rPr lang="en-US" dirty="0" smtClean="0"/>
              <a:t> a u] CV is the preferred syllable structure </a:t>
            </a:r>
          </a:p>
          <a:p>
            <a:pPr lvl="1"/>
            <a:r>
              <a:rPr lang="en-US" dirty="0" smtClean="0"/>
              <a:t>Omission of word final consonant </a:t>
            </a:r>
          </a:p>
          <a:p>
            <a:pPr lvl="1"/>
            <a:r>
              <a:rPr lang="en-US" dirty="0" smtClean="0"/>
              <a:t>Omission of fricative or liquid in cluster </a:t>
            </a:r>
          </a:p>
          <a:p>
            <a:pPr lvl="1"/>
            <a:r>
              <a:rPr lang="en-US" dirty="0" smtClean="0"/>
              <a:t>Early words consist of 1 or 2 syllables </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Constraints on Speech Production </a:t>
            </a:r>
          </a:p>
          <a:p>
            <a:r>
              <a:rPr lang="fr-FR" dirty="0" err="1" smtClean="0"/>
              <a:t>Syllable</a:t>
            </a:r>
            <a:r>
              <a:rPr lang="fr-FR" dirty="0" smtClean="0"/>
              <a:t> </a:t>
            </a:r>
            <a:r>
              <a:rPr lang="fr-FR" dirty="0" err="1" smtClean="0"/>
              <a:t>deletion</a:t>
            </a:r>
            <a:r>
              <a:rPr lang="fr-FR" dirty="0" smtClean="0"/>
              <a:t>; </a:t>
            </a:r>
            <a:r>
              <a:rPr lang="fr-FR" dirty="0" err="1" smtClean="0"/>
              <a:t>e.g</a:t>
            </a:r>
            <a:r>
              <a:rPr lang="fr-FR" dirty="0" smtClean="0"/>
              <a:t>. </a:t>
            </a:r>
            <a:r>
              <a:rPr lang="fr-FR" dirty="0" err="1" smtClean="0"/>
              <a:t>animals</a:t>
            </a:r>
            <a:r>
              <a:rPr lang="fr-FR" dirty="0" smtClean="0"/>
              <a:t> [</a:t>
            </a:r>
            <a:r>
              <a:rPr lang="fr-FR" dirty="0" err="1" smtClean="0"/>
              <a:t>Qmz</a:t>
            </a:r>
            <a:r>
              <a:rPr lang="fr-FR" dirty="0" smtClean="0"/>
              <a:t>] </a:t>
            </a:r>
          </a:p>
          <a:p>
            <a:r>
              <a:rPr lang="en-US" dirty="0" smtClean="0"/>
              <a:t>Final consonant deletion; e.g. because [</a:t>
            </a:r>
            <a:r>
              <a:rPr lang="en-US" dirty="0" err="1" smtClean="0"/>
              <a:t>pikÃ</a:t>
            </a:r>
            <a:r>
              <a:rPr lang="en-US" dirty="0" smtClean="0"/>
              <a:t>] </a:t>
            </a:r>
          </a:p>
          <a:p>
            <a:r>
              <a:rPr lang="en-US" dirty="0" smtClean="0"/>
              <a:t>Consonant harmony; e.g. yellow [</a:t>
            </a:r>
            <a:r>
              <a:rPr lang="en-US" dirty="0" err="1" smtClean="0"/>
              <a:t>lEloU</a:t>
            </a:r>
            <a:r>
              <a:rPr lang="en-US" dirty="0" smtClean="0"/>
              <a:t>] </a:t>
            </a:r>
          </a:p>
          <a:p>
            <a:r>
              <a:rPr lang="en-US" dirty="0" smtClean="0"/>
              <a:t>Cluster reduction; e.g. pretty [</a:t>
            </a:r>
            <a:r>
              <a:rPr lang="en-US" dirty="0" err="1" smtClean="0"/>
              <a:t>pii</a:t>
            </a:r>
            <a:r>
              <a:rPr lang="en-US" dirty="0" smtClean="0"/>
              <a:t>], smile [</a:t>
            </a:r>
            <a:r>
              <a:rPr lang="en-US" dirty="0" err="1" smtClean="0"/>
              <a:t>saIl</a:t>
            </a:r>
            <a:r>
              <a:rPr lang="en-US" dirty="0" smtClean="0"/>
              <a:t>], blocks [</a:t>
            </a:r>
            <a:r>
              <a:rPr lang="en-US" dirty="0" err="1" smtClean="0"/>
              <a:t>baks</a:t>
            </a:r>
            <a:r>
              <a:rPr lang="en-US" dirty="0" smtClean="0"/>
              <a:t>] </a:t>
            </a:r>
          </a:p>
          <a:p>
            <a:r>
              <a:rPr lang="en-US" dirty="0" smtClean="0"/>
              <a:t>Fronting of velars, palatals; e.g. cow [</a:t>
            </a:r>
            <a:r>
              <a:rPr lang="en-US" dirty="0" err="1" smtClean="0"/>
              <a:t>taU</a:t>
            </a:r>
            <a:r>
              <a:rPr lang="en-US" dirty="0" smtClean="0"/>
              <a:t>], show [</a:t>
            </a:r>
            <a:r>
              <a:rPr lang="en-US" dirty="0" err="1" smtClean="0"/>
              <a:t>soU</a:t>
            </a:r>
            <a:r>
              <a:rPr lang="en-US" dirty="0" smtClean="0"/>
              <a:t>] </a:t>
            </a:r>
          </a:p>
          <a:p>
            <a:r>
              <a:rPr lang="en-US" dirty="0" smtClean="0"/>
              <a:t>Stopping; e.g. move [</a:t>
            </a:r>
            <a:r>
              <a:rPr lang="en-US" dirty="0" err="1" smtClean="0"/>
              <a:t>mub</a:t>
            </a:r>
            <a:r>
              <a:rPr lang="en-US" dirty="0" smtClean="0"/>
              <a:t>], juice [</a:t>
            </a:r>
            <a:r>
              <a:rPr lang="en-US" dirty="0" err="1" smtClean="0"/>
              <a:t>dus</a:t>
            </a:r>
            <a:r>
              <a:rPr lang="en-US" dirty="0" smtClean="0"/>
              <a:t>] </a:t>
            </a:r>
          </a:p>
          <a:p>
            <a:r>
              <a:rPr lang="en-US" dirty="0" smtClean="0"/>
              <a:t>Gliding; e.g. love [</a:t>
            </a:r>
            <a:r>
              <a:rPr lang="en-US" dirty="0" err="1" smtClean="0"/>
              <a:t>jÃv</a:t>
            </a:r>
            <a:r>
              <a:rPr lang="en-US" dirty="0" smtClean="0"/>
              <a:t>], red [</a:t>
            </a:r>
            <a:r>
              <a:rPr lang="en-US" dirty="0" err="1" smtClean="0"/>
              <a:t>wEd</a:t>
            </a:r>
            <a:r>
              <a:rPr lang="en-US" dirty="0" smtClean="0"/>
              <a:t>]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pic>
        <p:nvPicPr>
          <p:cNvPr id="33794" name="Picture 2"/>
          <p:cNvPicPr>
            <a:picLocks noGrp="1" noChangeAspect="1" noChangeArrowheads="1"/>
          </p:cNvPicPr>
          <p:nvPr>
            <p:ph idx="1"/>
          </p:nvPr>
        </p:nvPicPr>
        <p:blipFill>
          <a:blip r:embed="rId2" cstate="print"/>
          <a:srcRect/>
          <a:stretch>
            <a:fillRect/>
          </a:stretch>
        </p:blipFill>
        <p:spPr bwMode="auto">
          <a:xfrm>
            <a:off x="228600" y="1600200"/>
            <a:ext cx="8534399" cy="4876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Simplification Strategies </a:t>
            </a:r>
          </a:p>
          <a:p>
            <a:r>
              <a:rPr lang="en-US" dirty="0" smtClean="0"/>
              <a:t>Substitution; e.g. </a:t>
            </a:r>
            <a:r>
              <a:rPr lang="en-US" dirty="0" err="1" smtClean="0"/>
              <a:t>fis</a:t>
            </a:r>
            <a:r>
              <a:rPr lang="en-US" dirty="0" smtClean="0"/>
              <a:t> &gt; fish </a:t>
            </a:r>
          </a:p>
          <a:p>
            <a:r>
              <a:rPr lang="en-US" dirty="0" smtClean="0"/>
              <a:t>Deletion: fish &gt; </a:t>
            </a:r>
            <a:r>
              <a:rPr lang="en-US" dirty="0" err="1" smtClean="0"/>
              <a:t>ish</a:t>
            </a:r>
            <a:r>
              <a:rPr lang="en-US" dirty="0" smtClean="0"/>
              <a:t> </a:t>
            </a:r>
          </a:p>
          <a:p>
            <a:r>
              <a:rPr lang="en-US" dirty="0" smtClean="0"/>
              <a:t>Cluster reduction: spider &gt; </a:t>
            </a:r>
            <a:r>
              <a:rPr lang="en-US" dirty="0" err="1" smtClean="0"/>
              <a:t>pider</a:t>
            </a:r>
            <a:r>
              <a:rPr lang="en-US" dirty="0" smtClean="0"/>
              <a:t> </a:t>
            </a:r>
          </a:p>
          <a:p>
            <a:r>
              <a:rPr lang="en-US" dirty="0" smtClean="0"/>
              <a:t>Metathesis: snow &gt; </a:t>
            </a:r>
            <a:r>
              <a:rPr lang="en-US" dirty="0" err="1" smtClean="0"/>
              <a:t>nos</a:t>
            </a:r>
            <a:r>
              <a:rPr lang="en-US" dirty="0" smtClean="0"/>
              <a:t> </a:t>
            </a:r>
          </a:p>
          <a:p>
            <a:r>
              <a:rPr lang="en-US" dirty="0" smtClean="0"/>
              <a:t>Assimilation: dog &gt; </a:t>
            </a:r>
            <a:r>
              <a:rPr lang="en-US" dirty="0" err="1" smtClean="0"/>
              <a:t>dod</a:t>
            </a:r>
            <a:r>
              <a:rPr lang="en-US" dirty="0" smtClean="0"/>
              <a:t>; duck &gt; guck </a:t>
            </a:r>
          </a:p>
          <a:p>
            <a:r>
              <a:rPr lang="en-US" dirty="0" smtClean="0"/>
              <a:t>Chain shifts: truck as duck, duck as guck: </a:t>
            </a:r>
            <a:r>
              <a:rPr lang="en-US" dirty="0" err="1" smtClean="0"/>
              <a:t>substitution+assimilation</a:t>
            </a:r>
            <a:r>
              <a:rPr lang="en-US" dirty="0" smtClean="0"/>
              <a:t> </a:t>
            </a:r>
          </a:p>
          <a:p>
            <a:r>
              <a:rPr lang="en-US" dirty="0" smtClean="0"/>
              <a:t>Avoidance: comprehends the word but avoids it in articulation </a:t>
            </a: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lstStyle/>
          <a:p>
            <a:endParaRPr lang="en-US" dirty="0" smtClean="0"/>
          </a:p>
          <a:p>
            <a:r>
              <a:rPr lang="en-US" dirty="0" smtClean="0"/>
              <a:t>Phonological idioms: Child words which do not follow the pattern of sound changes attested elsewhere in the child’s productions. </a:t>
            </a:r>
          </a:p>
          <a:p>
            <a:r>
              <a:rPr lang="en-US" dirty="0" smtClean="0"/>
              <a:t>Regression: a phonological idiom taking on a less mature form to become consistent with the rest of the system. </a:t>
            </a:r>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Individual Variations in Acquiring Phonology </a:t>
            </a:r>
          </a:p>
          <a:p>
            <a:r>
              <a:rPr lang="en-US" dirty="0" smtClean="0"/>
              <a:t>Whether the child’s earliest productions are </a:t>
            </a:r>
            <a:r>
              <a:rPr lang="en-US" dirty="0" err="1" smtClean="0"/>
              <a:t>segmentally</a:t>
            </a:r>
            <a:r>
              <a:rPr lang="en-US" dirty="0" smtClean="0"/>
              <a:t> detailed or whether they are better described as maintaining the </a:t>
            </a:r>
            <a:r>
              <a:rPr lang="en-US" dirty="0" err="1" smtClean="0"/>
              <a:t>suprasegmental</a:t>
            </a:r>
            <a:r>
              <a:rPr lang="en-US" dirty="0" smtClean="0"/>
              <a:t> pattern of the ambient language at the expense of phonological accuracy </a:t>
            </a:r>
          </a:p>
          <a:p>
            <a:r>
              <a:rPr lang="en-US" dirty="0" smtClean="0"/>
              <a:t>Whether they avoid words which they cannot produce and as a result give relatively accurate renditions of the words they do produce, or whether they attempt many words, resulting in substantial deviations fro the adult forms. </a:t>
            </a:r>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304800" y="1600200"/>
            <a:ext cx="8229599" cy="4876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533400" y="1600200"/>
            <a:ext cx="8153400" cy="4876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lstStyle/>
          <a:p>
            <a:r>
              <a:rPr lang="en-US" dirty="0" smtClean="0"/>
              <a:t>The Acquisition of Morphology </a:t>
            </a:r>
          </a:p>
          <a:p>
            <a:r>
              <a:rPr lang="en-US" dirty="0" smtClean="0"/>
              <a:t>Word comprehension: mapping auditory form onto meanings (the concept of ‘here &amp; now’ in </a:t>
            </a:r>
            <a:r>
              <a:rPr lang="en-US" dirty="0" err="1" smtClean="0"/>
              <a:t>parentese</a:t>
            </a:r>
            <a:r>
              <a:rPr lang="en-US" dirty="0" smtClean="0"/>
              <a:t>) </a:t>
            </a:r>
          </a:p>
          <a:p>
            <a:r>
              <a:rPr lang="en-US" dirty="0" smtClean="0"/>
              <a:t>Children start to show knowledge of morphophonemic rules around age 4. </a:t>
            </a:r>
          </a:p>
          <a:p>
            <a:r>
              <a:rPr lang="en-US" dirty="0" smtClean="0"/>
              <a:t>In English, children also “regularize” irregular forms </a:t>
            </a:r>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304800" y="1600200"/>
            <a:ext cx="8458200" cy="5257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lstStyle/>
          <a:p>
            <a:r>
              <a:rPr lang="en-US" dirty="0" smtClean="0"/>
              <a:t>Lexicon Acquired </a:t>
            </a:r>
          </a:p>
          <a:p>
            <a:r>
              <a:rPr lang="en-US" dirty="0" smtClean="0"/>
              <a:t>The principle of ‘here and now’ </a:t>
            </a:r>
          </a:p>
          <a:p>
            <a:r>
              <a:rPr lang="en-US" dirty="0" smtClean="0"/>
              <a:t>Content words before function words </a:t>
            </a:r>
          </a:p>
          <a:p>
            <a:endParaRPr lang="en-US" dirty="0" smtClean="0"/>
          </a:p>
          <a:p>
            <a:r>
              <a:rPr lang="en-US" dirty="0" smtClean="0"/>
              <a:t>→ nouns &gt; verbs &gt; adjectives </a:t>
            </a:r>
          </a:p>
          <a:p>
            <a:r>
              <a:rPr lang="en-US" dirty="0" smtClean="0"/>
              <a:t>Basic level category: generic nouns </a:t>
            </a:r>
          </a:p>
          <a:p>
            <a:r>
              <a:rPr lang="en-US" dirty="0" smtClean="0"/>
              <a:t>Overextension </a:t>
            </a:r>
            <a:r>
              <a:rPr lang="en-US" dirty="0" err="1" smtClean="0"/>
              <a:t>vs</a:t>
            </a:r>
            <a:r>
              <a:rPr lang="en-US" dirty="0" smtClean="0"/>
              <a:t> </a:t>
            </a:r>
            <a:r>
              <a:rPr lang="en-US" dirty="0" err="1" smtClean="0"/>
              <a:t>underextension</a:t>
            </a:r>
            <a:r>
              <a:rPr lang="en-US" dirty="0" smtClean="0"/>
              <a:t> </a:t>
            </a:r>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lnSpcReduction="10000"/>
          </a:bodyPr>
          <a:lstStyle/>
          <a:p>
            <a:r>
              <a:rPr lang="en-US" dirty="0" smtClean="0"/>
              <a:t>Strategies for Acquiring Lexicon </a:t>
            </a:r>
          </a:p>
          <a:p>
            <a:r>
              <a:rPr lang="en-US" dirty="0" smtClean="0"/>
              <a:t>Reference: everything has referents </a:t>
            </a:r>
          </a:p>
          <a:p>
            <a:r>
              <a:rPr lang="en-US" dirty="0" smtClean="0"/>
              <a:t>Object scope: the concept of bicycle </a:t>
            </a:r>
          </a:p>
          <a:p>
            <a:r>
              <a:rPr lang="en-US" dirty="0" err="1" smtClean="0"/>
              <a:t>Extendability</a:t>
            </a:r>
            <a:r>
              <a:rPr lang="en-US" dirty="0" smtClean="0"/>
              <a:t>: black cat? white cat? </a:t>
            </a:r>
          </a:p>
          <a:p>
            <a:r>
              <a:rPr lang="en-US" dirty="0" err="1" smtClean="0"/>
              <a:t>Categorial</a:t>
            </a:r>
            <a:r>
              <a:rPr lang="en-US" dirty="0" smtClean="0"/>
              <a:t> scope: hyponymy </a:t>
            </a:r>
          </a:p>
          <a:p>
            <a:r>
              <a:rPr lang="en-US" dirty="0" smtClean="0"/>
              <a:t>Novel name/nameless category: putting new words in the mental lexicon </a:t>
            </a:r>
          </a:p>
          <a:p>
            <a:r>
              <a:rPr lang="en-US" dirty="0" smtClean="0"/>
              <a:t>Conventionality: use of familiar words </a:t>
            </a:r>
          </a:p>
          <a:p>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lstStyle/>
          <a:p>
            <a:r>
              <a:rPr lang="en-US" dirty="0" smtClean="0"/>
              <a:t>The Acquisition of Syntax </a:t>
            </a:r>
          </a:p>
          <a:p>
            <a:r>
              <a:rPr lang="en-US" dirty="0" smtClean="0"/>
              <a:t>The stage of child language where it progresses from mere concatenation of lexical items to adult language </a:t>
            </a:r>
          </a:p>
          <a:p>
            <a:r>
              <a:rPr lang="en-US" dirty="0" smtClean="0"/>
              <a:t>Child acquires </a:t>
            </a:r>
            <a:r>
              <a:rPr lang="en-US" dirty="0" err="1" smtClean="0"/>
              <a:t>morphosyntax</a:t>
            </a:r>
            <a:r>
              <a:rPr lang="en-US" dirty="0" smtClean="0"/>
              <a:t> – syntax &amp; grammatical morphemes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1143000"/>
          </a:xfrm>
        </p:spPr>
        <p:txBody>
          <a:bodyPr>
            <a:normAutofit fontScale="90000"/>
          </a:bodyPr>
          <a:lstStyle/>
          <a:p>
            <a:r>
              <a:rPr lang="en-US" dirty="0" smtClean="0"/>
              <a:t/>
            </a:r>
            <a:br>
              <a:rPr lang="en-US" dirty="0" smtClean="0"/>
            </a:br>
            <a:r>
              <a:rPr lang="en-US" b="1" dirty="0" smtClean="0"/>
              <a:t>Psycholinguistics</a:t>
            </a:r>
            <a:r>
              <a:rPr lang="en-US" dirty="0" smtClean="0"/>
              <a:t/>
            </a:r>
            <a:br>
              <a:rPr lang="en-US" dirty="0" smtClean="0"/>
            </a:br>
            <a:r>
              <a:rPr lang="en-US" sz="3100" dirty="0" smtClean="0"/>
              <a:t>First Language Acquisition How Children Learn Language</a:t>
            </a:r>
            <a:endParaRPr lang="en-US" sz="3100" dirty="0"/>
          </a:p>
        </p:txBody>
      </p:sp>
      <p:sp>
        <p:nvSpPr>
          <p:cNvPr id="3" name="Content Placeholder 2"/>
          <p:cNvSpPr>
            <a:spLocks noGrp="1"/>
          </p:cNvSpPr>
          <p:nvPr>
            <p:ph idx="1"/>
          </p:nvPr>
        </p:nvSpPr>
        <p:spPr>
          <a:xfrm>
            <a:off x="457200" y="1828800"/>
            <a:ext cx="8229600" cy="4297363"/>
          </a:xfrm>
        </p:spPr>
        <p:txBody>
          <a:bodyPr>
            <a:normAutofit fontScale="85000" lnSpcReduction="20000"/>
          </a:bodyPr>
          <a:lstStyle/>
          <a:p>
            <a:endParaRPr lang="en-US" dirty="0" smtClean="0"/>
          </a:p>
          <a:p>
            <a:r>
              <a:rPr lang="en-US" dirty="0" smtClean="0"/>
              <a:t>Language Acquisition </a:t>
            </a:r>
          </a:p>
          <a:p>
            <a:r>
              <a:rPr lang="en-US" dirty="0" smtClean="0"/>
              <a:t>Language acquisition is the process by which language develops in humans. </a:t>
            </a:r>
          </a:p>
          <a:p>
            <a:r>
              <a:rPr lang="en-US" dirty="0" smtClean="0"/>
              <a:t>First language acquisition concerns the development of language in children </a:t>
            </a:r>
          </a:p>
          <a:p>
            <a:r>
              <a:rPr lang="en-US" dirty="0" smtClean="0"/>
              <a:t>Second language acquisition focuses on language development in adults. </a:t>
            </a:r>
          </a:p>
          <a:p>
            <a:r>
              <a:rPr lang="en-US" dirty="0" smtClean="0"/>
              <a:t>Historically, theories and theorists may have emphasized either nature or nurture as the most important explanatory factor for acquisition. </a:t>
            </a:r>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lstStyle/>
          <a:p>
            <a:r>
              <a:rPr lang="en-US" dirty="0" smtClean="0"/>
              <a:t>Learning a grammatical morpheme </a:t>
            </a:r>
          </a:p>
          <a:p>
            <a:r>
              <a:rPr lang="en-US" dirty="0" smtClean="0"/>
              <a:t>How does it sound? (including allomorphs) </a:t>
            </a:r>
          </a:p>
          <a:p>
            <a:r>
              <a:rPr lang="en-US" dirty="0" smtClean="0"/>
              <a:t>Where is it likely to occur in a sentence? (distribution) </a:t>
            </a:r>
          </a:p>
          <a:p>
            <a:r>
              <a:rPr lang="en-US" dirty="0" smtClean="0"/>
              <a:t>What is it used for? (syntactic function) </a:t>
            </a:r>
          </a:p>
          <a:p>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pic>
        <p:nvPicPr>
          <p:cNvPr id="6146" name="Picture 2"/>
          <p:cNvPicPr>
            <a:picLocks noGrp="1" noChangeAspect="1" noChangeArrowheads="1"/>
          </p:cNvPicPr>
          <p:nvPr>
            <p:ph idx="1"/>
          </p:nvPr>
        </p:nvPicPr>
        <p:blipFill>
          <a:blip r:embed="rId2" cstate="print"/>
          <a:srcRect/>
          <a:stretch>
            <a:fillRect/>
          </a:stretch>
        </p:blipFill>
        <p:spPr bwMode="auto">
          <a:xfrm>
            <a:off x="533400" y="1600200"/>
            <a:ext cx="8229599" cy="4876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Acquisition of Semantics &amp; Pragmatics </a:t>
            </a:r>
          </a:p>
          <a:p>
            <a:r>
              <a:rPr lang="en-US" dirty="0" smtClean="0"/>
              <a:t>Communicative intents: </a:t>
            </a:r>
            <a:r>
              <a:rPr lang="en-US" dirty="0" err="1" smtClean="0"/>
              <a:t>egocentricism</a:t>
            </a:r>
            <a:r>
              <a:rPr lang="en-US" dirty="0" smtClean="0"/>
              <a:t> </a:t>
            </a:r>
          </a:p>
          <a:p>
            <a:pPr lvl="1"/>
            <a:r>
              <a:rPr lang="en-US" dirty="0" smtClean="0"/>
              <a:t>Discourse Organization (in Conversation) </a:t>
            </a:r>
            <a:r>
              <a:rPr lang="en-US" sz="2400" dirty="0" smtClean="0"/>
              <a:t>Competence, maxims, rules </a:t>
            </a:r>
          </a:p>
          <a:p>
            <a:pPr lvl="1"/>
            <a:r>
              <a:rPr lang="en-US" dirty="0" smtClean="0"/>
              <a:t>Speech acts </a:t>
            </a:r>
          </a:p>
          <a:p>
            <a:pPr lvl="1"/>
            <a:r>
              <a:rPr lang="en-US" dirty="0" smtClean="0"/>
              <a:t>Conversational routines: opening, turn taking, closing </a:t>
            </a:r>
          </a:p>
          <a:p>
            <a:pPr lvl="1"/>
            <a:r>
              <a:rPr lang="en-US" dirty="0" smtClean="0"/>
              <a:t>Conversational Exchange: Adjacency Pair, Question and Answer, Complex exchanges </a:t>
            </a:r>
          </a:p>
          <a:p>
            <a:pPr lvl="1"/>
            <a:r>
              <a:rPr lang="en-US" dirty="0" smtClean="0"/>
              <a:t>Interactive Speech : Turn Taking, Simultaneous talk and Interruption </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lstStyle/>
          <a:p>
            <a:endParaRPr lang="en-US" dirty="0" smtClean="0"/>
          </a:p>
          <a:p>
            <a:r>
              <a:rPr lang="en-US" dirty="0" smtClean="0"/>
              <a:t>Language and Communication </a:t>
            </a:r>
          </a:p>
          <a:p>
            <a:r>
              <a:rPr lang="en-US" dirty="0" smtClean="0"/>
              <a:t>Animal Communication </a:t>
            </a:r>
          </a:p>
          <a:p>
            <a:r>
              <a:rPr lang="en-US" dirty="0" smtClean="0"/>
              <a:t>Wild Children and Language</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r>
              <a:rPr lang="en-US" dirty="0" smtClean="0"/>
              <a:t>Animal Communication </a:t>
            </a:r>
          </a:p>
          <a:p>
            <a:r>
              <a:rPr lang="en-US" b="1" dirty="0" smtClean="0"/>
              <a:t>Animal communication is any behavior on the part of one animal that has an effect on the current or future behavior of another animal. </a:t>
            </a:r>
          </a:p>
          <a:p>
            <a:r>
              <a:rPr lang="en-US" dirty="0" smtClean="0"/>
              <a:t>The study of animal communication → </a:t>
            </a:r>
            <a:r>
              <a:rPr lang="en-US" b="1" dirty="0" err="1" smtClean="0"/>
              <a:t>zoosemiotics</a:t>
            </a:r>
            <a:r>
              <a:rPr lang="en-US" b="1" dirty="0" smtClean="0"/>
              <a:t> </a:t>
            </a:r>
          </a:p>
          <a:p>
            <a:endParaRPr lang="en-US" dirty="0" smtClean="0"/>
          </a:p>
          <a:p>
            <a:r>
              <a:rPr lang="en-US" dirty="0" smtClean="0"/>
              <a:t>Animal communication is a rapidly growing field, and even in the 21st century so far, many prior understandings related to diverse fields such as personal symbolic name use, animal emotions, animal culture and learning, and even sexual conduct, long thought to be well understood, have been revolutionized. </a:t>
            </a:r>
          </a:p>
          <a:p>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smtClean="0"/>
          </a:p>
          <a:p>
            <a:r>
              <a:rPr lang="en-US" dirty="0" err="1" smtClean="0"/>
              <a:t>Intraspecies</a:t>
            </a:r>
            <a:r>
              <a:rPr lang="en-US" dirty="0" smtClean="0"/>
              <a:t> </a:t>
            </a:r>
            <a:r>
              <a:rPr lang="en-US" dirty="0" err="1" smtClean="0"/>
              <a:t>vs</a:t>
            </a:r>
            <a:r>
              <a:rPr lang="en-US" dirty="0" smtClean="0"/>
              <a:t> Interspecies Communication </a:t>
            </a:r>
          </a:p>
          <a:p>
            <a:r>
              <a:rPr lang="en-US" dirty="0" smtClean="0"/>
              <a:t>The sender and receiver of a communication may be of the same species or of different species. </a:t>
            </a:r>
          </a:p>
          <a:p>
            <a:endParaRPr lang="en-US" dirty="0" smtClean="0"/>
          </a:p>
          <a:p>
            <a:r>
              <a:rPr lang="en-US" dirty="0" smtClean="0"/>
              <a:t>The majority of animal communication is </a:t>
            </a:r>
            <a:r>
              <a:rPr lang="en-US" dirty="0" err="1" smtClean="0"/>
              <a:t>intraspecies</a:t>
            </a:r>
            <a:r>
              <a:rPr lang="en-US" dirty="0" smtClean="0"/>
              <a:t> (between two or more individuals of the same species). </a:t>
            </a:r>
          </a:p>
          <a:p>
            <a:r>
              <a:rPr lang="en-US" dirty="0" smtClean="0"/>
              <a:t>However, there are some important instances of interspecies communication (between two or more individuals of different species). </a:t>
            </a:r>
          </a:p>
          <a:p>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pic>
        <p:nvPicPr>
          <p:cNvPr id="7170" name="Picture 2"/>
          <p:cNvPicPr>
            <a:picLocks noGrp="1" noChangeAspect="1" noChangeArrowheads="1"/>
          </p:cNvPicPr>
          <p:nvPr>
            <p:ph idx="1"/>
          </p:nvPr>
        </p:nvPicPr>
        <p:blipFill>
          <a:blip r:embed="rId2" cstate="print"/>
          <a:srcRect/>
          <a:stretch>
            <a:fillRect/>
          </a:stretch>
        </p:blipFill>
        <p:spPr bwMode="auto">
          <a:xfrm>
            <a:off x="2905125" y="3200400"/>
            <a:ext cx="3333750" cy="3200400"/>
          </a:xfrm>
          <a:prstGeom prst="rect">
            <a:avLst/>
          </a:prstGeom>
          <a:noFill/>
          <a:ln w="9525">
            <a:noFill/>
            <a:miter lim="800000"/>
            <a:headEnd/>
            <a:tailEnd/>
          </a:ln>
          <a:effectLst/>
        </p:spPr>
      </p:pic>
      <p:sp>
        <p:nvSpPr>
          <p:cNvPr id="5" name="Rectangle 4"/>
          <p:cNvSpPr/>
          <p:nvPr/>
        </p:nvSpPr>
        <p:spPr>
          <a:xfrm>
            <a:off x="381000" y="1524000"/>
            <a:ext cx="8305800" cy="1231106"/>
          </a:xfrm>
          <a:prstGeom prst="rect">
            <a:avLst/>
          </a:prstGeom>
        </p:spPr>
        <p:txBody>
          <a:bodyPr wrap="square">
            <a:spAutoFit/>
          </a:bodyPr>
          <a:lstStyle/>
          <a:p>
            <a:r>
              <a:rPr lang="en-US" dirty="0" smtClean="0"/>
              <a:t> </a:t>
            </a:r>
          </a:p>
          <a:p>
            <a:r>
              <a:rPr lang="en-US" sz="2800" dirty="0" smtClean="0"/>
              <a:t>What is this bird doing? </a:t>
            </a:r>
          </a:p>
          <a:p>
            <a:r>
              <a:rPr lang="en-US" sz="2800" dirty="0" smtClean="0"/>
              <a:t>With whom does he communicate?</a:t>
            </a:r>
            <a:endParaRPr lang="en-US" sz="2800"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lstStyle/>
          <a:p>
            <a:endParaRPr lang="en-US" dirty="0" smtClean="0"/>
          </a:p>
          <a:p>
            <a:r>
              <a:rPr lang="en-US" dirty="0" smtClean="0"/>
              <a:t>Interspecies Communication </a:t>
            </a:r>
          </a:p>
          <a:p>
            <a:r>
              <a:rPr lang="en-US" dirty="0" smtClean="0"/>
              <a:t>Prey to Predator </a:t>
            </a:r>
          </a:p>
          <a:p>
            <a:r>
              <a:rPr lang="en-US" dirty="0" smtClean="0"/>
              <a:t>Predator to Prey </a:t>
            </a:r>
          </a:p>
          <a:p>
            <a:r>
              <a:rPr lang="en-US" dirty="0" smtClean="0"/>
              <a:t>Symbiotic Species</a:t>
            </a:r>
          </a:p>
          <a:p>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endParaRPr lang="en-US" dirty="0" smtClean="0"/>
          </a:p>
          <a:p>
            <a:r>
              <a:rPr lang="en-US" dirty="0" smtClean="0"/>
              <a:t>Prey to Predator </a:t>
            </a:r>
          </a:p>
          <a:p>
            <a:r>
              <a:rPr lang="en-US" b="1" dirty="0" smtClean="0"/>
              <a:t>warning coloration: species such as wasps that are capable of harming potential predators are often brightly colored, and this modifies the behavior of the predator, who either instinctively or as the result of experience will avoid attacking such an animal. Hoverflies are colored in the same way as wasps, and although they are unable to sting, the strong avoidance of wasps by predators gives the hoverfly some protection. </a:t>
            </a:r>
          </a:p>
          <a:p>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a:bodyPr>
          <a:lstStyle/>
          <a:p>
            <a:r>
              <a:rPr lang="en-US" b="1" dirty="0" smtClean="0"/>
              <a:t>mimicry </a:t>
            </a:r>
          </a:p>
          <a:p>
            <a:r>
              <a:rPr lang="en-US" dirty="0" smtClean="0"/>
              <a:t>canines such as wolves and coyotes may adopt an aggressive posture, such as </a:t>
            </a:r>
            <a:r>
              <a:rPr lang="en-US" b="1" dirty="0" smtClean="0"/>
              <a:t>growling with their teeth bared, to indicate they will fight if necessary </a:t>
            </a:r>
          </a:p>
          <a:p>
            <a:r>
              <a:rPr lang="en-US" dirty="0" smtClean="0"/>
              <a:t>rattlesnakes use their well-known </a:t>
            </a:r>
            <a:r>
              <a:rPr lang="en-US" b="1" dirty="0" smtClean="0"/>
              <a:t>rattle to warn potential predators of their poisonous bite.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endParaRPr lang="en-US" dirty="0" smtClean="0"/>
          </a:p>
          <a:p>
            <a:r>
              <a:rPr lang="en-US" dirty="0" smtClean="0"/>
              <a:t>Chomsky’s Universal Grammar </a:t>
            </a:r>
          </a:p>
          <a:p>
            <a:r>
              <a:rPr lang="en-US" dirty="0" smtClean="0"/>
              <a:t>→ children are born with a hard-wired </a:t>
            </a:r>
            <a:r>
              <a:rPr lang="en-US" i="1" dirty="0" smtClean="0"/>
              <a:t>language acquisition device (LAD) in their brains </a:t>
            </a:r>
          </a:p>
          <a:p>
            <a:r>
              <a:rPr lang="en-US" dirty="0" smtClean="0"/>
              <a:t>→ without an innate ability for language, human infants would be incapable of learning such complete speech patterns in a natural human environment</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endParaRPr lang="en-US" dirty="0" smtClean="0"/>
          </a:p>
          <a:p>
            <a:r>
              <a:rPr lang="en-US" dirty="0" smtClean="0"/>
              <a:t>Sometimes, a behavioral change and warning coloration will be combined, as in certain species of amphibians which have a </a:t>
            </a:r>
            <a:r>
              <a:rPr lang="en-US" b="1" dirty="0" smtClean="0"/>
              <a:t>brightly colored belly, but on which the rest of their body is colored to blend in with their surroundings. When confronted with a potential threat, they show their belly, indicating that they are poisonous in some way. </a:t>
            </a:r>
          </a:p>
          <a:p>
            <a:endParaRPr lang="en-US" dirty="0" smtClean="0"/>
          </a:p>
          <a:p>
            <a:r>
              <a:rPr lang="en-US" dirty="0" smtClean="0"/>
              <a:t>A more controversial example of prey to predator communication is </a:t>
            </a:r>
            <a:r>
              <a:rPr lang="en-US" b="1" dirty="0" err="1" smtClean="0"/>
              <a:t>stotting</a:t>
            </a:r>
            <a:r>
              <a:rPr lang="en-US" b="1" dirty="0" smtClean="0"/>
              <a:t>, a highly noticeable form of running shown by some antelopes such as Thomson's gazelle. In the presence of a predator; it has been argued that this demonstrates to the predator that the particular prey individual is fit and healthy and therefore not worth pursuing. </a:t>
            </a:r>
          </a:p>
          <a:p>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dirty="0" smtClean="0"/>
              <a:t>Predator to Prey </a:t>
            </a:r>
          </a:p>
          <a:p>
            <a:r>
              <a:rPr lang="en-US" dirty="0" smtClean="0"/>
              <a:t>Some predators communicate to prey in ways that </a:t>
            </a:r>
            <a:r>
              <a:rPr lang="en-US" i="1" dirty="0" smtClean="0"/>
              <a:t>change their behavior and make them easier to catch, in effect deceiving them. A well-known example is the angler fish, which has a fleshy growth protruding from its forehead and dangling in front of its jaws; smaller fish try to take the lure, and in so doing are perfectly placed for the angler fish to eat them. </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lstStyle/>
          <a:p>
            <a:endParaRPr lang="en-US" dirty="0" smtClean="0"/>
          </a:p>
          <a:p>
            <a:r>
              <a:rPr lang="en-US" dirty="0" smtClean="0"/>
              <a:t>Symbiotic Species </a:t>
            </a:r>
          </a:p>
          <a:p>
            <a:r>
              <a:rPr lang="en-US" dirty="0" smtClean="0"/>
              <a:t>Interspecies communication also occurs in various kinds of mutualism and symbiosis. For example, in the cleaner fish/grouper system, groupers signal their availability for cleaning by adopting a particular posture at a cleaning station. </a:t>
            </a:r>
          </a:p>
          <a:p>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lstStyle/>
          <a:p>
            <a:endParaRPr lang="en-US" dirty="0" smtClean="0"/>
          </a:p>
          <a:p>
            <a:r>
              <a:rPr lang="en-US" dirty="0" err="1" smtClean="0"/>
              <a:t>Intraspecies</a:t>
            </a:r>
            <a:r>
              <a:rPr lang="en-US" dirty="0" smtClean="0"/>
              <a:t> Communication </a:t>
            </a:r>
          </a:p>
          <a:p>
            <a:r>
              <a:rPr lang="en-US" dirty="0" smtClean="0"/>
              <a:t>Forms of Communication </a:t>
            </a:r>
          </a:p>
          <a:p>
            <a:r>
              <a:rPr lang="en-US" dirty="0" smtClean="0"/>
              <a:t>Functions of Communication </a:t>
            </a:r>
          </a:p>
          <a:p>
            <a:r>
              <a:rPr lang="en-US" dirty="0" smtClean="0"/>
              <a:t>Evolution of Communication</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a:t>
            </a:r>
          </a:p>
          <a:p>
            <a:r>
              <a:rPr lang="en-US" dirty="0" smtClean="0"/>
              <a:t>Learning Condition of L1 </a:t>
            </a:r>
          </a:p>
          <a:p>
            <a:r>
              <a:rPr lang="en-US" dirty="0" smtClean="0"/>
              <a:t>The L1 is picked up at home in the most natural situations, guided and controlled by those who are near and dear to a child, </a:t>
            </a:r>
          </a:p>
          <a:p>
            <a:r>
              <a:rPr lang="en-US" dirty="0" smtClean="0"/>
              <a:t>The learning of L1 takes place along with other aspects of biological growth such as walking </a:t>
            </a:r>
          </a:p>
          <a:p>
            <a:r>
              <a:rPr lang="en-US" dirty="0" smtClean="0"/>
              <a:t>The learning of L1 is governed by the principles of proximity, usefulness, concreteness, particularity and interest</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r>
              <a:rPr lang="en-US" dirty="0" smtClean="0"/>
              <a:t>Factors Affecting L1 Acquisition </a:t>
            </a:r>
          </a:p>
          <a:p>
            <a:r>
              <a:rPr lang="en-US" dirty="0" smtClean="0"/>
              <a:t>Physical environment </a:t>
            </a:r>
          </a:p>
          <a:p>
            <a:endParaRPr lang="en-US" dirty="0" smtClean="0"/>
          </a:p>
          <a:p>
            <a:r>
              <a:rPr lang="en-US" dirty="0" smtClean="0"/>
              <a:t>→ the material surroundings of a child, e.g. dog, house, cat, tree, table </a:t>
            </a:r>
          </a:p>
          <a:p>
            <a:r>
              <a:rPr lang="en-US" dirty="0" smtClean="0"/>
              <a:t>Social environment </a:t>
            </a:r>
          </a:p>
          <a:p>
            <a:endParaRPr lang="en-US" dirty="0" smtClean="0"/>
          </a:p>
          <a:p>
            <a:r>
              <a:rPr lang="en-US" dirty="0" smtClean="0"/>
              <a:t>→ family and neighborhood </a:t>
            </a:r>
          </a:p>
          <a:p>
            <a:r>
              <a:rPr lang="en-US" dirty="0" smtClean="0"/>
              <a:t>Physical and economic resources </a:t>
            </a:r>
          </a:p>
          <a:p>
            <a:endParaRPr lang="en-US" dirty="0" smtClean="0"/>
          </a:p>
          <a:p>
            <a:r>
              <a:rPr lang="en-US" dirty="0" smtClean="0"/>
              <a:t>→ the economical condition of the family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a:bodyPr>
          <a:lstStyle/>
          <a:p>
            <a:r>
              <a:rPr lang="en-US" dirty="0" smtClean="0"/>
              <a:t>Motivation </a:t>
            </a:r>
          </a:p>
          <a:p>
            <a:r>
              <a:rPr lang="en-US" dirty="0" smtClean="0"/>
              <a:t>→ internal: the need for food, warmth, shelter; constant care, love and affection </a:t>
            </a:r>
          </a:p>
          <a:p>
            <a:r>
              <a:rPr lang="en-US" dirty="0" smtClean="0"/>
              <a:t>→ external: social interaction, self expression, creative behavior </a:t>
            </a:r>
          </a:p>
          <a:p>
            <a:r>
              <a:rPr lang="en-US" dirty="0" smtClean="0"/>
              <a:t>e.g. children sometimes talk to cat, dog or dolls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341</TotalTime>
  <Words>3088</Words>
  <Application>Microsoft Office PowerPoint</Application>
  <PresentationFormat>On-screen Show (4:3)</PresentationFormat>
  <Paragraphs>399</Paragraphs>
  <Slides>63</Slides>
  <Notes>1</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Office Theme</vt:lpstr>
      <vt:lpstr>Psycholinguistics</vt:lpstr>
      <vt:lpstr>Psycholinguistics</vt:lpstr>
      <vt:lpstr>Psycholinguistics</vt:lpstr>
      <vt:lpstr>Psycholinguistics</vt:lpstr>
      <vt:lpstr> Psycholinguistics First Language Acquisition How Children Learn Language</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 Parentese &amp; Baby Talk</vt:lpstr>
      <vt:lpstr>Psycholinguistics</vt:lpstr>
      <vt:lpstr>Psycholinguistics</vt:lpstr>
      <vt:lpstr>Psycholinguistics Pre-birth </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Psycholinguistics</dc:title>
  <dc:creator>Zara Bukhari</dc:creator>
  <cp:lastModifiedBy>Administrator</cp:lastModifiedBy>
  <cp:revision>29</cp:revision>
  <dcterms:created xsi:type="dcterms:W3CDTF">2014-06-28T18:08:10Z</dcterms:created>
  <dcterms:modified xsi:type="dcterms:W3CDTF">2014-06-29T15:23:25Z</dcterms:modified>
</cp:coreProperties>
</file>