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3"/>
  </p:notesMasterIdLst>
  <p:sldIdLst>
    <p:sldId id="256" r:id="rId2"/>
    <p:sldId id="353" r:id="rId3"/>
    <p:sldId id="354" r:id="rId4"/>
    <p:sldId id="355" r:id="rId5"/>
    <p:sldId id="356" r:id="rId6"/>
    <p:sldId id="357" r:id="rId7"/>
    <p:sldId id="358" r:id="rId8"/>
    <p:sldId id="359" r:id="rId9"/>
    <p:sldId id="360" r:id="rId10"/>
    <p:sldId id="361" r:id="rId11"/>
    <p:sldId id="362" r:id="rId12"/>
    <p:sldId id="363" r:id="rId13"/>
    <p:sldId id="364" r:id="rId14"/>
    <p:sldId id="365" r:id="rId15"/>
    <p:sldId id="366" r:id="rId16"/>
    <p:sldId id="367" r:id="rId17"/>
    <p:sldId id="368" r:id="rId18"/>
    <p:sldId id="369" r:id="rId19"/>
    <p:sldId id="370"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383" r:id="rId33"/>
    <p:sldId id="384" r:id="rId34"/>
    <p:sldId id="385" r:id="rId35"/>
    <p:sldId id="388" r:id="rId36"/>
    <p:sldId id="389" r:id="rId37"/>
    <p:sldId id="390" r:id="rId38"/>
    <p:sldId id="391" r:id="rId39"/>
    <p:sldId id="392" r:id="rId40"/>
    <p:sldId id="393" r:id="rId41"/>
    <p:sldId id="394" r:id="rId42"/>
    <p:sldId id="395" r:id="rId43"/>
    <p:sldId id="396" r:id="rId44"/>
    <p:sldId id="397" r:id="rId45"/>
    <p:sldId id="398" r:id="rId46"/>
    <p:sldId id="399" r:id="rId47"/>
    <p:sldId id="400" r:id="rId48"/>
    <p:sldId id="401" r:id="rId49"/>
    <p:sldId id="402" r:id="rId50"/>
    <p:sldId id="403" r:id="rId51"/>
    <p:sldId id="404" r:id="rId52"/>
    <p:sldId id="405" r:id="rId53"/>
    <p:sldId id="406" r:id="rId54"/>
    <p:sldId id="407" r:id="rId55"/>
    <p:sldId id="408" r:id="rId56"/>
    <p:sldId id="409" r:id="rId57"/>
    <p:sldId id="410" r:id="rId58"/>
    <p:sldId id="411" r:id="rId59"/>
    <p:sldId id="412" r:id="rId60"/>
    <p:sldId id="413" r:id="rId61"/>
    <p:sldId id="414" r:id="rId62"/>
    <p:sldId id="415" r:id="rId63"/>
    <p:sldId id="416" r:id="rId64"/>
    <p:sldId id="417" r:id="rId65"/>
    <p:sldId id="418" r:id="rId66"/>
    <p:sldId id="419" r:id="rId67"/>
    <p:sldId id="420" r:id="rId68"/>
    <p:sldId id="421" r:id="rId69"/>
    <p:sldId id="422" r:id="rId70"/>
    <p:sldId id="423" r:id="rId71"/>
    <p:sldId id="424" r:id="rId72"/>
    <p:sldId id="425" r:id="rId73"/>
    <p:sldId id="426" r:id="rId74"/>
    <p:sldId id="427" r:id="rId75"/>
    <p:sldId id="428" r:id="rId76"/>
    <p:sldId id="429" r:id="rId77"/>
    <p:sldId id="430" r:id="rId78"/>
    <p:sldId id="431" r:id="rId79"/>
    <p:sldId id="432" r:id="rId80"/>
    <p:sldId id="433" r:id="rId81"/>
    <p:sldId id="434" r:id="rId82"/>
    <p:sldId id="435" r:id="rId83"/>
    <p:sldId id="436" r:id="rId84"/>
    <p:sldId id="437" r:id="rId85"/>
    <p:sldId id="438" r:id="rId86"/>
    <p:sldId id="439" r:id="rId87"/>
    <p:sldId id="440" r:id="rId88"/>
    <p:sldId id="441" r:id="rId89"/>
    <p:sldId id="442" r:id="rId90"/>
    <p:sldId id="443" r:id="rId91"/>
    <p:sldId id="444"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A16BDA-6AAF-4D30-8B04-A04CFD500FFD}" type="datetimeFigureOut">
              <a:rPr lang="en-US" smtClean="0"/>
              <a:pPr/>
              <a:t>6/29/2014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5D565A-1FF8-4C54-8E93-0CA334F872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2DC583-0242-4A80-BDE1-70C1D2C50FD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DC583-0242-4A80-BDE1-70C1D2C50FD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DC583-0242-4A80-BDE1-70C1D2C50FD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2DC583-0242-4A80-BDE1-70C1D2C50FD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2DC583-0242-4A80-BDE1-70C1D2C50FD4}" type="datetimeFigureOut">
              <a:rPr lang="en-US" smtClean="0"/>
              <a:pPr/>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2DC583-0242-4A80-BDE1-70C1D2C50FD4}" type="datetimeFigureOut">
              <a:rPr lang="en-US" smtClean="0"/>
              <a:pPr/>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2DC583-0242-4A80-BDE1-70C1D2C50FD4}" type="datetimeFigureOut">
              <a:rPr lang="en-US" smtClean="0"/>
              <a:pPr/>
              <a:t>6/29/2014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2DC583-0242-4A80-BDE1-70C1D2C50FD4}" type="datetimeFigureOut">
              <a:rPr lang="en-US" smtClean="0"/>
              <a:pPr/>
              <a:t>6/29/2014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DC583-0242-4A80-BDE1-70C1D2C50FD4}" type="datetimeFigureOut">
              <a:rPr lang="en-US" smtClean="0"/>
              <a:pPr/>
              <a:t>6/29/2014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DC583-0242-4A80-BDE1-70C1D2C50FD4}" type="datetimeFigureOut">
              <a:rPr lang="en-US" smtClean="0"/>
              <a:pPr/>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DC583-0242-4A80-BDE1-70C1D2C50FD4}" type="datetimeFigureOut">
              <a:rPr lang="en-US" smtClean="0"/>
              <a:pPr/>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4F541-17BD-4972-8C78-8AC5BA80CA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DC583-0242-4A80-BDE1-70C1D2C50FD4}" type="datetimeFigureOut">
              <a:rPr lang="en-US" smtClean="0"/>
              <a:pPr/>
              <a:t>6/29/2014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4F541-17BD-4972-8C78-8AC5BA80CA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Psycholinguistics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 </a:t>
            </a:r>
            <a:r>
              <a:rPr lang="en-US" b="1" dirty="0" smtClean="0">
                <a:solidFill>
                  <a:schemeClr val="tx1"/>
                </a:solidFill>
              </a:rPr>
              <a:t>14</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Animal Communication and Human Behavior </a:t>
            </a:r>
          </a:p>
          <a:p>
            <a:r>
              <a:rPr lang="en-US" dirty="0" err="1" smtClean="0"/>
              <a:t>Ethologists</a:t>
            </a:r>
            <a:r>
              <a:rPr lang="en-US" dirty="0" smtClean="0"/>
              <a:t> have argued that facial gestures such as smiling, grimacing, and the </a:t>
            </a:r>
            <a:r>
              <a:rPr lang="en-US" i="1" dirty="0" smtClean="0"/>
              <a:t>eye-brow flash on greeting are universal human communicative signals that can be related to corresponding signals in other primates. </a:t>
            </a:r>
          </a:p>
          <a:p>
            <a:r>
              <a:rPr lang="en-US" dirty="0" smtClean="0"/>
              <a:t>Humans also often seek to mimic animals' communicative signals in order to interact with the animals. For example, cats have a mild </a:t>
            </a:r>
            <a:r>
              <a:rPr lang="en-US" dirty="0" err="1" smtClean="0"/>
              <a:t>affiliative</a:t>
            </a:r>
            <a:r>
              <a:rPr lang="en-US" dirty="0" smtClean="0"/>
              <a:t> response involving closing their eyes; humans often close their eyes towards a pet cat to establish a tolerant relationship. Stroking, petting and rubbing pet animals are all actions that probably work through their natural patterns of interspecies communication.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Animal Communication and Linguistics </a:t>
            </a:r>
          </a:p>
          <a:p>
            <a:r>
              <a:rPr lang="en-US" dirty="0" smtClean="0"/>
              <a:t>Human languages are characterized for having a </a:t>
            </a:r>
            <a:r>
              <a:rPr lang="en-US" b="1" i="1" dirty="0" smtClean="0"/>
              <a:t>double articulation. It means that complex linguistic expressions can be broken down in meaningful elements (such as morphemes and words), which in turn are composed of smallest meaningless phonetic elements, or phonemes. Animal signals, however, do not exhibit this dual structure. </a:t>
            </a:r>
          </a:p>
          <a:p>
            <a:endParaRPr lang="en-US" dirty="0" smtClean="0"/>
          </a:p>
          <a:p>
            <a:r>
              <a:rPr lang="en-US" dirty="0" smtClean="0"/>
              <a:t>In general, animal utterances are responses to external stimuli, and do not refer to matters removed in time and space. Matters of relevance at a distance, such as distant food sources, tend to be indicated to other individuals by body language instead, for example wolf activity before a hunt, or the information conveyed in honeybee dance language.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endParaRPr lang="en-US" dirty="0" smtClean="0"/>
          </a:p>
          <a:p>
            <a:r>
              <a:rPr lang="en-US" dirty="0" smtClean="0"/>
              <a:t>Human language is largely learned culturally, while animal communication systems are known largely by instinct. </a:t>
            </a:r>
          </a:p>
          <a:p>
            <a:endParaRPr lang="en-US" dirty="0" smtClean="0"/>
          </a:p>
          <a:p>
            <a:r>
              <a:rPr lang="en-US" dirty="0" smtClean="0"/>
              <a:t>In contrast to human language, animal communication systems are usually not able to express conceptual generalizations. </a:t>
            </a:r>
          </a:p>
          <a:p>
            <a:r>
              <a:rPr lang="en-US" dirty="0" smtClean="0"/>
              <a:t>Human languages combine elements to produce new messages (a property known as </a:t>
            </a:r>
            <a:r>
              <a:rPr lang="en-US" b="1" i="1" dirty="0" smtClean="0"/>
              <a:t>creativity). One factor in this is that much human language growth is based upon conceptual ideas and hypothetical structures, both being far greater capabilities in humans than animals. This appears far less common in animal communication systems.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Wild Children &amp; Language</a:t>
            </a:r>
          </a:p>
          <a:p>
            <a:endParaRPr lang="en-US" dirty="0" smtClean="0"/>
          </a:p>
          <a:p>
            <a:r>
              <a:rPr lang="en-US" dirty="0" smtClean="0"/>
              <a:t>Wild? </a:t>
            </a:r>
          </a:p>
          <a:p>
            <a:r>
              <a:rPr lang="en-US" dirty="0" smtClean="0"/>
              <a:t>A </a:t>
            </a:r>
            <a:r>
              <a:rPr lang="en-US" b="1" dirty="0" smtClean="0"/>
              <a:t>feral child (feral, i.e. "wild" or undomesticated) </a:t>
            </a:r>
          </a:p>
          <a:p>
            <a:r>
              <a:rPr lang="en-US" dirty="0" smtClean="0"/>
              <a:t>→ a human child who, from a very young age, has lived in isolation from human contact and has remained unaware of human social behavior, and unexposed to language. </a:t>
            </a:r>
          </a:p>
          <a:p>
            <a:r>
              <a:rPr lang="en-US" dirty="0" smtClean="0"/>
              <a:t>→ also includes children who have been purposely kept apart from human society, e.g. kept in a room in solitary confinement. </a:t>
            </a:r>
          </a:p>
          <a:p>
            <a:r>
              <a:rPr lang="en-US" dirty="0" smtClean="0"/>
              <a:t>How do they learn language??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Language Acquisition in the Wild </a:t>
            </a:r>
          </a:p>
          <a:p>
            <a:r>
              <a:rPr lang="en-US" dirty="0" smtClean="0"/>
              <a:t>Quite obviously, feral, isolated and confined children who entered isolation before they could learn to talk never learned human language while in the wild, since they had nobody to teach them. They cannot spontaneously learn language.</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endParaRPr lang="en-US" dirty="0" smtClean="0"/>
          </a:p>
          <a:p>
            <a:r>
              <a:rPr lang="en-US" dirty="0" smtClean="0"/>
              <a:t>What many feral children do learn is to mimic animal sounds, and especially the sounds of their host families. Those that have lived with wolves are often reported as barking or whining, and those that have lived wild on their own are sometimes adept at recognizing and imitating the sounds of many different birds. </a:t>
            </a:r>
          </a:p>
          <a:p>
            <a:endParaRPr lang="en-US" dirty="0" smtClean="0"/>
          </a:p>
          <a:p>
            <a:r>
              <a:rPr lang="en-US" dirty="0" smtClean="0"/>
              <a:t>What makes feral children particularly interesting to scientists researching the </a:t>
            </a:r>
            <a:r>
              <a:rPr lang="en-US" b="1" dirty="0" smtClean="0"/>
              <a:t>critical period hypothesis is whether or not they learn to speak after their return to human society.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The Critical Period Hypothesis </a:t>
            </a:r>
          </a:p>
          <a:p>
            <a:r>
              <a:rPr lang="en-US" dirty="0" smtClean="0"/>
              <a:t>contends that the ability to learn a language is limited to the years before puberty after which, as a result of neurological changes in the brain, the ability is lost </a:t>
            </a:r>
          </a:p>
          <a:p>
            <a:r>
              <a:rPr lang="en-US" dirty="0" smtClean="0"/>
              <a:t>unless they are exposed to language in the early years of life, humans lose </a:t>
            </a:r>
            <a:r>
              <a:rPr lang="en-US" i="1" dirty="0" smtClean="0"/>
              <a:t>much of their innate ability to learn a language, and especially its grammatical system.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What Language to Teach? </a:t>
            </a:r>
          </a:p>
          <a:p>
            <a:r>
              <a:rPr lang="en-US" dirty="0" smtClean="0"/>
              <a:t>Since language acquisition is so difficult for feral children who've missed out on the critical period, some attempts have been made to teach children sign language. However, sign language is a language in its own right and requires the same neurological development.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After Returning to Civilization </a:t>
            </a:r>
          </a:p>
          <a:p>
            <a:r>
              <a:rPr lang="en-US" dirty="0" smtClean="0"/>
              <a:t>The ability of feral children to learn language on their return to human society is very varied. </a:t>
            </a:r>
          </a:p>
          <a:p>
            <a:r>
              <a:rPr lang="en-US" dirty="0" smtClean="0"/>
              <a:t>Some children acquire normal language ability, but only if found before the onset of puberty. E.g. Isabelle → in two years she covered the stages of learning that usually take six years. </a:t>
            </a:r>
          </a:p>
          <a:p>
            <a:r>
              <a:rPr lang="en-US" dirty="0" smtClean="0"/>
              <a:t>Some also learnt to speak normally, but it is assumed that they could speak before their period of isolation.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Famous Examples </a:t>
            </a:r>
          </a:p>
          <a:p>
            <a:r>
              <a:rPr lang="en-US" dirty="0" smtClean="0"/>
              <a:t>List </a:t>
            </a:r>
          </a:p>
          <a:p>
            <a:r>
              <a:rPr lang="en-US" dirty="0" smtClean="0"/>
              <a:t>Romanian Dog-Boy </a:t>
            </a:r>
          </a:p>
          <a:p>
            <a:r>
              <a:rPr lang="en-US" dirty="0" smtClean="0"/>
              <a:t>Ugandan Monkey-Boy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Intraspecies</a:t>
            </a:r>
            <a:r>
              <a:rPr lang="en-US" dirty="0" smtClean="0"/>
              <a:t> Communication </a:t>
            </a:r>
          </a:p>
          <a:p>
            <a:r>
              <a:rPr lang="en-US" dirty="0" smtClean="0"/>
              <a:t>Forms of Communication </a:t>
            </a:r>
          </a:p>
          <a:p>
            <a:r>
              <a:rPr lang="en-US" dirty="0" smtClean="0"/>
              <a:t>Functions of Communication </a:t>
            </a:r>
          </a:p>
          <a:p>
            <a:r>
              <a:rPr lang="en-US" dirty="0" smtClean="0"/>
              <a:t>Evolution of Communication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457200" y="2423001"/>
            <a:ext cx="8229600" cy="2880360"/>
          </a:xfrm>
          <a:prstGeom prst="rect">
            <a:avLst/>
          </a:prstGeom>
          <a:noFill/>
          <a:ln w="9525">
            <a:noFill/>
            <a:miter lim="800000"/>
            <a:headEnd/>
            <a:tailEnd/>
          </a:ln>
          <a:effectLst/>
        </p:spPr>
      </p:pic>
      <p:sp>
        <p:nvSpPr>
          <p:cNvPr id="5" name="Rectangle 4"/>
          <p:cNvSpPr/>
          <p:nvPr/>
        </p:nvSpPr>
        <p:spPr>
          <a:xfrm>
            <a:off x="2286000" y="3105835"/>
            <a:ext cx="4572000" cy="646331"/>
          </a:xfrm>
          <a:prstGeom prst="rect">
            <a:avLst/>
          </a:prstGeom>
        </p:spPr>
        <p:txBody>
          <a:bodyPr>
            <a:spAutoFit/>
          </a:bodyPr>
          <a:lstStyle/>
          <a:p>
            <a:endParaRPr lang="en-US" dirty="0" smtClean="0"/>
          </a:p>
          <a:p>
            <a:r>
              <a:rPr lang="en-US" b="1" dirty="0" smtClean="0"/>
              <a:t>Charles F. </a:t>
            </a:r>
            <a:r>
              <a:rPr lang="en-US" b="1" dirty="0" err="1" smtClean="0"/>
              <a:t>Hockett</a:t>
            </a:r>
            <a:r>
              <a:rPr lang="en-US" b="1" dirty="0" smtClean="0"/>
              <a:t> (1974)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Facts about Human Language </a:t>
            </a:r>
          </a:p>
          <a:p>
            <a:r>
              <a:rPr lang="en-US" dirty="0" smtClean="0"/>
              <a:t>Human is capable of producing brand new sentences never before uttered in the history of the universe </a:t>
            </a:r>
          </a:p>
          <a:p>
            <a:endParaRPr lang="en-US" dirty="0" smtClean="0"/>
          </a:p>
          <a:p>
            <a:r>
              <a:rPr lang="en-US" dirty="0" smtClean="0"/>
              <a:t>→ mental grammar </a:t>
            </a:r>
          </a:p>
          <a:p>
            <a:r>
              <a:rPr lang="en-US" dirty="0" smtClean="0"/>
              <a:t>Children develop complex grammars rapidly and without formal instruction and grow up to give consistent interpretations to novel sentence constructions that they have never before encountered </a:t>
            </a:r>
          </a:p>
          <a:p>
            <a:endParaRPr lang="en-US" dirty="0" smtClean="0"/>
          </a:p>
          <a:p>
            <a:r>
              <a:rPr lang="en-US" dirty="0" smtClean="0"/>
              <a:t>→ universal grammar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Vocal-auditory channel </a:t>
            </a:r>
          </a:p>
          <a:p>
            <a:r>
              <a:rPr lang="en-US" dirty="0" smtClean="0"/>
              <a:t>Design Features of Language </a:t>
            </a:r>
          </a:p>
          <a:p>
            <a:r>
              <a:rPr lang="en-US" dirty="0" smtClean="0"/>
              <a:t>Human communication utilizes sounds produced by a vocal system and received by an auditory system. </a:t>
            </a:r>
          </a:p>
          <a:p>
            <a:r>
              <a:rPr lang="en-US" dirty="0" smtClean="0"/>
              <a:t>The system leaves the rest of the body free to engage in other activities </a:t>
            </a:r>
          </a:p>
          <a:p>
            <a:r>
              <a:rPr lang="en-US" dirty="0" smtClean="0"/>
              <a:t>E.g. people also talk in the dark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Sounds are transmitted in all directions</a:t>
            </a:r>
          </a:p>
          <a:p>
            <a:pPr>
              <a:buNone/>
            </a:pPr>
            <a:endParaRPr lang="en-US" dirty="0" smtClean="0"/>
          </a:p>
          <a:p>
            <a:r>
              <a:rPr lang="en-US" dirty="0" smtClean="0"/>
              <a:t>The auditory system with two ears make it possible to detect and locate the source of the sounds with precision. </a:t>
            </a:r>
          </a:p>
          <a:p>
            <a:r>
              <a:rPr lang="en-US" dirty="0" smtClean="0"/>
              <a:t>Important for survival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Transitory  </a:t>
            </a:r>
          </a:p>
          <a:p>
            <a:endParaRPr lang="en-US" dirty="0" smtClean="0"/>
          </a:p>
          <a:p>
            <a:r>
              <a:rPr lang="en-US" dirty="0" smtClean="0"/>
              <a:t>Sounds are heard and they rapidly disappear, allowing successive exchanges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Interchangeable </a:t>
            </a:r>
          </a:p>
          <a:p>
            <a:pPr>
              <a:buNone/>
            </a:pPr>
            <a:endParaRPr lang="en-US" dirty="0" smtClean="0"/>
          </a:p>
          <a:p>
            <a:r>
              <a:rPr lang="en-US" dirty="0" smtClean="0"/>
              <a:t>Senders of sounds can also act as receivers and vice versa.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r>
              <a:rPr lang="en-US" dirty="0" smtClean="0"/>
              <a:t>Total Feedback  </a:t>
            </a:r>
          </a:p>
          <a:p>
            <a:pPr>
              <a:buNone/>
            </a:pPr>
            <a:endParaRPr lang="en-US" dirty="0" smtClean="0"/>
          </a:p>
          <a:p>
            <a:r>
              <a:rPr lang="en-US" dirty="0" smtClean="0"/>
              <a:t>The senders of sound signals can also hear the sounds they are sending, so they can adjust or change the signals.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Specialization </a:t>
            </a:r>
          </a:p>
          <a:p>
            <a:r>
              <a:rPr lang="en-US" dirty="0" smtClean="0"/>
              <a:t>The biological power of language signals is small but the result or consequence can be immense. </a:t>
            </a:r>
          </a:p>
          <a:p>
            <a:r>
              <a:rPr lang="en-US" dirty="0" smtClean="0"/>
              <a:t>The signals are produced solely for the purpose of communication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err="1" smtClean="0"/>
              <a:t>Semanticity</a:t>
            </a:r>
            <a:r>
              <a:rPr lang="en-US" dirty="0" smtClean="0"/>
              <a:t> </a:t>
            </a:r>
          </a:p>
          <a:p>
            <a:endParaRPr lang="en-US" dirty="0" smtClean="0"/>
          </a:p>
          <a:p>
            <a:endParaRPr lang="en-US" dirty="0" smtClean="0"/>
          </a:p>
          <a:p>
            <a:r>
              <a:rPr lang="en-US" dirty="0" smtClean="0"/>
              <a:t>The sound signals are meaningful. </a:t>
            </a:r>
          </a:p>
          <a:p>
            <a:r>
              <a:rPr lang="en-US" dirty="0" smtClean="0"/>
              <a:t>The series of sounds are assigned with meaning.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Arbitrariness </a:t>
            </a:r>
          </a:p>
          <a:p>
            <a:r>
              <a:rPr lang="en-US" dirty="0" smtClean="0"/>
              <a:t>There is no necessary connection between the form of the signal and the thing being referred to. </a:t>
            </a:r>
          </a:p>
          <a:p>
            <a:r>
              <a:rPr lang="en-US" dirty="0" smtClean="0"/>
              <a:t>Onomatopoeic words?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dirty="0" smtClean="0"/>
          </a:p>
          <a:p>
            <a:r>
              <a:rPr lang="en-US" dirty="0" smtClean="0"/>
              <a:t>Forms of Communication </a:t>
            </a:r>
          </a:p>
          <a:p>
            <a:r>
              <a:rPr lang="en-US" dirty="0" smtClean="0"/>
              <a:t>The best known forms of communication involve </a:t>
            </a:r>
            <a:r>
              <a:rPr lang="en-US" i="1" dirty="0" smtClean="0"/>
              <a:t>the display of distinctive body parts, or distinctive bodily movements </a:t>
            </a:r>
          </a:p>
          <a:p>
            <a:r>
              <a:rPr lang="en-US" dirty="0" smtClean="0"/>
              <a:t>e.g. the Herring Gull </a:t>
            </a:r>
          </a:p>
          <a:p>
            <a:r>
              <a:rPr lang="en-US" b="1" dirty="0" smtClean="0"/>
              <a:t>Parent ----- Nest--------chick</a:t>
            </a:r>
          </a:p>
          <a:p>
            <a:r>
              <a:rPr lang="en-US" b="1" dirty="0" smtClean="0"/>
              <a:t>brightly colored bill, yellow with a red spot food </a:t>
            </a:r>
          </a:p>
          <a:p>
            <a:r>
              <a:rPr lang="en-US" dirty="0" smtClean="0"/>
              <a:t>tap the bill on the ground</a:t>
            </a:r>
          </a:p>
          <a:p>
            <a:endParaRPr lang="en-US" dirty="0" smtClean="0"/>
          </a:p>
          <a:p>
            <a:r>
              <a:rPr lang="en-US" dirty="0" smtClean="0"/>
              <a:t>Accidental swallowing of pieces of brightly colored plastic or glass is a common cause of mortality among gull chicks).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Convention </a:t>
            </a:r>
          </a:p>
          <a:p>
            <a:pPr>
              <a:buNone/>
            </a:pPr>
            <a:endParaRPr lang="en-US" dirty="0" smtClean="0"/>
          </a:p>
          <a:p>
            <a:r>
              <a:rPr lang="en-US" dirty="0" smtClean="0"/>
              <a:t>The system and the meanings are conventional – agreed upon by the speech community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Discreteness </a:t>
            </a:r>
          </a:p>
          <a:p>
            <a:endParaRPr lang="en-US" dirty="0" smtClean="0"/>
          </a:p>
          <a:p>
            <a:r>
              <a:rPr lang="en-US" dirty="0" smtClean="0"/>
              <a:t>The sounds that make up the signal can be separated. </a:t>
            </a:r>
          </a:p>
          <a:p>
            <a:r>
              <a:rPr lang="en-US" dirty="0" smtClean="0"/>
              <a:t>Sentences can be parsed into phrases, phrases into words, words into morphemes, morphemes into phonemes.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endParaRPr lang="en-US" dirty="0" smtClean="0"/>
          </a:p>
          <a:p>
            <a:r>
              <a:rPr lang="en-US" dirty="0" smtClean="0"/>
              <a:t>Displacement</a:t>
            </a:r>
          </a:p>
          <a:p>
            <a:r>
              <a:rPr lang="en-US" dirty="0" smtClean="0"/>
              <a:t>Human beings can communicate about things, activities, and ideas that are not tied to a certain place or time. </a:t>
            </a:r>
          </a:p>
          <a:p>
            <a:r>
              <a:rPr lang="en-US" dirty="0" smtClean="0"/>
              <a:t>They even talk about things that do not exist.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Productivity</a:t>
            </a:r>
          </a:p>
          <a:p>
            <a:endParaRPr lang="en-US" dirty="0" smtClean="0"/>
          </a:p>
          <a:p>
            <a:r>
              <a:rPr lang="en-US" dirty="0" smtClean="0"/>
              <a:t>The system is open for new inventions and development. </a:t>
            </a:r>
          </a:p>
          <a:p>
            <a:r>
              <a:rPr lang="en-US" dirty="0" smtClean="0"/>
              <a:t>New words, terminologies, expressions are coined or created.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Socialization</a:t>
            </a:r>
          </a:p>
          <a:p>
            <a:endParaRPr lang="en-US" dirty="0" smtClean="0"/>
          </a:p>
          <a:p>
            <a:endParaRPr lang="en-US" dirty="0" smtClean="0"/>
          </a:p>
          <a:p>
            <a:r>
              <a:rPr lang="en-US" dirty="0" smtClean="0"/>
              <a:t>Or </a:t>
            </a:r>
            <a:r>
              <a:rPr lang="en-US" i="1" dirty="0" smtClean="0"/>
              <a:t>Traditional Transmission </a:t>
            </a:r>
          </a:p>
          <a:p>
            <a:r>
              <a:rPr lang="en-US" dirty="0" smtClean="0"/>
              <a:t>Human language is not something inborn. </a:t>
            </a:r>
          </a:p>
          <a:p>
            <a:r>
              <a:rPr lang="en-US" dirty="0" smtClean="0"/>
              <a:t>Human beings learn their first language through a process of socialization in a teaching-learning environment.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Duality of Patterning</a:t>
            </a:r>
          </a:p>
          <a:p>
            <a:endParaRPr lang="en-US" dirty="0" smtClean="0"/>
          </a:p>
          <a:p>
            <a:endParaRPr lang="en-US" dirty="0" smtClean="0"/>
          </a:p>
          <a:p>
            <a:r>
              <a:rPr lang="en-US" dirty="0" smtClean="0"/>
              <a:t>The order of sounds that make up a signal may be changed to form a new word because they consist of phonological elements (phonemes) that do not carry meaning. </a:t>
            </a:r>
          </a:p>
          <a:p>
            <a:r>
              <a:rPr lang="en-US" dirty="0" smtClean="0"/>
              <a:t>E.g. </a:t>
            </a:r>
            <a:r>
              <a:rPr lang="en-US" i="1" dirty="0" smtClean="0"/>
              <a:t>tap, pat, apt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Prevarication</a:t>
            </a:r>
          </a:p>
          <a:p>
            <a:pPr>
              <a:buNone/>
            </a:pPr>
            <a:endParaRPr lang="en-US" dirty="0" smtClean="0"/>
          </a:p>
          <a:p>
            <a:r>
              <a:rPr lang="en-US" dirty="0" smtClean="0"/>
              <a:t>A message may be a truth or a lie or nonsensical. </a:t>
            </a:r>
          </a:p>
          <a:p>
            <a:r>
              <a:rPr lang="en-US" dirty="0" smtClean="0"/>
              <a:t>Human beings can lie and negate. </a:t>
            </a:r>
          </a:p>
          <a:p>
            <a:r>
              <a:rPr lang="en-US" dirty="0" smtClean="0"/>
              <a:t>The negation occurs only in verbal language </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Reflexivity</a:t>
            </a:r>
          </a:p>
          <a:p>
            <a:r>
              <a:rPr lang="en-US" dirty="0" smtClean="0"/>
              <a:t>Human language can be used to talk about itself. </a:t>
            </a:r>
          </a:p>
          <a:p>
            <a:r>
              <a:rPr lang="en-US" dirty="0" smtClean="0"/>
              <a:t>Parts of speech are correctly used unconsciously. </a:t>
            </a:r>
          </a:p>
          <a:p>
            <a:r>
              <a:rPr lang="en-US" dirty="0" smtClean="0"/>
              <a:t>E.g. </a:t>
            </a:r>
            <a:r>
              <a:rPr lang="en-US" i="1" dirty="0" smtClean="0"/>
              <a:t>run is a verb, room is a noun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lstStyle/>
          <a:p>
            <a:endParaRPr lang="en-US" dirty="0" smtClean="0"/>
          </a:p>
          <a:p>
            <a:r>
              <a:rPr lang="en-US" dirty="0" smtClean="0"/>
              <a:t>The system can be learned</a:t>
            </a:r>
          </a:p>
          <a:p>
            <a:pPr>
              <a:buNone/>
            </a:pPr>
            <a:endParaRPr lang="en-US" dirty="0" smtClean="0"/>
          </a:p>
          <a:p>
            <a:r>
              <a:rPr lang="en-US" dirty="0" smtClean="0"/>
              <a:t>A speaker can learn another language and use it. </a:t>
            </a:r>
          </a:p>
          <a:p>
            <a:r>
              <a:rPr lang="en-US" dirty="0" smtClean="0"/>
              <a:t>It is possible to translate from one language to another.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Psycholinguistics</a:t>
            </a:r>
            <a:endParaRPr lang="en-US" dirty="0"/>
          </a:p>
        </p:txBody>
      </p:sp>
      <p:sp>
        <p:nvSpPr>
          <p:cNvPr id="5" name="Content Placeholder 4"/>
          <p:cNvSpPr>
            <a:spLocks noGrp="1"/>
          </p:cNvSpPr>
          <p:nvPr>
            <p:ph idx="1"/>
          </p:nvPr>
        </p:nvSpPr>
        <p:spPr/>
        <p:txBody>
          <a:bodyPr>
            <a:normAutofit lnSpcReduction="10000"/>
          </a:bodyPr>
          <a:lstStyle/>
          <a:p>
            <a:r>
              <a:rPr lang="en-US" dirty="0" smtClean="0"/>
              <a:t>Progress in determining how linguistic representations are derived from print will be made as researchers move beyond the short, monosyllabic words that have been the focus of much current research and modeling.</a:t>
            </a:r>
          </a:p>
          <a:p>
            <a:r>
              <a:rPr lang="en-US" dirty="0" smtClean="0"/>
              <a:t> In addition, experimental techniques that involve the brief presentation of stimuli and the tracking of eye movements are contributing useful information.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endParaRPr lang="en-US" dirty="0" smtClean="0"/>
          </a:p>
          <a:p>
            <a:r>
              <a:rPr lang="en-US" dirty="0" smtClean="0"/>
              <a:t>Another important form of communication is </a:t>
            </a:r>
            <a:r>
              <a:rPr lang="en-US" i="1" dirty="0" smtClean="0"/>
              <a:t>bird song, usually performed mainly by males, though in some species the sexes sing in alternation (this is called </a:t>
            </a:r>
            <a:r>
              <a:rPr lang="en-US" i="1" dirty="0" err="1" smtClean="0"/>
              <a:t>duetting</a:t>
            </a:r>
            <a:r>
              <a:rPr lang="en-US" i="1" dirty="0" smtClean="0"/>
              <a:t> and serves mainly purposes of strengthening pair-bonding and repelling competitors). </a:t>
            </a:r>
          </a:p>
          <a:p>
            <a:r>
              <a:rPr lang="en-US" dirty="0" smtClean="0"/>
              <a:t>Bird song is just the best known case of vocal communication; other instances include the warning cries of many monkeys, the territorial calls of gibbons, and the mating calls of many species of frog.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These methods supplement the naming tasks and lexical decision tasks that are used in much of the research on single word reading.</a:t>
            </a:r>
          </a:p>
          <a:p>
            <a:r>
              <a:rPr lang="en-US" dirty="0" smtClean="0"/>
              <a:t> Although many questions remain to be answered, it is clear that the visual representations provided by print rapidly make contact with the representations stored in the mental lexicon.</a:t>
            </a:r>
          </a:p>
          <a:p>
            <a:r>
              <a:rPr lang="en-US" dirty="0" smtClean="0"/>
              <a:t> Once this contact has been made, it matters little whether the initial input was by eye or by ear.</a:t>
            </a:r>
          </a:p>
          <a:p>
            <a:r>
              <a:rPr lang="en-US" dirty="0" smtClean="0"/>
              <a:t> The principles and processing procedures are much the same.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mental lexicon</a:t>
            </a:r>
          </a:p>
          <a:p>
            <a:r>
              <a:rPr lang="en-US" dirty="0" smtClean="0"/>
              <a:t>So far, in discussing how listeners and readers access information in the mental lexicon, we have not said much about the nature of the information that they access.</a:t>
            </a:r>
          </a:p>
          <a:p>
            <a:r>
              <a:rPr lang="en-US" dirty="0" smtClean="0"/>
              <a:t> It is to this topic that we now turn. </a:t>
            </a:r>
          </a:p>
          <a:p>
            <a:r>
              <a:rPr lang="en-US" dirty="0" smtClean="0"/>
              <a:t>One question, which relates to the trade-off between computation and storage in language processing, is whether the mental lexicon is organized by morphemes or by words.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Under a word-based view, the lexicon contains representations of all words that the language user knows, whether they are single-morpheme words such as </a:t>
            </a:r>
            <a:r>
              <a:rPr lang="en-US" i="1" dirty="0" smtClean="0"/>
              <a:t>cat or </a:t>
            </a:r>
            <a:r>
              <a:rPr lang="en-US" i="1" dirty="0" err="1" smtClean="0"/>
              <a:t>polymorphemic</a:t>
            </a:r>
            <a:r>
              <a:rPr lang="en-US" i="1" dirty="0" smtClean="0"/>
              <a:t> words such </a:t>
            </a:r>
            <a:r>
              <a:rPr lang="en-US" dirty="0" smtClean="0"/>
              <a:t>as </a:t>
            </a:r>
            <a:r>
              <a:rPr lang="en-US" i="1" dirty="0" smtClean="0"/>
              <a:t>beautifully.</a:t>
            </a:r>
          </a:p>
          <a:p>
            <a:r>
              <a:rPr lang="en-US" i="1" dirty="0" smtClean="0"/>
              <a:t>Supporting this view, Tyler, </a:t>
            </a:r>
            <a:r>
              <a:rPr lang="en-US" i="1" dirty="0" err="1" smtClean="0"/>
              <a:t>Marslen</a:t>
            </a:r>
            <a:r>
              <a:rPr lang="en-US" i="1" dirty="0" smtClean="0"/>
              <a:t>-Wilson, </a:t>
            </a:r>
            <a:r>
              <a:rPr lang="en-US" i="1" dirty="0" err="1" smtClean="0"/>
              <a:t>Rentoul</a:t>
            </a:r>
            <a:r>
              <a:rPr lang="en-US" i="1" dirty="0" smtClean="0"/>
              <a:t>, and </a:t>
            </a:r>
            <a:r>
              <a:rPr lang="en-US" i="1" dirty="0" err="1" smtClean="0"/>
              <a:t>Hanney</a:t>
            </a:r>
            <a:r>
              <a:rPr lang="en-US" i="1" dirty="0" smtClean="0"/>
              <a:t> (1988) found </a:t>
            </a:r>
            <a:r>
              <a:rPr lang="en-US" dirty="0" smtClean="0"/>
              <a:t>that spoken word recognition performance was related to when the word began to diverge from other words in the mental lexicon, as predicted by the cohort model,</a:t>
            </a:r>
          </a:p>
          <a:p>
            <a:r>
              <a:rPr lang="en-US" dirty="0" smtClean="0"/>
              <a:t> but was not related to morphemic predictors of where recognition should take place.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Under a morpheme-based view, in contrast, the lexicon is organized in terms of morphemes such as </a:t>
            </a:r>
            <a:r>
              <a:rPr lang="en-US" i="1" dirty="0" smtClean="0"/>
              <a:t>beauty, </a:t>
            </a:r>
            <a:r>
              <a:rPr lang="en-US" i="1" dirty="0" err="1" smtClean="0"/>
              <a:t>ful</a:t>
            </a:r>
            <a:r>
              <a:rPr lang="en-US" i="1" dirty="0" smtClean="0"/>
              <a:t>, and </a:t>
            </a:r>
            <a:r>
              <a:rPr lang="en-US" i="1" dirty="0" err="1" smtClean="0"/>
              <a:t>ly</a:t>
            </a:r>
            <a:r>
              <a:rPr lang="en-US" i="1" dirty="0" smtClean="0"/>
              <a:t>. </a:t>
            </a:r>
          </a:p>
          <a:p>
            <a:r>
              <a:rPr lang="en-US" i="1" dirty="0" smtClean="0"/>
              <a:t>In </a:t>
            </a:r>
            <a:r>
              <a:rPr lang="en-US" i="1" dirty="0" err="1" smtClean="0"/>
              <a:t>this</a:t>
            </a:r>
            <a:r>
              <a:rPr lang="en-US" dirty="0" err="1" smtClean="0"/>
              <a:t>view</a:t>
            </a:r>
            <a:r>
              <a:rPr lang="en-US" dirty="0" smtClean="0"/>
              <a:t>, complex words are processed and represented in terms of such units.</a:t>
            </a:r>
          </a:p>
          <a:p>
            <a:r>
              <a:rPr lang="en-US" dirty="0" smtClean="0"/>
              <a:t>The study by Taft and Forster (1975) brought morphological issues to the attention of many psychologists and pointed to some form of morpheme-based storage.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 mentioned earlier, these researchers found that </a:t>
            </a:r>
            <a:r>
              <a:rPr lang="en-US" dirty="0" err="1" smtClean="0"/>
              <a:t>nonwords</a:t>
            </a:r>
            <a:r>
              <a:rPr lang="en-US" dirty="0" smtClean="0"/>
              <a:t> such as </a:t>
            </a:r>
            <a:r>
              <a:rPr lang="en-US" i="1" dirty="0" smtClean="0"/>
              <a:t>vive (which is the stem of revive) were </a:t>
            </a:r>
            <a:r>
              <a:rPr lang="en-US" dirty="0" smtClean="0"/>
              <a:t>difficult to reject in a lexical decision task.</a:t>
            </a:r>
          </a:p>
          <a:p>
            <a:r>
              <a:rPr lang="en-US" dirty="0" smtClean="0"/>
              <a:t> Participants also had trouble with items such as </a:t>
            </a:r>
            <a:r>
              <a:rPr lang="en-US" i="1" dirty="0" err="1" smtClean="0"/>
              <a:t>dejuvenate</a:t>
            </a:r>
            <a:r>
              <a:rPr lang="en-US" i="1" dirty="0" smtClean="0"/>
              <a:t> which, although not a real word, consists of genuine prefix together with a genuine </a:t>
            </a:r>
            <a:r>
              <a:rPr lang="en-US" dirty="0" smtClean="0"/>
              <a:t>root. </a:t>
            </a:r>
          </a:p>
          <a:p>
            <a:r>
              <a:rPr lang="en-US" dirty="0" smtClean="0"/>
              <a:t>Taft and Forster interpreted their results to suggest that access to the mental lexical is based on root morphemes and that obligatory decomposition must precede word recognition for </a:t>
            </a:r>
            <a:r>
              <a:rPr lang="en-US" dirty="0" err="1" smtClean="0"/>
              <a:t>polymorphemic</a:t>
            </a:r>
            <a:r>
              <a:rPr lang="en-US" dirty="0" smtClean="0"/>
              <a:t> words.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More recent studies suggest that there are in fact two routes to recognition for </a:t>
            </a:r>
            <a:r>
              <a:rPr lang="en-US" dirty="0" err="1" smtClean="0"/>
              <a:t>polymorphemic</a:t>
            </a:r>
            <a:r>
              <a:rPr lang="en-US" dirty="0" smtClean="0"/>
              <a:t> words, one based on morphological analysis and the other based on whole-word storage.</a:t>
            </a:r>
          </a:p>
          <a:p>
            <a:r>
              <a:rPr lang="en-US" dirty="0" smtClean="0"/>
              <a:t> In one instantiation of this dual-route view, morphologically complex words are simultaneously analyzed as whole words and in terms of morphemes.</a:t>
            </a:r>
          </a:p>
          <a:p>
            <a:r>
              <a:rPr lang="en-US" dirty="0" smtClean="0"/>
              <a:t> In the model of </a:t>
            </a:r>
            <a:r>
              <a:rPr lang="en-US" dirty="0" err="1" smtClean="0"/>
              <a:t>Wurm</a:t>
            </a:r>
            <a:r>
              <a:rPr lang="en-US" dirty="0" smtClean="0"/>
              <a:t> (1997, </a:t>
            </a:r>
            <a:r>
              <a:rPr lang="en-US" dirty="0" err="1" smtClean="0"/>
              <a:t>Wurm</a:t>
            </a:r>
            <a:r>
              <a:rPr lang="en-US" dirty="0" smtClean="0"/>
              <a:t> &amp; Ross, 2001), for instance, the system maintains a representation of which morphemes can combine, and in what ways.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potential word root is checked against a list of free roots that have combined in the past with the prefix in question.</a:t>
            </a:r>
          </a:p>
          <a:p>
            <a:r>
              <a:rPr lang="en-US" dirty="0" smtClean="0"/>
              <a:t>In another instantiation of the dual-route view, some morphologically complex words are decomposed and others are not.</a:t>
            </a:r>
          </a:p>
          <a:p>
            <a:r>
              <a:rPr lang="en-US" dirty="0" smtClean="0"/>
              <a:t>For example, </a:t>
            </a:r>
            <a:r>
              <a:rPr lang="en-US" dirty="0" err="1" smtClean="0"/>
              <a:t>Marslen</a:t>
            </a:r>
            <a:r>
              <a:rPr lang="en-US" dirty="0" smtClean="0"/>
              <a:t>-Wilson, Tyler, </a:t>
            </a:r>
            <a:r>
              <a:rPr lang="en-US" dirty="0" err="1" smtClean="0"/>
              <a:t>Waksler</a:t>
            </a:r>
            <a:r>
              <a:rPr lang="en-US" dirty="0" smtClean="0"/>
              <a:t>, and Older (1994) argued that semantically opaque words such as </a:t>
            </a:r>
            <a:r>
              <a:rPr lang="en-US" i="1" dirty="0" smtClean="0"/>
              <a:t>organize and casualty are treated by listeners and readers as </a:t>
            </a:r>
            <a:r>
              <a:rPr lang="en-US" dirty="0" err="1" smtClean="0"/>
              <a:t>monomorphemic</a:t>
            </a:r>
            <a:r>
              <a:rPr lang="en-US" dirty="0" smtClean="0"/>
              <a:t> and are not decomposed no matter how many morphemes they technically Contain.</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Commonly encountered words may also be treated as wholes rather than in terms of morphemes (</a:t>
            </a:r>
            <a:r>
              <a:rPr lang="en-US" dirty="0" err="1" smtClean="0"/>
              <a:t>Caramazza</a:t>
            </a:r>
            <a:r>
              <a:rPr lang="en-US" dirty="0" smtClean="0"/>
              <a:t> et al., 1988; </a:t>
            </a:r>
            <a:r>
              <a:rPr lang="en-US" dirty="0" err="1" smtClean="0"/>
              <a:t>Schreuder</a:t>
            </a:r>
            <a:r>
              <a:rPr lang="en-US" dirty="0" smtClean="0"/>
              <a:t> &amp; </a:t>
            </a:r>
            <a:r>
              <a:rPr lang="en-US" dirty="0" err="1" smtClean="0"/>
              <a:t>Baayen</a:t>
            </a:r>
            <a:r>
              <a:rPr lang="en-US" dirty="0" smtClean="0"/>
              <a:t>, 1995).</a:t>
            </a:r>
          </a:p>
          <a:p>
            <a:r>
              <a:rPr lang="en-US" dirty="0" smtClean="0"/>
              <a:t> Although morphological decomposition may not always take place, the evidence we have reviewed suggests that the lexicon is organized, in part, in terms of morphemes. This organization helps explain our ability to make some sense of </a:t>
            </a:r>
            <a:r>
              <a:rPr lang="en-US" i="1" dirty="0" err="1" smtClean="0"/>
              <a:t>slithy</a:t>
            </a:r>
            <a:r>
              <a:rPr lang="en-US" i="1" dirty="0" smtClean="0"/>
              <a:t> and </a:t>
            </a:r>
            <a:r>
              <a:rPr lang="en-US" i="1" dirty="0" err="1" smtClean="0"/>
              <a:t>toves</a:t>
            </a:r>
            <a:r>
              <a:rPr lang="en-US" i="1" dirty="0" smtClean="0"/>
              <a:t>.</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Ambiguous words, or those with more than one meaning, might be expected to cause difficulties in lexical processing.</a:t>
            </a:r>
          </a:p>
          <a:p>
            <a:r>
              <a:rPr lang="en-US" dirty="0" smtClean="0"/>
              <a:t> Researchers have been interested in ambiguity because studies of this issue may provide insight into whether processing at the lexical level is influenced by information at higher levels or whether it is modular. </a:t>
            </a:r>
          </a:p>
          <a:p>
            <a:r>
              <a:rPr lang="en-US" dirty="0" smtClean="0"/>
              <a:t>In the former case, </a:t>
            </a:r>
            <a:r>
              <a:rPr lang="en-US" dirty="0" err="1" smtClean="0"/>
              <a:t>comprehenders</a:t>
            </a:r>
            <a:r>
              <a:rPr lang="en-US" dirty="0" smtClean="0"/>
              <a:t> would be expected to access only the contextually appropriate meaning of a word.</a:t>
            </a:r>
          </a:p>
          <a:p>
            <a:r>
              <a:rPr lang="en-US" dirty="0" smtClean="0"/>
              <a:t> In the latter case, all meanings should be retrieved and context should have its effects only after the initial processing has taken place.</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dirty="0" smtClean="0"/>
              <a:t>The original version of the cohort model (</a:t>
            </a:r>
            <a:r>
              <a:rPr lang="en-US" dirty="0" err="1" smtClean="0"/>
              <a:t>Marslen</a:t>
            </a:r>
            <a:r>
              <a:rPr lang="en-US" dirty="0" smtClean="0"/>
              <a:t>-Wilson &amp; Welsh, 1978) adopts an interactive view when it states that context acts directly on cohort membership.</a:t>
            </a:r>
          </a:p>
          <a:p>
            <a:r>
              <a:rPr lang="en-US" dirty="0" smtClean="0"/>
              <a:t>However, later versions of cohort theory (</a:t>
            </a:r>
            <a:r>
              <a:rPr lang="en-US" dirty="0" err="1" smtClean="0"/>
              <a:t>Marslen</a:t>
            </a:r>
            <a:r>
              <a:rPr lang="en-US" dirty="0" smtClean="0"/>
              <a:t>-Wilson, 1987; 1990; Moss &amp; </a:t>
            </a:r>
            <a:r>
              <a:rPr lang="en-US" dirty="0" err="1" smtClean="0"/>
              <a:t>Marslen</a:t>
            </a:r>
            <a:r>
              <a:rPr lang="en-US" dirty="0" smtClean="0"/>
              <a:t>- Wilson, 1993) hold that context has its effects at a later, integrative stage.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endParaRPr lang="en-US" dirty="0" smtClean="0"/>
          </a:p>
          <a:p>
            <a:r>
              <a:rPr lang="en-US" b="1" dirty="0" smtClean="0"/>
              <a:t>olfactory communication </a:t>
            </a:r>
          </a:p>
          <a:p>
            <a:r>
              <a:rPr lang="en-US" dirty="0" smtClean="0"/>
              <a:t>e.g. </a:t>
            </a:r>
          </a:p>
          <a:p>
            <a:r>
              <a:rPr lang="en-US" dirty="0" smtClean="0"/>
              <a:t>- Many mammals → glands that generate distinctive and long-lasting smells, and have corresponding behaviors that leave these smells in places where they have been. </a:t>
            </a:r>
          </a:p>
          <a:p>
            <a:r>
              <a:rPr lang="en-US" dirty="0" smtClean="0"/>
              <a:t>- Bees carry with them a pouch of material from the hive which they release as they reenter, the smell of which indicates if they are a part of the hive and grants their safe entry. </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Initially, it appears, both meanings of an ambiguous morpheme are looked up in many cases. </a:t>
            </a:r>
          </a:p>
          <a:p>
            <a:r>
              <a:rPr lang="en-US" dirty="0" smtClean="0"/>
              <a:t>This may even occur when the preceding context would seem to favor one meaning over the other.</a:t>
            </a:r>
          </a:p>
          <a:p>
            <a:r>
              <a:rPr lang="en-US" dirty="0" smtClean="0"/>
              <a:t> In one representative study (</a:t>
            </a:r>
            <a:r>
              <a:rPr lang="en-US" dirty="0" err="1" smtClean="0"/>
              <a:t>Gernsbacher</a:t>
            </a:r>
            <a:r>
              <a:rPr lang="en-US" dirty="0" smtClean="0"/>
              <a:t> &amp; Faust, 1991), participants read sentences such as </a:t>
            </a:r>
            <a:r>
              <a:rPr lang="en-US" i="1" dirty="0" smtClean="0"/>
              <a:t>Jack tried the punch but he didn’t think it tasted very good.</a:t>
            </a:r>
          </a:p>
          <a:p>
            <a:r>
              <a:rPr lang="en-US" i="1" dirty="0" smtClean="0"/>
              <a:t> After the word punch had </a:t>
            </a:r>
            <a:r>
              <a:rPr lang="en-US" dirty="0" smtClean="0"/>
              <a:t>been presented, an upper-case letter string was presented and participants were asked to decide whether or not it was a real word. </a:t>
            </a:r>
          </a:p>
          <a:p>
            <a:r>
              <a:rPr lang="en-US" dirty="0" smtClean="0"/>
              <a:t>Of interest were lexical decision targets such as </a:t>
            </a:r>
            <a:r>
              <a:rPr lang="en-US" i="1" dirty="0" smtClean="0"/>
              <a:t>HIT, which </a:t>
            </a:r>
            <a:r>
              <a:rPr lang="en-US" dirty="0" smtClean="0"/>
              <a:t>are related to an unintended meaning of the ambiguous word, and </a:t>
            </a:r>
            <a:r>
              <a:rPr lang="en-US" i="1" dirty="0" smtClean="0"/>
              <a:t>DRINK, which are related to </a:t>
            </a:r>
            <a:r>
              <a:rPr lang="en-US" dirty="0" smtClean="0"/>
              <a:t>the intended meaning.</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the target was presented immediately after the participant had read </a:t>
            </a:r>
            <a:r>
              <a:rPr lang="en-US" i="1" dirty="0" smtClean="0"/>
              <a:t>punch, performance was speeded on both HIT and DRINK.</a:t>
            </a:r>
          </a:p>
          <a:p>
            <a:r>
              <a:rPr lang="en-US" i="1" dirty="0" smtClean="0"/>
              <a:t> This result suggests that even the </a:t>
            </a:r>
            <a:r>
              <a:rPr lang="en-US" dirty="0" smtClean="0"/>
              <a:t>contextually inappropriate meaning of the ambiguous morpheme was activated.</a:t>
            </a:r>
          </a:p>
          <a:p>
            <a:r>
              <a:rPr lang="en-US" dirty="0" smtClean="0"/>
              <a:t> The initial lack of contextual effects in this and other studies (e.g., </a:t>
            </a:r>
            <a:r>
              <a:rPr lang="en-US" dirty="0" err="1" smtClean="0"/>
              <a:t>Swinney</a:t>
            </a:r>
            <a:r>
              <a:rPr lang="en-US" dirty="0" smtClean="0"/>
              <a:t>, 1979) supports the idea that lexical access is a modular process, uninfluenced by higher-level syntactic and semantic constraints.</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Importantly, </a:t>
            </a:r>
            <a:r>
              <a:rPr lang="en-US" dirty="0" err="1" smtClean="0"/>
              <a:t>Gernsbacher</a:t>
            </a:r>
            <a:r>
              <a:rPr lang="en-US" dirty="0" smtClean="0"/>
              <a:t> and Faust (1991) found a different pattern of results when the lexical decision task was delayed by a half second or so but still preceded the following word of the sentence.</a:t>
            </a:r>
          </a:p>
          <a:p>
            <a:r>
              <a:rPr lang="en-US" dirty="0" smtClean="0"/>
              <a:t> In this case, </a:t>
            </a:r>
            <a:r>
              <a:rPr lang="en-US" i="1" dirty="0" smtClean="0"/>
              <a:t>DRINK remained active but HIT did not. </a:t>
            </a:r>
            <a:r>
              <a:rPr lang="en-US" i="1" dirty="0" err="1" smtClean="0"/>
              <a:t>Gernsbacher</a:t>
            </a:r>
            <a:r>
              <a:rPr lang="en-US" i="1" dirty="0" smtClean="0"/>
              <a:t> and Faust </a:t>
            </a:r>
            <a:r>
              <a:rPr lang="en-US" dirty="0" smtClean="0"/>
              <a:t>interpreted these results to mean that </a:t>
            </a:r>
            <a:r>
              <a:rPr lang="en-US" dirty="0" err="1" smtClean="0"/>
              <a:t>comprehenders</a:t>
            </a:r>
            <a:r>
              <a:rPr lang="en-US" dirty="0" smtClean="0"/>
              <a:t> initially access all meanings of an ambiguous word but then actively suppress the meaning (or meanings) that does not fit the context. </a:t>
            </a:r>
          </a:p>
          <a:p>
            <a:r>
              <a:rPr lang="en-US" dirty="0" smtClean="0"/>
              <a:t>This suppression process, they contend, is more efficient in better </a:t>
            </a:r>
            <a:r>
              <a:rPr lang="en-US" dirty="0" err="1" smtClean="0"/>
              <a:t>comprehenders</a:t>
            </a:r>
            <a:r>
              <a:rPr lang="en-US" dirty="0" smtClean="0"/>
              <a:t> than in poorer </a:t>
            </a:r>
            <a:r>
              <a:rPr lang="en-US" dirty="0" err="1" smtClean="0"/>
              <a:t>comprehenders</a:t>
            </a:r>
            <a:r>
              <a:rPr lang="en-US" dirty="0" smtClean="0"/>
              <a:t>.</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Because the inappropriate meaning is quickly suppressed, the reader or listener is typically not aware of the ambiguity.</a:t>
            </a:r>
          </a:p>
          <a:p>
            <a:r>
              <a:rPr lang="en-US" dirty="0" smtClean="0"/>
              <a:t>Although all meanings of an ambiguous word may be accessed initially in many cases, this may not always be so (see Simpson, 1994).</a:t>
            </a:r>
          </a:p>
          <a:p>
            <a:r>
              <a:rPr lang="en-US" dirty="0" smtClean="0"/>
              <a:t> For example, when one meaning of an ambiguous word is much more frequent than the other or when the context very strongly favors one meaning, the other meaning may show little or no activation.</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has thus been difficult to provide a clear answer to the question of whether lexical access is modular.</a:t>
            </a:r>
          </a:p>
          <a:p>
            <a:r>
              <a:rPr lang="en-US" dirty="0" smtClean="0"/>
              <a:t>The preceding discussion considered words that have two or more unrelated meanings.</a:t>
            </a:r>
          </a:p>
          <a:p>
            <a:r>
              <a:rPr lang="en-US" dirty="0" smtClean="0"/>
              <a:t>More common are </a:t>
            </a:r>
            <a:r>
              <a:rPr lang="en-US" i="1" dirty="0" err="1" smtClean="0"/>
              <a:t>polysemous</a:t>
            </a:r>
            <a:r>
              <a:rPr lang="en-US" i="1" dirty="0" smtClean="0"/>
              <a:t> words, which have several senses that are related to one another.</a:t>
            </a:r>
          </a:p>
          <a:p>
            <a:r>
              <a:rPr lang="en-US" dirty="0" smtClean="0"/>
              <a:t>For example, </a:t>
            </a:r>
            <a:r>
              <a:rPr lang="en-US" i="1" dirty="0" smtClean="0"/>
              <a:t>paper can refer to a substance made of wood pulp or to an article that is typically </a:t>
            </a:r>
            <a:r>
              <a:rPr lang="en-US" dirty="0" smtClean="0"/>
              <a:t>written on that substance but that, nowadays, may be written and published electronically.</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Processing a </a:t>
            </a:r>
            <a:r>
              <a:rPr lang="en-US" dirty="0" err="1" smtClean="0"/>
              <a:t>polysemous</a:t>
            </a:r>
            <a:r>
              <a:rPr lang="en-US" dirty="0" smtClean="0"/>
              <a:t> word in one of its senses can make it harder to subsequently comprehend the word in another of its senses (Klein &amp; Murphy, 2001). </a:t>
            </a:r>
          </a:p>
          <a:p>
            <a:r>
              <a:rPr lang="en-US" dirty="0" smtClean="0"/>
              <a:t>That one sense can be activated and the other suppressed suggests to these researchers that at least some senses have separate representations, just as the different meanings of a morpheme like </a:t>
            </a:r>
            <a:r>
              <a:rPr lang="en-US" i="1" dirty="0" smtClean="0"/>
              <a:t>punch have separate </a:t>
            </a:r>
            <a:r>
              <a:rPr lang="en-US" dirty="0" smtClean="0"/>
              <a:t>representations.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Problems with ambiguity are potentially greater in bilinguals than in monolinguals. </a:t>
            </a:r>
          </a:p>
          <a:p>
            <a:r>
              <a:rPr lang="en-US" dirty="0" smtClean="0"/>
              <a:t>For example, </a:t>
            </a:r>
            <a:r>
              <a:rPr lang="en-US" i="1" dirty="0" smtClean="0"/>
              <a:t>leek has a single sense for a monolingual speaker of English, but it has another </a:t>
            </a:r>
            <a:r>
              <a:rPr lang="en-US" dirty="0" smtClean="0"/>
              <a:t>meaning, </a:t>
            </a:r>
            <a:r>
              <a:rPr lang="en-US" i="1" dirty="0" smtClean="0"/>
              <a:t>layperson, for one who also knows Dutch.</a:t>
            </a:r>
          </a:p>
          <a:p>
            <a:r>
              <a:rPr lang="en-US" i="1" dirty="0" smtClean="0"/>
              <a:t> When asked to decide whether printed </a:t>
            </a:r>
            <a:r>
              <a:rPr lang="en-US" dirty="0" smtClean="0"/>
              <a:t>words are English or not, and when the experimental items included some exclusively Dutch words, Dutch-English bilinguals were found to have more difficulty with words such as </a:t>
            </a:r>
            <a:r>
              <a:rPr lang="en-US" i="1" dirty="0" smtClean="0"/>
              <a:t>leek </a:t>
            </a:r>
            <a:r>
              <a:rPr lang="en-US" dirty="0" smtClean="0"/>
              <a:t>than with appropriate control words such as </a:t>
            </a:r>
            <a:r>
              <a:rPr lang="en-US" i="1" dirty="0" err="1" smtClean="0"/>
              <a:t>zuivel</a:t>
            </a:r>
            <a:r>
              <a:rPr lang="en-US" i="1" dirty="0" smtClean="0"/>
              <a:t> (dairy) (</a:t>
            </a:r>
            <a:r>
              <a:rPr lang="en-US" i="1" dirty="0" err="1" smtClean="0"/>
              <a:t>Dijkstra</a:t>
            </a:r>
            <a:r>
              <a:rPr lang="en-US" i="1" dirty="0" smtClean="0"/>
              <a:t>, </a:t>
            </a:r>
            <a:r>
              <a:rPr lang="en-US" i="1" dirty="0" err="1" smtClean="0"/>
              <a:t>Timmermans</a:t>
            </a:r>
            <a:r>
              <a:rPr lang="en-US" i="1" dirty="0" smtClean="0"/>
              <a:t>, &amp; </a:t>
            </a:r>
            <a:r>
              <a:rPr lang="en-US" i="1" dirty="0" err="1" smtClean="0"/>
              <a:t>Schriefers</a:t>
            </a:r>
            <a:r>
              <a:rPr lang="en-US" i="1" dirty="0" smtClean="0"/>
              <a:t>, </a:t>
            </a:r>
            <a:r>
              <a:rPr lang="en-US" dirty="0" smtClean="0"/>
              <a:t>2000).</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Such results suggest that the Dutch lexicon is activated along with the English one in this situation.</a:t>
            </a:r>
          </a:p>
          <a:p>
            <a:r>
              <a:rPr lang="en-US" dirty="0" smtClean="0"/>
              <a:t> Although optimal performance could be achieved by deactivating the irrelevant language, bilinguals are sometimes unable to do this. </a:t>
            </a:r>
          </a:p>
          <a:p>
            <a:r>
              <a:rPr lang="en-US" dirty="0" smtClean="0"/>
              <a:t>Further evidence for this view comes from a study in which Russian-English bilinguals were asked, in Russian, to pick up objects such as a </a:t>
            </a:r>
            <a:r>
              <a:rPr lang="en-US" i="1" dirty="0" err="1" smtClean="0"/>
              <a:t>marku</a:t>
            </a:r>
            <a:r>
              <a:rPr lang="en-US" i="1" dirty="0" smtClean="0"/>
              <a:t> (a stamp) (Spivey &amp; Marian, 1999). </a:t>
            </a:r>
          </a:p>
          <a:p>
            <a:r>
              <a:rPr lang="en-US" i="1" dirty="0" smtClean="0"/>
              <a:t>When a marker was also present -- an object whose </a:t>
            </a:r>
            <a:r>
              <a:rPr lang="en-US" dirty="0" smtClean="0"/>
              <a:t>English name is similar to </a:t>
            </a:r>
            <a:r>
              <a:rPr lang="en-US" i="1" dirty="0" err="1" smtClean="0"/>
              <a:t>marku</a:t>
            </a:r>
            <a:r>
              <a:rPr lang="en-US" i="1" dirty="0" smtClean="0"/>
              <a:t> -- people sometimes looked at it before looking at the stamp </a:t>
            </a:r>
            <a:r>
              <a:rPr lang="en-US" dirty="0" smtClean="0"/>
              <a:t>and carrying out the instruction.</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a:bodyPr>
          <a:lstStyle/>
          <a:p>
            <a:r>
              <a:rPr lang="en-US" dirty="0" smtClean="0"/>
              <a:t>Although English was not used during the experimental session, the bilinguals appeared unable to ignore the irrelevant lexicon.</a:t>
            </a:r>
          </a:p>
          <a:p>
            <a:r>
              <a:rPr lang="en-US" dirty="0" smtClean="0"/>
              <a:t>Information about the meanings of words and about the concepts that they represent is also linked to lexical representations.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Comprehension of sentences and discourse</a:t>
            </a:r>
          </a:p>
          <a:p>
            <a:r>
              <a:rPr lang="en-US" dirty="0" smtClean="0"/>
              <a:t>Important as word recognition is, understanding language requires far more than adding the meanings of the individual words together.</a:t>
            </a:r>
          </a:p>
          <a:p>
            <a:r>
              <a:rPr lang="en-US" dirty="0" smtClean="0"/>
              <a:t> We must combine the meanings in ways that honor the grammar of the language and that are sensitive to the possibility that language is being used in a metaphoric or </a:t>
            </a:r>
            <a:r>
              <a:rPr lang="en-US" dirty="0" err="1" smtClean="0"/>
              <a:t>nonliteral</a:t>
            </a:r>
            <a:r>
              <a:rPr lang="en-US" dirty="0" smtClean="0"/>
              <a:t> manner (see </a:t>
            </a:r>
            <a:r>
              <a:rPr lang="en-US" dirty="0" err="1" smtClean="0"/>
              <a:t>Cacciari</a:t>
            </a:r>
            <a:r>
              <a:rPr lang="en-US" dirty="0" smtClean="0"/>
              <a:t> &amp; </a:t>
            </a:r>
            <a:r>
              <a:rPr lang="en-US" dirty="0" err="1" smtClean="0"/>
              <a:t>Glucksberg</a:t>
            </a:r>
            <a:r>
              <a:rPr lang="en-US" dirty="0" smtClean="0"/>
              <a:t>, 1994).</a:t>
            </a:r>
          </a:p>
          <a:p>
            <a:r>
              <a:rPr lang="en-US" dirty="0" smtClean="0"/>
              <a:t> Psycholinguists have addressed the phenomena of sentence comprehension in different ways.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Functions of Communication </a:t>
            </a:r>
          </a:p>
          <a:p>
            <a:r>
              <a:rPr lang="en-US" b="1" i="1" dirty="0" smtClean="0"/>
              <a:t>agonistic interaction: everything to do with contests and aggression between individuals. Many species have distinctive threat displays that are made during competition over food, mates or territory; much bird song functions in this way. </a:t>
            </a:r>
          </a:p>
          <a:p>
            <a:r>
              <a:rPr lang="en-US" b="1" i="1" dirty="0" smtClean="0"/>
              <a:t>courtship rituals: signals made by members of one sex to attract or maintain the attention of potential mate, or to cement a pair bond. </a:t>
            </a:r>
          </a:p>
          <a:p>
            <a:r>
              <a:rPr lang="en-US" b="1" i="1" dirty="0" smtClean="0"/>
              <a:t>food-related signals: many animals make "food calls" that attract a mate, or offspring, or members of a social group generally to a food source. Perhaps the most elaborate food-related signal is the dance language of honeybees studied by Karl von Frisch. </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Some theorists have focused on the fact that the sentence comprehension system continually creates novel representations of novel messages, following the constraints of a language’s grammar, and does so with remarkable speed.</a:t>
            </a:r>
          </a:p>
          <a:p>
            <a:r>
              <a:rPr lang="en-US" dirty="0" smtClean="0"/>
              <a:t> Others have emphasized that the comprehension system is sensitive to a vast range of information, including grammatical, lexical, and contextual, as well as knowledge of the speaker/writer and of the world in general.</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Theorists in the former group (e.g., Ford, Bresnan, &amp; Kaplan, 1982; Frazier &amp; </a:t>
            </a:r>
            <a:r>
              <a:rPr lang="en-US" dirty="0" err="1" smtClean="0"/>
              <a:t>Rayner</a:t>
            </a:r>
            <a:r>
              <a:rPr lang="en-US" dirty="0" smtClean="0"/>
              <a:t>, 1982; Pritchett, 1992) have constructed modular, serial models that describe how the processor quickly constructs one or more representations of a sentence based on a restricted range of information that is guaranteed to be relevant to its interpretation, primarily grammatical information.</a:t>
            </a:r>
          </a:p>
          <a:p>
            <a:r>
              <a:rPr lang="en-US" dirty="0" smtClean="0"/>
              <a:t> Any such representation is then quickly interpreted and evaluated, using the full range of information that might be relevant.</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Theorists in the latter group (e.g., MacDonald, </a:t>
            </a:r>
            <a:r>
              <a:rPr lang="en-US" dirty="0" err="1" smtClean="0"/>
              <a:t>Pearlmutter</a:t>
            </a:r>
            <a:r>
              <a:rPr lang="en-US" dirty="0" smtClean="0"/>
              <a:t> &amp; Seidenberg, 1994; </a:t>
            </a:r>
            <a:r>
              <a:rPr lang="en-US" dirty="0" err="1" smtClean="0"/>
              <a:t>Tanenhaus</a:t>
            </a:r>
            <a:r>
              <a:rPr lang="en-US" dirty="0" smtClean="0"/>
              <a:t> &amp; </a:t>
            </a:r>
            <a:r>
              <a:rPr lang="en-US" dirty="0" err="1" smtClean="0"/>
              <a:t>Trueswell</a:t>
            </a:r>
            <a:r>
              <a:rPr lang="en-US" dirty="0" smtClean="0"/>
              <a:t>, 1995) have constructed parallel models, often of a connectionist nature,</a:t>
            </a:r>
          </a:p>
          <a:p>
            <a:r>
              <a:rPr lang="en-US" dirty="0" smtClean="0"/>
              <a:t>describing how the processor uses all relevant information to quickly evaluate the full range of possible interpretations of a sentence (see Pickering, 1999, for discussion).</a:t>
            </a:r>
          </a:p>
          <a:p>
            <a:r>
              <a:rPr lang="en-US" dirty="0" smtClean="0"/>
              <a:t>Neither of the two approaches just described provides a full account of how the sentence processing mechanism works.</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Modular models, by and large, do not adequately deal with how interpretation occurs, how the full range of information relevant to interpretation is integrated,</a:t>
            </a:r>
          </a:p>
          <a:p>
            <a:r>
              <a:rPr lang="en-US" dirty="0" smtClean="0"/>
              <a:t>or how the initial representation is revised when necessary ( J.D. Fodor &amp; Ferreira, 1998, for a beginning on the latter question). </a:t>
            </a:r>
          </a:p>
          <a:p>
            <a:endParaRPr lang="en-US" dirty="0" smtClean="0"/>
          </a:p>
          <a:p>
            <a:r>
              <a:rPr lang="en-US" dirty="0" smtClean="0"/>
              <a:t>Parallel models, for the most part, do not adequately deal with how the processor constructs or activates the various interpretations whose competitive evaluation they describe (see Frazier, 1995).</a:t>
            </a:r>
          </a:p>
          <a:p>
            <a:pPr>
              <a:buNone/>
            </a:pPr>
            <a:r>
              <a:rPr lang="en-US" dirty="0" smtClean="0"/>
              <a:t> </a:t>
            </a:r>
          </a:p>
          <a:p>
            <a:r>
              <a:rPr lang="en-US" dirty="0" smtClean="0"/>
              <a:t>However, both approaches have motivated bodies of research that have advanced our knowledge of language comprehension, and new models are being developed that have the promise of overcoming the limitations of the models that have guided research in the past (Gibson, 1998; </a:t>
            </a:r>
            <a:r>
              <a:rPr lang="en-US" dirty="0" err="1" smtClean="0"/>
              <a:t>Jurafsky</a:t>
            </a:r>
            <a:r>
              <a:rPr lang="en-US" dirty="0" smtClean="0"/>
              <a:t>, 1996; </a:t>
            </a:r>
            <a:r>
              <a:rPr lang="en-US" dirty="0" err="1" smtClean="0"/>
              <a:t>Vosse</a:t>
            </a:r>
            <a:r>
              <a:rPr lang="en-US" dirty="0" smtClean="0"/>
              <a:t> &amp; </a:t>
            </a:r>
            <a:r>
              <a:rPr lang="en-US" dirty="0" err="1" smtClean="0"/>
              <a:t>Kempen</a:t>
            </a:r>
            <a:r>
              <a:rPr lang="en-US" dirty="0" smtClean="0"/>
              <a:t>, 2000).</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Phenomena common to reading and listening comprehension. </a:t>
            </a:r>
          </a:p>
          <a:p>
            <a:r>
              <a:rPr lang="en-US" dirty="0" smtClean="0"/>
              <a:t>Comprehension of written and spoken language can be difficult, in part, because it is not always easy to identify the </a:t>
            </a:r>
            <a:r>
              <a:rPr lang="en-US" i="1" dirty="0" smtClean="0"/>
              <a:t>constituents (phrases) of a sentence and the ways in which they relate to one another. </a:t>
            </a:r>
          </a:p>
          <a:p>
            <a:r>
              <a:rPr lang="en-US" i="1" dirty="0" smtClean="0"/>
              <a:t>The place </a:t>
            </a:r>
            <a:r>
              <a:rPr lang="en-US" dirty="0" smtClean="0"/>
              <a:t>of a particular constituent within the grammatical structure may be temporarily or permanently</a:t>
            </a:r>
          </a:p>
          <a:p>
            <a:r>
              <a:rPr lang="en-US" dirty="0" smtClean="0"/>
              <a:t>ambiguous. </a:t>
            </a:r>
          </a:p>
          <a:p>
            <a:r>
              <a:rPr lang="en-US" dirty="0" smtClean="0"/>
              <a:t>Studies of how people resolve grammatical ambiguities, like studies of how they resolve lexical ambiguities, have provided insights into the processes of language comprehension.</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Consider the sentence </a:t>
            </a:r>
            <a:r>
              <a:rPr lang="en-US" i="1" dirty="0" smtClean="0"/>
              <a:t>The second wife will claim the inheritance belongs to her. </a:t>
            </a:r>
          </a:p>
          <a:p>
            <a:r>
              <a:rPr lang="en-US" i="1" dirty="0" smtClean="0"/>
              <a:t>When the inheritance first appears, it could be interpreted as either the direct object of claim or the subject of belongs. Frazier and </a:t>
            </a:r>
            <a:r>
              <a:rPr lang="en-US" i="1" dirty="0" err="1" smtClean="0"/>
              <a:t>Rayner</a:t>
            </a:r>
            <a:r>
              <a:rPr lang="en-US" i="1" dirty="0" smtClean="0"/>
              <a:t> (1982) found that readers’ eyes fixated for </a:t>
            </a:r>
            <a:r>
              <a:rPr lang="en-US" dirty="0" smtClean="0"/>
              <a:t>longer than usual on the verb </a:t>
            </a:r>
            <a:r>
              <a:rPr lang="en-US" i="1" dirty="0" smtClean="0"/>
              <a:t>belongs, which disambiguates the sentence. </a:t>
            </a:r>
          </a:p>
          <a:p>
            <a:r>
              <a:rPr lang="en-US" i="1" dirty="0" smtClean="0"/>
              <a:t>They interpreted this </a:t>
            </a:r>
            <a:r>
              <a:rPr lang="en-US" dirty="0" smtClean="0"/>
              <a:t>result to mean that readers first interpreted </a:t>
            </a:r>
            <a:r>
              <a:rPr lang="en-US" i="1" dirty="0" smtClean="0"/>
              <a:t>the inheritance as a direct object.</a:t>
            </a:r>
          </a:p>
          <a:p>
            <a:r>
              <a:rPr lang="en-US" i="1" dirty="0" smtClean="0"/>
              <a:t> Readers were </a:t>
            </a:r>
            <a:r>
              <a:rPr lang="en-US" dirty="0" smtClean="0"/>
              <a:t>disrupted when they had to revise this initial interpretation to the one in which </a:t>
            </a:r>
            <a:r>
              <a:rPr lang="en-US" i="1" dirty="0" smtClean="0"/>
              <a:t>the inheritance is </a:t>
            </a:r>
            <a:r>
              <a:rPr lang="en-US" dirty="0" smtClean="0"/>
              <a:t>subject of </a:t>
            </a:r>
            <a:r>
              <a:rPr lang="en-US" i="1" dirty="0" smtClean="0"/>
              <a:t>belongs. </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Following </a:t>
            </a:r>
            <a:r>
              <a:rPr lang="en-US" dirty="0" err="1" smtClean="0"/>
              <a:t>Bever</a:t>
            </a:r>
            <a:r>
              <a:rPr lang="en-US" dirty="0" smtClean="0"/>
              <a:t> (1970), Frazier and </a:t>
            </a:r>
            <a:r>
              <a:rPr lang="en-US" dirty="0" err="1" smtClean="0"/>
              <a:t>Rayner</a:t>
            </a:r>
            <a:r>
              <a:rPr lang="en-US" dirty="0" smtClean="0"/>
              <a:t> described their readers as being led down a garden path. </a:t>
            </a:r>
          </a:p>
          <a:p>
            <a:r>
              <a:rPr lang="en-US" dirty="0" smtClean="0"/>
              <a:t>Readers are led down the garden path, Frazier and </a:t>
            </a:r>
            <a:r>
              <a:rPr lang="en-US" dirty="0" err="1" smtClean="0"/>
              <a:t>Rayner</a:t>
            </a:r>
            <a:r>
              <a:rPr lang="en-US" dirty="0" smtClean="0"/>
              <a:t> claimed, because the direct object analysis is structurally simpler than the other possible analysis. </a:t>
            </a:r>
          </a:p>
          <a:p>
            <a:r>
              <a:rPr lang="en-US" dirty="0" smtClean="0"/>
              <a:t>These researchers proposed a principle, </a:t>
            </a:r>
            <a:r>
              <a:rPr lang="en-US" i="1" dirty="0" smtClean="0"/>
              <a:t>minimal attachment, which defined “structurally simpler,” and </a:t>
            </a:r>
            <a:r>
              <a:rPr lang="en-US" dirty="0" smtClean="0"/>
              <a:t>they claimed that structural simplicity guides all initial analyses. </a:t>
            </a:r>
          </a:p>
          <a:p>
            <a:r>
              <a:rPr lang="en-US" dirty="0" smtClean="0"/>
              <a:t>In this view, the sentence processor constructs a single analysis of a sentence and attempts to interpret it.</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first analysis is the one that requires the fewest applications of grammatical rules to attach each incoming word into the structure being built; it is the automatic consequence of an effort to get some analysis constructed as soon as possible.</a:t>
            </a:r>
          </a:p>
          <a:p>
            <a:r>
              <a:rPr lang="en-US" dirty="0" smtClean="0"/>
              <a:t> Many researchers have tested and confirmed the minimal attachment principle for a variety of sentence types (see Frazier &amp; Clifton, 1996, for a review).</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Minimal attachment is not the only principle that has been proposed as governing how readers and listeners use grammatical knowledge in parsing. </a:t>
            </a:r>
          </a:p>
          <a:p>
            <a:r>
              <a:rPr lang="en-US" dirty="0" smtClean="0"/>
              <a:t>Another principle that has received substantial support is </a:t>
            </a:r>
            <a:r>
              <a:rPr lang="en-US" i="1" dirty="0" smtClean="0"/>
              <a:t>late closure (Frazier, 1987a). Frazier and </a:t>
            </a:r>
            <a:r>
              <a:rPr lang="en-US" i="1" dirty="0" err="1" smtClean="0"/>
              <a:t>Rayner</a:t>
            </a:r>
            <a:r>
              <a:rPr lang="en-US" i="1" dirty="0" smtClean="0"/>
              <a:t> (1982) provided some </a:t>
            </a:r>
            <a:r>
              <a:rPr lang="en-US" dirty="0" smtClean="0"/>
              <a:t>early support for this principle by showing disruption on the phrase </a:t>
            </a:r>
            <a:r>
              <a:rPr lang="en-US" i="1" dirty="0" smtClean="0"/>
              <a:t>seems like in Since Jay always jogs a mile seems like a very short distance to him.</a:t>
            </a:r>
          </a:p>
          <a:p>
            <a:r>
              <a:rPr lang="en-US" i="1" dirty="0" smtClean="0"/>
              <a:t> Here, a mile is first taken to be the </a:t>
            </a:r>
            <a:r>
              <a:rPr lang="en-US" dirty="0" smtClean="0"/>
              <a:t>direct object of </a:t>
            </a:r>
            <a:r>
              <a:rPr lang="en-US" i="1" dirty="0" smtClean="0"/>
              <a:t>jogs because the processor tries to relate it to the phrase currently being </a:t>
            </a:r>
            <a:r>
              <a:rPr lang="en-US" dirty="0" smtClean="0"/>
              <a:t>processed. </a:t>
            </a:r>
          </a:p>
          <a:p>
            <a:r>
              <a:rPr lang="en-US" dirty="0" smtClean="0"/>
              <a:t>Reading is disrupted when </a:t>
            </a:r>
            <a:r>
              <a:rPr lang="en-US" i="1" dirty="0" smtClean="0"/>
              <a:t>a mile must be reanalyzed as the subject of seems.</a:t>
            </a:r>
            <a:endParaRPr lang="en-US" dirty="0"/>
          </a:p>
        </p:txBody>
      </p:sp>
      <p:sp>
        <p:nvSpPr>
          <p:cNvPr id="4" name="Rectangle 3"/>
          <p:cNvSpPr/>
          <p:nvPr/>
        </p:nvSpPr>
        <p:spPr>
          <a:xfrm>
            <a:off x="3682301" y="3244334"/>
            <a:ext cx="1779398" cy="369332"/>
          </a:xfrm>
          <a:prstGeom prst="rect">
            <a:avLst/>
          </a:prstGeom>
        </p:spPr>
        <p:txBody>
          <a:bodyPr wrap="none">
            <a:spAutoFit/>
          </a:bodyPr>
          <a:lstStyle/>
          <a:p>
            <a:r>
              <a:rPr lang="en-US" b="1" dirty="0" smtClean="0"/>
              <a:t>Psycholinguistics</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Another principle is some version of </a:t>
            </a:r>
            <a:r>
              <a:rPr lang="en-US" i="1" dirty="0" smtClean="0"/>
              <a:t>prefer argument (e.g., Abney, 1989; </a:t>
            </a:r>
            <a:r>
              <a:rPr lang="en-US" i="1" dirty="0" err="1" smtClean="0"/>
              <a:t>Konieczny</a:t>
            </a:r>
            <a:r>
              <a:rPr lang="en-US" i="1" dirty="0" smtClean="0"/>
              <a:t>, </a:t>
            </a:r>
            <a:r>
              <a:rPr lang="en-US" dirty="0" err="1" smtClean="0"/>
              <a:t>Hemforth</a:t>
            </a:r>
            <a:r>
              <a:rPr lang="en-US" dirty="0" smtClean="0"/>
              <a:t>, </a:t>
            </a:r>
            <a:r>
              <a:rPr lang="en-US" dirty="0" err="1" smtClean="0"/>
              <a:t>Scheepers</a:t>
            </a:r>
            <a:r>
              <a:rPr lang="en-US" dirty="0" smtClean="0"/>
              <a:t> &amp; </a:t>
            </a:r>
            <a:r>
              <a:rPr lang="en-US" dirty="0" err="1" smtClean="0"/>
              <a:t>Strube</a:t>
            </a:r>
            <a:r>
              <a:rPr lang="en-US" dirty="0" smtClean="0"/>
              <a:t>, 1997; Pritchett, 1992). </a:t>
            </a:r>
          </a:p>
          <a:p>
            <a:r>
              <a:rPr lang="en-US" dirty="0" smtClean="0"/>
              <a:t>Grammars often distinguish between </a:t>
            </a:r>
            <a:r>
              <a:rPr lang="en-US" i="1" dirty="0" smtClean="0"/>
              <a:t>arguments and adjuncts.</a:t>
            </a:r>
          </a:p>
          <a:p>
            <a:r>
              <a:rPr lang="en-US" i="1" dirty="0" smtClean="0"/>
              <a:t> An argument is a phrase whose relation to a verb or other argument </a:t>
            </a:r>
            <a:r>
              <a:rPr lang="en-US" dirty="0" smtClean="0"/>
              <a:t>assigner is lexically specified; an adjunct is related to what it modifies in a less specific fashion (see </a:t>
            </a:r>
            <a:r>
              <a:rPr lang="en-US" dirty="0" err="1" smtClean="0"/>
              <a:t>Schütze</a:t>
            </a:r>
            <a:r>
              <a:rPr lang="en-US" dirty="0" smtClean="0"/>
              <a:t> &amp; Gibson, 1999). </a:t>
            </a:r>
          </a:p>
          <a:p>
            <a:r>
              <a:rPr lang="en-US" dirty="0" smtClean="0"/>
              <a:t>With the sentence </a:t>
            </a:r>
            <a:r>
              <a:rPr lang="en-US" i="1" dirty="0" smtClean="0"/>
              <a:t>Joe expressed his interest in the car, the prefer </a:t>
            </a:r>
            <a:r>
              <a:rPr lang="en-US" dirty="0" smtClean="0"/>
              <a:t>argument principle predicts that a reader will attach </a:t>
            </a:r>
            <a:r>
              <a:rPr lang="en-US" i="1" dirty="0" smtClean="0"/>
              <a:t>in the car to the noun interest rather than to </a:t>
            </a:r>
            <a:r>
              <a:rPr lang="en-US" dirty="0" smtClean="0"/>
              <a:t>the verb </a:t>
            </a:r>
            <a:r>
              <a:rPr lang="en-US" i="1" dirty="0" smtClean="0"/>
              <a:t>express, even though the latter analysis is structurally simpler and preferred according </a:t>
            </a:r>
            <a:r>
              <a:rPr lang="en-US" dirty="0" smtClean="0"/>
              <a:t>to minimal attachment.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endParaRPr lang="en-US" dirty="0" smtClean="0"/>
          </a:p>
          <a:p>
            <a:r>
              <a:rPr lang="en-US" b="1" i="1" dirty="0" smtClean="0"/>
              <a:t>alarm calls: signals made in the presence of a threat from a predator, allowing all members of a social group (and often members of other species) to run for cover, become immobile, or gather into a group to reduce the risk of attack. </a:t>
            </a:r>
          </a:p>
          <a:p>
            <a:r>
              <a:rPr lang="en-US" dirty="0" smtClean="0"/>
              <a:t></a:t>
            </a:r>
            <a:r>
              <a:rPr lang="en-US" b="1" i="1" dirty="0" err="1" smtClean="0"/>
              <a:t>metacommunications</a:t>
            </a:r>
            <a:r>
              <a:rPr lang="en-US" b="1" i="1" dirty="0" smtClean="0"/>
              <a:t>: signals that modify the meaning of subsequent signals. The best known example is the play face in dogs, which signals that a subsequent aggressive signal is part of a play fight rather than a serious aggressive episode. </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i="1" dirty="0" smtClean="0"/>
              <a:t>In the car is an argument of interest (the nature of its relation to interest </a:t>
            </a:r>
            <a:r>
              <a:rPr lang="en-US" dirty="0" smtClean="0"/>
              <a:t>is specified by the word </a:t>
            </a:r>
            <a:r>
              <a:rPr lang="en-US" i="1" dirty="0" smtClean="0"/>
              <a:t>interest) but an adjunct of express (it states the location of the action </a:t>
            </a:r>
            <a:r>
              <a:rPr lang="en-US" dirty="0" smtClean="0"/>
              <a:t>just as it would for any action).</a:t>
            </a:r>
          </a:p>
          <a:p>
            <a:r>
              <a:rPr lang="en-US" dirty="0" smtClean="0"/>
              <a:t> There is substantial evidence that the argument analysis is preferred in the end (Clifton, Speer, &amp; Abney, 1991; </a:t>
            </a:r>
            <a:r>
              <a:rPr lang="en-US" dirty="0" err="1" smtClean="0"/>
              <a:t>Konieczny</a:t>
            </a:r>
            <a:r>
              <a:rPr lang="en-US" dirty="0" smtClean="0"/>
              <a:t> et al., 1997; </a:t>
            </a:r>
            <a:r>
              <a:rPr lang="en-US" dirty="0" err="1" smtClean="0"/>
              <a:t>Schütze</a:t>
            </a:r>
            <a:r>
              <a:rPr lang="en-US" dirty="0" smtClean="0"/>
              <a:t> &amp; Gibson, 1999).</a:t>
            </a:r>
          </a:p>
          <a:p>
            <a:r>
              <a:rPr lang="en-US" dirty="0" smtClean="0"/>
              <a:t> However, some evidence suggests a brief initial preference for the minimal attachment </a:t>
            </a:r>
            <a:r>
              <a:rPr lang="fr-FR" dirty="0" err="1" smtClean="0"/>
              <a:t>analysis</a:t>
            </a:r>
            <a:r>
              <a:rPr lang="fr-FR" dirty="0" smtClean="0"/>
              <a:t> (Clifton et al., 1991).</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Long-distance dependencies, like ambiguities, can cause problems in the parsing of language.</a:t>
            </a:r>
          </a:p>
          <a:p>
            <a:r>
              <a:rPr lang="en-US" dirty="0" smtClean="0"/>
              <a:t> Language gains much of its expressive power from its recursive properties: Sentences can be placed inside sentences, without limit.</a:t>
            </a:r>
          </a:p>
          <a:p>
            <a:r>
              <a:rPr lang="en-US" dirty="0" smtClean="0"/>
              <a:t> This means that related phrases can be distant from one another.</a:t>
            </a:r>
          </a:p>
          <a:p>
            <a:r>
              <a:rPr lang="en-US" dirty="0" smtClean="0"/>
              <a:t> Many linguists describe constructions like </a:t>
            </a:r>
            <a:r>
              <a:rPr lang="en-US" i="1" dirty="0" smtClean="0"/>
              <a:t>Whom did you see t at the zoo and The girl I saw t at the zoo was my sister as having an empty element, a trace (symbolized by t), </a:t>
            </a:r>
            <a:r>
              <a:rPr lang="en-US" dirty="0" smtClean="0"/>
              <a:t>in the position where the moved element (</a:t>
            </a:r>
            <a:r>
              <a:rPr lang="en-US" i="1" dirty="0" smtClean="0"/>
              <a:t>whom and the girl) must be interpreted.</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Psycholinguists who have adopted this analysis ask how the sentence processor discovers the relation between the moved element (or </a:t>
            </a:r>
            <a:r>
              <a:rPr lang="en-US" i="1" dirty="0" smtClean="0"/>
              <a:t>filler) and the trace (or gap).</a:t>
            </a:r>
          </a:p>
          <a:p>
            <a:r>
              <a:rPr lang="en-US" i="1" dirty="0" smtClean="0"/>
              <a:t> One possibility, J.D. Fodor </a:t>
            </a:r>
            <a:r>
              <a:rPr lang="en-US" dirty="0" smtClean="0"/>
              <a:t>(1978) suggested, is that the processor might delay filler-gap assignment as long as possible.</a:t>
            </a:r>
          </a:p>
          <a:p>
            <a:r>
              <a:rPr lang="en-US" dirty="0" smtClean="0"/>
              <a:t>However, there is evidence that the processor actually identifies the gap as soon as possible, an </a:t>
            </a:r>
            <a:r>
              <a:rPr lang="en-US" i="1" dirty="0" smtClean="0"/>
              <a:t>active filler strategy (Frazier, 1987b).</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a:xfrm>
            <a:off x="609600" y="1600200"/>
            <a:ext cx="8077200" cy="5105400"/>
          </a:xfrm>
        </p:spPr>
        <p:txBody>
          <a:bodyPr>
            <a:noAutofit/>
          </a:bodyPr>
          <a:lstStyle/>
          <a:p>
            <a:r>
              <a:rPr lang="en-US" sz="2200" dirty="0" smtClean="0"/>
              <a:t>The active filler strategy is closely related to minimal attachment, for both strategies attempt to find some grammatical analysis of a sentence as soon as possible (see De </a:t>
            </a:r>
            <a:r>
              <a:rPr lang="en-US" sz="2200" dirty="0" err="1" smtClean="0"/>
              <a:t>Vincenzi</a:t>
            </a:r>
            <a:r>
              <a:rPr lang="en-US" sz="2200" dirty="0" smtClean="0"/>
              <a:t>, 1991). </a:t>
            </a:r>
          </a:p>
          <a:p>
            <a:r>
              <a:rPr lang="en-US" sz="2200" dirty="0" smtClean="0"/>
              <a:t>But the active filler strategy may not be the whole story.</a:t>
            </a:r>
          </a:p>
          <a:p>
            <a:r>
              <a:rPr lang="en-US" sz="2200" dirty="0" smtClean="0"/>
              <a:t> Pickering and Barry (1991) and Boland, </a:t>
            </a:r>
            <a:r>
              <a:rPr lang="en-US" sz="2200" dirty="0" err="1" smtClean="0"/>
              <a:t>Tanenhaus</a:t>
            </a:r>
            <a:r>
              <a:rPr lang="en-US" sz="2200" dirty="0" smtClean="0"/>
              <a:t>, </a:t>
            </a:r>
            <a:r>
              <a:rPr lang="en-US" sz="2200" dirty="0" err="1" smtClean="0"/>
              <a:t>Garnsey</a:t>
            </a:r>
            <a:r>
              <a:rPr lang="en-US" sz="2200" dirty="0" smtClean="0"/>
              <a:t>, and Carlson (1995) proposed what the latter called a </a:t>
            </a:r>
            <a:r>
              <a:rPr lang="en-US" sz="2200" i="1" dirty="0" smtClean="0"/>
              <a:t>direct assignment strategy, according to which a filler is semantically interpreted as soon as a reader or </a:t>
            </a:r>
            <a:r>
              <a:rPr lang="en-US" sz="2200" dirty="0" smtClean="0"/>
              <a:t>listener encounters the verb to which it is related, without waiting for the gap position.</a:t>
            </a:r>
          </a:p>
          <a:p>
            <a:pPr>
              <a:buNone/>
            </a:pPr>
            <a:endParaRPr lang="en-US" sz="2200" dirty="0" smtClean="0"/>
          </a:p>
          <a:p>
            <a:r>
              <a:rPr lang="en-US" sz="2200" dirty="0" smtClean="0"/>
              <a:t> Evidence for this strategy comes from a study in which Boland et al. presented sentences word by word, asking readers to indicate when and if a sentence became unacceptable.</a:t>
            </a:r>
            <a:endParaRPr lang="en-US" sz="22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 implausible sentence like </a:t>
            </a:r>
            <a:r>
              <a:rPr lang="en-US" i="1" dirty="0" smtClean="0"/>
              <a:t>Which public library did John contribute some cheap liquor to t last week tended to be </a:t>
            </a:r>
            <a:r>
              <a:rPr lang="en-US" dirty="0" smtClean="0"/>
              <a:t>rejected right on the word </a:t>
            </a:r>
            <a:r>
              <a:rPr lang="en-US" i="1" dirty="0" smtClean="0"/>
              <a:t>liquor, before the position of the gap.</a:t>
            </a:r>
          </a:p>
          <a:p>
            <a:r>
              <a:rPr lang="en-US" dirty="0" smtClean="0"/>
              <a:t>Most of the phenomena discussed so far show that preferences for certain structural relations play an important role in sentence comprehension. </a:t>
            </a:r>
          </a:p>
          <a:p>
            <a:r>
              <a:rPr lang="en-US" dirty="0" smtClean="0"/>
              <a:t>However, as syntactic theory has shifted away from describing particular structural configurations and toward specifying lexical information that constrains possible grammatical relations, many psycholinguists have proposed that the human sentence processor is primarily guided by information about specific words that is stored in the lexicon.</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research on </a:t>
            </a:r>
            <a:r>
              <a:rPr lang="en-US" dirty="0" err="1" smtClean="0"/>
              <a:t>comprehenders</a:t>
            </a:r>
            <a:r>
              <a:rPr lang="en-US" dirty="0" smtClean="0"/>
              <a:t>’ preference for arguments discussed earlier is one example of this move.</a:t>
            </a:r>
          </a:p>
          <a:p>
            <a:r>
              <a:rPr lang="en-US" dirty="0" smtClean="0"/>
              <a:t>Spivey-Knowlton and </a:t>
            </a:r>
            <a:r>
              <a:rPr lang="en-US" dirty="0" err="1" smtClean="0"/>
              <a:t>Sedivy</a:t>
            </a:r>
            <a:r>
              <a:rPr lang="en-US" dirty="0" smtClean="0"/>
              <a:t> (1995) demonstrated effects of particular categories of lexical items, as well as effects of discourse structure, in the comprehension of sentences like </a:t>
            </a:r>
            <a:r>
              <a:rPr lang="en-US" i="1" dirty="0" smtClean="0"/>
              <a:t>The salesman glanced at a/the customer with suspicion/ripped jeans. </a:t>
            </a:r>
          </a:p>
          <a:p>
            <a:r>
              <a:rPr lang="en-US" i="1" dirty="0" smtClean="0"/>
              <a:t>The prepositional phrases with suspicion or with ripped jeans could modify either the verb glance or the noun customer.</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Minimal attachment favors the former analysis, but Spivey-Knowlton and </a:t>
            </a:r>
            <a:r>
              <a:rPr lang="en-US" dirty="0" err="1" smtClean="0"/>
              <a:t>Sedivy</a:t>
            </a:r>
            <a:r>
              <a:rPr lang="en-US" dirty="0" smtClean="0"/>
              <a:t> showed that this held true only for action verbs like </a:t>
            </a:r>
            <a:r>
              <a:rPr lang="en-US" i="1" dirty="0" smtClean="0"/>
              <a:t>smash down, not for perception verbs like glance at.</a:t>
            </a:r>
          </a:p>
          <a:p>
            <a:r>
              <a:rPr lang="en-US" i="1" dirty="0" smtClean="0"/>
              <a:t> The </a:t>
            </a:r>
            <a:r>
              <a:rPr lang="en-US" dirty="0" smtClean="0"/>
              <a:t>researchers further noted that an actual preference for noun phrase modification only appeared when the noun had the indefinite article </a:t>
            </a:r>
            <a:r>
              <a:rPr lang="en-US" i="1" dirty="0" smtClean="0"/>
              <a:t>a. </a:t>
            </a:r>
          </a:p>
          <a:p>
            <a:r>
              <a:rPr lang="en-US" i="1" dirty="0" smtClean="0"/>
              <a:t>This outcome, they suggested, points to the </a:t>
            </a:r>
            <a:r>
              <a:rPr lang="en-US" dirty="0" smtClean="0"/>
              <a:t>importance of discourse factors (such as whether an entity is newly referred to or not) in sentence comprehension.</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Some theorists (e.g., </a:t>
            </a:r>
            <a:r>
              <a:rPr lang="en-US" dirty="0" err="1" smtClean="0"/>
              <a:t>Altmann</a:t>
            </a:r>
            <a:r>
              <a:rPr lang="en-US" dirty="0" smtClean="0"/>
              <a:t> &amp; </a:t>
            </a:r>
            <a:r>
              <a:rPr lang="en-US" dirty="0" err="1" smtClean="0"/>
              <a:t>Steedman</a:t>
            </a:r>
            <a:r>
              <a:rPr lang="en-US" dirty="0" smtClean="0"/>
              <a:t>, 1988) have proposed that contextual appropriateness guides parsing and indeed is responsible for the effects that have previously been attributed to structural factors such as minimal attachment. </a:t>
            </a:r>
          </a:p>
          <a:p>
            <a:pPr>
              <a:buNone/>
            </a:pPr>
            <a:endParaRPr lang="en-US" dirty="0" smtClean="0"/>
          </a:p>
          <a:p>
            <a:r>
              <a:rPr lang="en-US" dirty="0" smtClean="0"/>
              <a:t>The basic claim of their </a:t>
            </a:r>
            <a:r>
              <a:rPr lang="en-US" i="1" dirty="0" smtClean="0"/>
              <a:t>referential theory is that, for a phrase to modify a definite noun phrase, there must be two or </a:t>
            </a:r>
            <a:r>
              <a:rPr lang="en-US" dirty="0" smtClean="0"/>
              <a:t>more possible referents of the noun phrase in the discourse context. </a:t>
            </a:r>
          </a:p>
          <a:p>
            <a:endParaRPr lang="en-US" dirty="0" smtClean="0"/>
          </a:p>
          <a:p>
            <a:r>
              <a:rPr lang="en-US" dirty="0" smtClean="0"/>
              <a:t>For instance, in the sentence</a:t>
            </a:r>
          </a:p>
          <a:p>
            <a:r>
              <a:rPr lang="en-US" i="1" dirty="0" smtClean="0"/>
              <a:t>The burglar blew open a safe with the dynamite, treatment of with the dynamite as modifying a safe is claimed to presuppose the existence of two or more safes, one of which contains </a:t>
            </a:r>
            <a:r>
              <a:rPr lang="en-US" dirty="0" smtClean="0"/>
              <a:t>dynamite.</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multiple safes had not been mentioned, the sentence processor must either infer the existence of other safes or must analyze the phrase in another way, for example as specifying an instrument of </a:t>
            </a:r>
            <a:r>
              <a:rPr lang="en-US" i="1" dirty="0" smtClean="0"/>
              <a:t>blow open.</a:t>
            </a:r>
          </a:p>
          <a:p>
            <a:r>
              <a:rPr lang="en-US" i="1" dirty="0" smtClean="0"/>
              <a:t> Supporters of referential theory have argued that the out-of-context </a:t>
            </a:r>
            <a:r>
              <a:rPr lang="en-US" dirty="0" smtClean="0"/>
              <a:t>preferences that have been taken to support principles like minimal attachment disappear when sentences are presented in appropriate discourse contexts.</a:t>
            </a:r>
          </a:p>
          <a:p>
            <a:r>
              <a:rPr lang="en-US" dirty="0" smtClean="0"/>
              <a:t> In one study, </a:t>
            </a:r>
            <a:r>
              <a:rPr lang="en-US" dirty="0" err="1" smtClean="0"/>
              <a:t>Altmann</a:t>
            </a:r>
            <a:r>
              <a:rPr lang="en-US" dirty="0" smtClean="0"/>
              <a:t> and </a:t>
            </a:r>
            <a:r>
              <a:rPr lang="en-US" dirty="0" err="1" smtClean="0"/>
              <a:t>Steedman</a:t>
            </a:r>
            <a:r>
              <a:rPr lang="en-US" dirty="0" smtClean="0"/>
              <a:t> examined how long readers took on sentences like </a:t>
            </a:r>
            <a:r>
              <a:rPr lang="en-US" i="1" dirty="0" smtClean="0"/>
              <a:t>The burglar blew open the safe with the dynamite/new lock and made off with the loot in contexts that had introduced either one safe or </a:t>
            </a:r>
            <a:r>
              <a:rPr lang="en-US" dirty="0" smtClean="0"/>
              <a:t>two safes, one with a new lock.</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version containing </a:t>
            </a:r>
            <a:r>
              <a:rPr lang="en-US" i="1" dirty="0" smtClean="0"/>
              <a:t>with the dynamite was read faster in the </a:t>
            </a:r>
            <a:r>
              <a:rPr lang="en-US" dirty="0" smtClean="0"/>
              <a:t>one-safe context, where the phrase modified the verb and thus satisfied minimal attachment.</a:t>
            </a:r>
          </a:p>
          <a:p>
            <a:r>
              <a:rPr lang="en-US" dirty="0" smtClean="0"/>
              <a:t> The version containing </a:t>
            </a:r>
            <a:r>
              <a:rPr lang="en-US" i="1" dirty="0" smtClean="0"/>
              <a:t>with the new lock was read faster in the two-safe context, fitting referential </a:t>
            </a:r>
            <a:r>
              <a:rPr lang="en-US" dirty="0" smtClean="0"/>
              <a:t>theory.</a:t>
            </a:r>
          </a:p>
          <a:p>
            <a:r>
              <a:rPr lang="en-US" dirty="0" smtClean="0"/>
              <a:t>Many studies have examined effects like the one just described (see Mitchell, 1994, for a summary).</a:t>
            </a:r>
          </a:p>
          <a:p>
            <a:r>
              <a:rPr lang="en-US" dirty="0" smtClean="0"/>
              <a:t> It is clear that the use of a definite noun phrase when the discourse context contains two possible referents disrupts reading. </a:t>
            </a:r>
          </a:p>
          <a:p>
            <a:r>
              <a:rPr lang="en-US" dirty="0" smtClean="0"/>
              <a:t>This result shows once again that interpretation is nearly immediate and that reading is disrupted when unambiguous interpretation is blocked.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Evolution of Communication </a:t>
            </a:r>
          </a:p>
          <a:p>
            <a:r>
              <a:rPr lang="en-US" dirty="0" smtClean="0"/>
              <a:t>By comparing related species within groups, it is found that movements and body parts that in the primitive forms had no communicative function could be "captured" in a context where communication would be functional for one or both partners, and could evolve into a more elaborate, specialized form. </a:t>
            </a:r>
          </a:p>
          <a:p>
            <a:r>
              <a:rPr lang="en-US" dirty="0" smtClean="0"/>
              <a:t>The early </a:t>
            </a:r>
            <a:r>
              <a:rPr lang="en-US" dirty="0" err="1" smtClean="0"/>
              <a:t>ethologists</a:t>
            </a:r>
            <a:r>
              <a:rPr lang="en-US" dirty="0" smtClean="0"/>
              <a:t> assumed that communication occurred for the good of the species as a whole, but this would require a process of group selection which is believed to be mathematically impossible in the evolution of sexually reproducing animals.</a:t>
            </a:r>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context that provides two referents can eliminate the disruption observed out of context when a phrase must modify a noun, at least when the out-of-context structural preference is weak (Britt, 1994).</a:t>
            </a:r>
          </a:p>
          <a:p>
            <a:r>
              <a:rPr lang="en-US" dirty="0" smtClean="0"/>
              <a:t>When the out-of-context bias is strong (as in the case of reduced relative clauses, like </a:t>
            </a:r>
            <a:r>
              <a:rPr lang="en-US" dirty="0" err="1" smtClean="0"/>
              <a:t>Bever’s</a:t>
            </a:r>
            <a:r>
              <a:rPr lang="en-US" dirty="0" smtClean="0"/>
              <a:t> [1970] </a:t>
            </a:r>
            <a:r>
              <a:rPr lang="en-US" i="1" dirty="0" smtClean="0"/>
              <a:t>The horse raced past the barn fell), a context that satisfies the presumed referential </a:t>
            </a:r>
            <a:r>
              <a:rPr lang="en-US" dirty="0" smtClean="0"/>
              <a:t>presuppositions of a modifier reduces the amount of disruption rather than eliminating it.</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Given the wide variety of factors that seem to affect sentence comprehension, some psycholinguists have developed </a:t>
            </a:r>
            <a:r>
              <a:rPr lang="en-US" dirty="0" err="1" smtClean="0"/>
              <a:t>lexicalist</a:t>
            </a:r>
            <a:r>
              <a:rPr lang="en-US" dirty="0" smtClean="0"/>
              <a:t>, constraint-based theories of sentence processing (e.g., MacDonald et al., 1994; </a:t>
            </a:r>
            <a:r>
              <a:rPr lang="en-US" dirty="0" err="1" smtClean="0"/>
              <a:t>Tanenhaus</a:t>
            </a:r>
            <a:r>
              <a:rPr lang="en-US" dirty="0" smtClean="0"/>
              <a:t> &amp; </a:t>
            </a:r>
            <a:r>
              <a:rPr lang="en-US" dirty="0" err="1" smtClean="0"/>
              <a:t>Trueswell</a:t>
            </a:r>
            <a:r>
              <a:rPr lang="en-US" dirty="0" smtClean="0"/>
              <a:t>, 1995). </a:t>
            </a:r>
          </a:p>
          <a:p>
            <a:r>
              <a:rPr lang="en-US" dirty="0" smtClean="0"/>
              <a:t>These theories, which are described and sometimes implemented in connectionist terms, assume that multiple possible interpretations of a sentence are available to the processor. </a:t>
            </a:r>
          </a:p>
          <a:p>
            <a:r>
              <a:rPr lang="en-US" dirty="0" smtClean="0"/>
              <a:t>Each possible interpretation receives activation (or inhibition) from some knowledge sources, as well as (generally) being inhibited by the other interpretations.</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Competition among the interpretations eventually results in the dominance of a single one.</a:t>
            </a:r>
          </a:p>
          <a:p>
            <a:r>
              <a:rPr lang="en-US" dirty="0" smtClean="0"/>
              <a:t> Increased competition is responsible for the effects that the theories discussed earlier have attributed to the need to revise an analysis. </a:t>
            </a:r>
          </a:p>
          <a:p>
            <a:r>
              <a:rPr lang="en-US" dirty="0" smtClean="0"/>
              <a:t>Constraint-based theories can accommodate influences of specific lexical information, context, verb category, and many other factors, and they have encouraged the search for additional influences.</a:t>
            </a:r>
          </a:p>
          <a:p>
            <a:r>
              <a:rPr lang="en-US" dirty="0" smtClean="0"/>
              <a:t> However, they may not be the final word on sentence processing.</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These theories correctly predict that a variety of factors can reduce or eliminate garden-path effects when a temporarily-ambiguous sentence is resolved in favor of an analysis that is not normally preferred (e.g., </a:t>
            </a:r>
            <a:r>
              <a:rPr lang="en-US" dirty="0" err="1" smtClean="0"/>
              <a:t>nonminimal</a:t>
            </a:r>
            <a:r>
              <a:rPr lang="en-US" dirty="0" smtClean="0"/>
              <a:t> attachment).</a:t>
            </a:r>
          </a:p>
          <a:p>
            <a:r>
              <a:rPr lang="en-US" dirty="0" smtClean="0"/>
              <a:t>But the constraint-based theories also predict that these factors will create garden paths when the sentence is resolved in favor of its normally-preferred analysis.</a:t>
            </a:r>
          </a:p>
          <a:p>
            <a:r>
              <a:rPr lang="en-US" dirty="0" smtClean="0"/>
              <a:t> This may not always be the case (Binder, Duffy, &amp; </a:t>
            </a:r>
            <a:r>
              <a:rPr lang="en-US" dirty="0" err="1" smtClean="0"/>
              <a:t>Rayner</a:t>
            </a:r>
            <a:r>
              <a:rPr lang="en-US" dirty="0" smtClean="0"/>
              <a:t>, 2001).</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Competitive constraint-based theories, like other connectionist theories, grant a major role to frequency.</a:t>
            </a:r>
          </a:p>
          <a:p>
            <a:r>
              <a:rPr lang="en-US" dirty="0" smtClean="0"/>
              <a:t> Frequent constructions should be more readily activated by appropriate sources of information than less common constructions are. </a:t>
            </a:r>
          </a:p>
          <a:p>
            <a:r>
              <a:rPr lang="en-US" dirty="0" smtClean="0"/>
              <a:t>Supporting this view, readers understand sentences like </a:t>
            </a:r>
            <a:r>
              <a:rPr lang="en-US" i="1" dirty="0" smtClean="0"/>
              <a:t>The award accepted by the man was very impressive more readily </a:t>
            </a:r>
            <a:r>
              <a:rPr lang="en-US" dirty="0" smtClean="0"/>
              <a:t>when the first verb is frequently used as a passive participle, as </a:t>
            </a:r>
            <a:r>
              <a:rPr lang="en-US" i="1" dirty="0" smtClean="0"/>
              <a:t>accept is, than when the verb is </a:t>
            </a:r>
            <a:r>
              <a:rPr lang="en-US" dirty="0" smtClean="0"/>
              <a:t>not frequently used as a passive particle, as with </a:t>
            </a:r>
            <a:r>
              <a:rPr lang="en-US" i="1" dirty="0" smtClean="0"/>
              <a:t>entertain (</a:t>
            </a:r>
            <a:r>
              <a:rPr lang="en-US" i="1" dirty="0" err="1" smtClean="0"/>
              <a:t>Trueswell</a:t>
            </a:r>
            <a:r>
              <a:rPr lang="en-US" i="1" dirty="0" smtClean="0"/>
              <a:t>, 1996).</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Also, reduced relative clause sentences, such as </a:t>
            </a:r>
            <a:r>
              <a:rPr lang="en-US" i="1" dirty="0" smtClean="0"/>
              <a:t>The rancher could see that the nervous cattle pushed/moved into the crowded pen were afraid of the cowboys, are read more rapidly when the verb of the </a:t>
            </a:r>
            <a:r>
              <a:rPr lang="en-US" dirty="0" smtClean="0"/>
              <a:t>complement sentence is more often used as a transitive verb (</a:t>
            </a:r>
            <a:r>
              <a:rPr lang="en-US" i="1" dirty="0" smtClean="0"/>
              <a:t>push) than when it is more often </a:t>
            </a:r>
            <a:r>
              <a:rPr lang="en-US" dirty="0" smtClean="0"/>
              <a:t>used as an intransitive verb (</a:t>
            </a:r>
            <a:r>
              <a:rPr lang="en-US" i="1" dirty="0" smtClean="0"/>
              <a:t>move) (MacDonald, 1994). </a:t>
            </a:r>
          </a:p>
          <a:p>
            <a:r>
              <a:rPr lang="en-US" i="1" dirty="0" smtClean="0"/>
              <a:t>The frequency of particular </a:t>
            </a:r>
            <a:r>
              <a:rPr lang="en-US" dirty="0" smtClean="0"/>
              <a:t>constructions may not always predict comprehension preferences and comprehension difficulty (Gibson, </a:t>
            </a:r>
            <a:r>
              <a:rPr lang="en-US" dirty="0" err="1" smtClean="0"/>
              <a:t>Schütze</a:t>
            </a:r>
            <a:r>
              <a:rPr lang="en-US" dirty="0" smtClean="0"/>
              <a:t>, &amp; Salomon, 1996; </a:t>
            </a:r>
            <a:r>
              <a:rPr lang="en-US" dirty="0" err="1" smtClean="0"/>
              <a:t>Kennison</a:t>
            </a:r>
            <a:r>
              <a:rPr lang="en-US" dirty="0" smtClean="0"/>
              <a:t>, 2001; Pickering, </a:t>
            </a:r>
            <a:r>
              <a:rPr lang="en-US" dirty="0" err="1" smtClean="0"/>
              <a:t>Traxler</a:t>
            </a:r>
            <a:r>
              <a:rPr lang="en-US" dirty="0" smtClean="0"/>
              <a:t>, &amp; Crocker, 2000).</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However, theorists such as </a:t>
            </a:r>
            <a:r>
              <a:rPr lang="en-US" dirty="0" err="1" smtClean="0"/>
              <a:t>Jurafsky</a:t>
            </a:r>
            <a:r>
              <a:rPr lang="en-US" dirty="0" smtClean="0"/>
              <a:t> (1996) have made a strong case that the frequency of exposure to certain constructions is a major factor guiding sentence comprehension.</a:t>
            </a:r>
          </a:p>
          <a:p>
            <a:r>
              <a:rPr lang="en-US" dirty="0" smtClean="0"/>
              <a:t>Competitive constraint-based theories have also emphasized discourse and situational context as constraints on sentence comprehension. </a:t>
            </a:r>
          </a:p>
          <a:p>
            <a:r>
              <a:rPr lang="en-US" dirty="0" smtClean="0"/>
              <a:t>Researchers have taken advantage of the fact that listeners quickly direct their eyes to the referents of what they hear, as shown by the </a:t>
            </a:r>
            <a:r>
              <a:rPr lang="en-US" dirty="0" err="1" smtClean="0"/>
              <a:t>Allopenna</a:t>
            </a:r>
            <a:r>
              <a:rPr lang="en-US" dirty="0" smtClean="0"/>
              <a:t> et al. (1998) study mentioned in the earlier discussion of spoken word recognition, to study how comprehension is guided by situational context.</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Spivey, </a:t>
            </a:r>
            <a:r>
              <a:rPr lang="en-US" dirty="0" err="1" smtClean="0"/>
              <a:t>Tanenhaus</a:t>
            </a:r>
            <a:r>
              <a:rPr lang="en-US" dirty="0" smtClean="0"/>
              <a:t>, </a:t>
            </a:r>
            <a:r>
              <a:rPr lang="en-US" dirty="0" err="1" smtClean="0"/>
              <a:t>Eberhard</a:t>
            </a:r>
            <a:r>
              <a:rPr lang="en-US" dirty="0" smtClean="0"/>
              <a:t> and </a:t>
            </a:r>
            <a:r>
              <a:rPr lang="en-US" dirty="0" err="1" smtClean="0"/>
              <a:t>Sedivy</a:t>
            </a:r>
            <a:r>
              <a:rPr lang="en-US" dirty="0" smtClean="0"/>
              <a:t> (2001) found that, when a listener hears a command like </a:t>
            </a:r>
            <a:r>
              <a:rPr lang="en-US" i="1" dirty="0" smtClean="0"/>
              <a:t>Put the cup on the napkin under the book, the eyes move quickly to an empty napkin when the context contains just one cup, </a:t>
            </a:r>
            <a:r>
              <a:rPr lang="en-US" dirty="0" smtClean="0"/>
              <a:t>even if the cup had been on a napkin. </a:t>
            </a:r>
          </a:p>
          <a:p>
            <a:r>
              <a:rPr lang="en-US" dirty="0" smtClean="0"/>
              <a:t>This result suggests that </a:t>
            </a:r>
            <a:r>
              <a:rPr lang="en-US" i="1" dirty="0" smtClean="0"/>
              <a:t>on the napkin was taken as the</a:t>
            </a:r>
          </a:p>
          <a:p>
            <a:r>
              <a:rPr lang="en-US" dirty="0" smtClean="0"/>
              <a:t>goal argument of </a:t>
            </a:r>
            <a:r>
              <a:rPr lang="en-US" i="1" dirty="0" smtClean="0"/>
              <a:t>put. </a:t>
            </a:r>
          </a:p>
          <a:p>
            <a:r>
              <a:rPr lang="en-US" i="1" dirty="0" smtClean="0"/>
              <a:t>However, when the context contains two cups, only one on a napkin, the </a:t>
            </a:r>
            <a:r>
              <a:rPr lang="en-US" dirty="0" smtClean="0"/>
              <a:t>eyes do not move to an empty napkin. </a:t>
            </a:r>
          </a:p>
          <a:p>
            <a:r>
              <a:rPr lang="en-US" dirty="0" smtClean="0"/>
              <a:t>This result suggests that the situational context overrode the default preference to take the </a:t>
            </a:r>
            <a:r>
              <a:rPr lang="en-US" i="1" dirty="0" smtClean="0"/>
              <a:t>on-phrase as an argument.</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Related work explores how quickly knowledge of the roles objects typically play in events is used in determining the reference of phrases.</a:t>
            </a:r>
          </a:p>
          <a:p>
            <a:r>
              <a:rPr lang="en-US" dirty="0" smtClean="0"/>
              <a:t> In one study, people observed a scene on a video display and judged the appropriateness of an auditory sentence describing the scene (</a:t>
            </a:r>
            <a:r>
              <a:rPr lang="en-US" dirty="0" err="1" smtClean="0"/>
              <a:t>Altmann</a:t>
            </a:r>
            <a:r>
              <a:rPr lang="en-US" dirty="0" smtClean="0"/>
              <a:t> &amp; </a:t>
            </a:r>
            <a:r>
              <a:rPr lang="en-US" dirty="0" err="1" smtClean="0"/>
              <a:t>Kamide</a:t>
            </a:r>
            <a:r>
              <a:rPr lang="en-US" dirty="0" smtClean="0"/>
              <a:t>, 1999). </a:t>
            </a:r>
          </a:p>
          <a:p>
            <a:r>
              <a:rPr lang="en-US" dirty="0" smtClean="0"/>
              <a:t>Their eyes moved faster to a relevant target when the verb in the sentence was commonly used with the target item.</a:t>
            </a:r>
          </a:p>
          <a:p>
            <a:r>
              <a:rPr lang="en-US" dirty="0" smtClean="0"/>
              <a:t> For instance, when people heard </a:t>
            </a:r>
            <a:r>
              <a:rPr lang="en-US" i="1" dirty="0" smtClean="0"/>
              <a:t>The boy will eat the cake their eyes moved </a:t>
            </a:r>
            <a:r>
              <a:rPr lang="en-US" dirty="0" smtClean="0"/>
              <a:t>more quickly to a picture of a cake than when they heard </a:t>
            </a:r>
            <a:r>
              <a:rPr lang="en-US" i="1" dirty="0" smtClean="0"/>
              <a:t>The boy will move the cake.</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research just described shows how quickly listeners integrate grammatical and situational knowledge in understanding a sentence.</a:t>
            </a:r>
          </a:p>
          <a:p>
            <a:r>
              <a:rPr lang="en-US" dirty="0" smtClean="0"/>
              <a:t> Integration is also important across sentence boundaries.</a:t>
            </a:r>
          </a:p>
          <a:p>
            <a:r>
              <a:rPr lang="en-US" dirty="0" smtClean="0"/>
              <a:t> Sentences come in texts and discourses, and the entire text or discourse is relevant to the messages conveyed. </a:t>
            </a:r>
          </a:p>
          <a:p>
            <a:r>
              <a:rPr lang="en-US" dirty="0" smtClean="0"/>
              <a:t>Researchers have examined how readers and listeners determine whether referring expressions, especially pronouns and noun phrases, pick out a new entity or one that was introduced earlier in the discourse.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Interpretation of animal communication </a:t>
            </a:r>
          </a:p>
          <a:p>
            <a:r>
              <a:rPr lang="en-US" dirty="0" smtClean="0"/>
              <a:t>It is important to note that while many gestures and actions have common, stereotypical meanings, researchers regularly seem to find that animal communication is often more complex and subtle than previously believed, and that the same gesture may have multiple distinct meanings depending on context and other behaviors. So generalizations such as "X means Y" are </a:t>
            </a:r>
            <a:r>
              <a:rPr lang="en-US" i="1" dirty="0" smtClean="0"/>
              <a:t>often, but not always accurate. </a:t>
            </a:r>
          </a:p>
          <a:p>
            <a:r>
              <a:rPr lang="en-US" dirty="0" smtClean="0"/>
              <a:t>e.g. dog’s tail wag</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They have studied how readers and listeners determine the relations between one assertion and earlier assertions, including determining what unexpressed assertions follow as implications of what was heard or read.</a:t>
            </a:r>
          </a:p>
          <a:p>
            <a:r>
              <a:rPr lang="en-US" dirty="0" smtClean="0"/>
              <a:t> Many studies have examined how readers and listeners create a nonlinguistic representation of the content, one that supports the functions of determining reference, relevance, and implications (see text and discourse comprehension in </a:t>
            </a:r>
            <a:r>
              <a:rPr lang="en-US" dirty="0" err="1" smtClean="0"/>
              <a:t>Gernsbacher</a:t>
            </a:r>
            <a:r>
              <a:rPr lang="en-US" dirty="0" smtClean="0"/>
              <a:t>, 1994, and also </a:t>
            </a:r>
            <a:r>
              <a:rPr lang="en-US" dirty="0" err="1" smtClean="0"/>
              <a:t>Garnham</a:t>
            </a:r>
            <a:r>
              <a:rPr lang="en-US" dirty="0" smtClean="0"/>
              <a:t>, 1999, and Sanford, 1999, for summaries of this work).</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Much research on text comprehension has been guided by the work of </a:t>
            </a:r>
            <a:r>
              <a:rPr lang="en-US" dirty="0" err="1" smtClean="0"/>
              <a:t>Kintsch</a:t>
            </a:r>
            <a:r>
              <a:rPr lang="en-US" dirty="0" smtClean="0"/>
              <a:t> (1974; </a:t>
            </a:r>
            <a:r>
              <a:rPr lang="en-US" dirty="0" err="1" smtClean="0"/>
              <a:t>Kintsch</a:t>
            </a:r>
            <a:r>
              <a:rPr lang="en-US" dirty="0" smtClean="0"/>
              <a:t> &amp; Van </a:t>
            </a:r>
            <a:r>
              <a:rPr lang="en-US" dirty="0" err="1" smtClean="0"/>
              <a:t>Dijk</a:t>
            </a:r>
            <a:r>
              <a:rPr lang="en-US" dirty="0" smtClean="0"/>
              <a:t>, 1978; ), who has proposed a series of models of the process by which the propositions that make up the semantic interpretations of individual sentences are integrated into such larger structures. </a:t>
            </a:r>
          </a:p>
          <a:p>
            <a:r>
              <a:rPr lang="en-US" dirty="0" smtClean="0"/>
              <a:t>His models describe ways in which readers could abstract the main threads of a discourse and infer missing connections, constrained by limitations of short-term memory and guided by how arguments overlap across propositions and by linguistic cues signaled by the text.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TotalTime>
  <Words>6896</Words>
  <Application>Microsoft Office PowerPoint</Application>
  <PresentationFormat>On-screen Show (4:3)</PresentationFormat>
  <Paragraphs>454</Paragraphs>
  <Slides>91</Slides>
  <Notes>0</Notes>
  <HiddenSlides>0</HiddenSlides>
  <MMClips>0</MMClips>
  <ScaleCrop>false</ScaleCrop>
  <HeadingPairs>
    <vt:vector size="4" baseType="variant">
      <vt:variant>
        <vt:lpstr>Theme</vt:lpstr>
      </vt:variant>
      <vt:variant>
        <vt:i4>1</vt:i4>
      </vt:variant>
      <vt:variant>
        <vt:lpstr>Slide Titles</vt:lpstr>
      </vt:variant>
      <vt:variant>
        <vt:i4>91</vt:i4>
      </vt:variant>
    </vt:vector>
  </HeadingPairs>
  <TitlesOfParts>
    <vt:vector size="92" baseType="lpstr">
      <vt:lpstr>Office Theme</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dc:title>
  <dc:creator>Zara Bukhari</dc:creator>
  <cp:lastModifiedBy>Administrator</cp:lastModifiedBy>
  <cp:revision>32</cp:revision>
  <dcterms:created xsi:type="dcterms:W3CDTF">2014-06-28T18:08:10Z</dcterms:created>
  <dcterms:modified xsi:type="dcterms:W3CDTF">2014-06-29T16:36:37Z</dcterms:modified>
</cp:coreProperties>
</file>