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9" r:id="rId3"/>
    <p:sldId id="290" r:id="rId4"/>
    <p:sldId id="291" r:id="rId5"/>
    <p:sldId id="292" r:id="rId6"/>
    <p:sldId id="293" r:id="rId7"/>
    <p:sldId id="294" r:id="rId8"/>
    <p:sldId id="295" r:id="rId9"/>
    <p:sldId id="296" r:id="rId10"/>
    <p:sldId id="297" r:id="rId11"/>
    <p:sldId id="298" r:id="rId12"/>
    <p:sldId id="299" r:id="rId13"/>
    <p:sldId id="300" r:id="rId14"/>
    <p:sldId id="301" r:id="rId15"/>
    <p:sldId id="302" r:id="rId16"/>
    <p:sldId id="303" r:id="rId17"/>
    <p:sldId id="304" r:id="rId18"/>
    <p:sldId id="305" r:id="rId19"/>
    <p:sldId id="306" r:id="rId20"/>
    <p:sldId id="307" r:id="rId21"/>
    <p:sldId id="308" r:id="rId22"/>
    <p:sldId id="309" r:id="rId23"/>
    <p:sldId id="310" r:id="rId24"/>
    <p:sldId id="311" r:id="rId25"/>
    <p:sldId id="312" r:id="rId26"/>
    <p:sldId id="313" r:id="rId27"/>
    <p:sldId id="314" r:id="rId28"/>
    <p:sldId id="315" r:id="rId29"/>
    <p:sldId id="316" r:id="rId30"/>
    <p:sldId id="317" r:id="rId31"/>
    <p:sldId id="318" r:id="rId32"/>
    <p:sldId id="319" r:id="rId33"/>
    <p:sldId id="320" r:id="rId34"/>
    <p:sldId id="321" r:id="rId35"/>
    <p:sldId id="322" r:id="rId36"/>
    <p:sldId id="323" r:id="rId37"/>
    <p:sldId id="324" r:id="rId38"/>
    <p:sldId id="325" r:id="rId39"/>
    <p:sldId id="326" r:id="rId40"/>
    <p:sldId id="327" r:id="rId41"/>
    <p:sldId id="328" r:id="rId42"/>
    <p:sldId id="329" r:id="rId43"/>
    <p:sldId id="330"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0" d="100"/>
          <a:sy n="70" d="100"/>
        </p:scale>
        <p:origin x="-1302" y="6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94F2801-2455-4BEE-97A3-A95520A8C9BF}" type="datetimeFigureOut">
              <a:rPr lang="en-US" smtClean="0"/>
              <a:pPr/>
              <a:t>01/07/2014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044285-52DA-4A82-930D-FBD52E8AA9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4F2801-2455-4BEE-97A3-A95520A8C9BF}" type="datetimeFigureOut">
              <a:rPr lang="en-US" smtClean="0"/>
              <a:pPr/>
              <a:t>01/07/2014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044285-52DA-4A82-930D-FBD52E8AA9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4F2801-2455-4BEE-97A3-A95520A8C9BF}" type="datetimeFigureOut">
              <a:rPr lang="en-US" smtClean="0"/>
              <a:pPr/>
              <a:t>01/07/2014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044285-52DA-4A82-930D-FBD52E8AA9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4F2801-2455-4BEE-97A3-A95520A8C9BF}" type="datetimeFigureOut">
              <a:rPr lang="en-US" smtClean="0"/>
              <a:pPr/>
              <a:t>01/07/2014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044285-52DA-4A82-930D-FBD52E8AA9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4F2801-2455-4BEE-97A3-A95520A8C9BF}" type="datetimeFigureOut">
              <a:rPr lang="en-US" smtClean="0"/>
              <a:pPr/>
              <a:t>01/07/2014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044285-52DA-4A82-930D-FBD52E8AA9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94F2801-2455-4BEE-97A3-A95520A8C9BF}" type="datetimeFigureOut">
              <a:rPr lang="en-US" smtClean="0"/>
              <a:pPr/>
              <a:t>01/07/2014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044285-52DA-4A82-930D-FBD52E8AA9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94F2801-2455-4BEE-97A3-A95520A8C9BF}" type="datetimeFigureOut">
              <a:rPr lang="en-US" smtClean="0"/>
              <a:pPr/>
              <a:t>01/07/2014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044285-52DA-4A82-930D-FBD52E8AA9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94F2801-2455-4BEE-97A3-A95520A8C9BF}" type="datetimeFigureOut">
              <a:rPr lang="en-US" smtClean="0"/>
              <a:pPr/>
              <a:t>01/07/2014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044285-52DA-4A82-930D-FBD52E8AA9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4F2801-2455-4BEE-97A3-A95520A8C9BF}" type="datetimeFigureOut">
              <a:rPr lang="en-US" smtClean="0"/>
              <a:pPr/>
              <a:t>01/07/2014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044285-52DA-4A82-930D-FBD52E8AA9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4F2801-2455-4BEE-97A3-A95520A8C9BF}" type="datetimeFigureOut">
              <a:rPr lang="en-US" smtClean="0"/>
              <a:pPr/>
              <a:t>01/07/2014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044285-52DA-4A82-930D-FBD52E8AA9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4F2801-2455-4BEE-97A3-A95520A8C9BF}" type="datetimeFigureOut">
              <a:rPr lang="en-US" smtClean="0"/>
              <a:pPr/>
              <a:t>01/07/2014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044285-52DA-4A82-930D-FBD52E8AA9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4F2801-2455-4BEE-97A3-A95520A8C9BF}" type="datetimeFigureOut">
              <a:rPr lang="en-US" smtClean="0"/>
              <a:pPr/>
              <a:t>01/07/2014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044285-52DA-4A82-930D-FBD52E8AA9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Psycholinguistics</a:t>
            </a:r>
            <a:endParaRPr lang="en-US" b="1" dirty="0"/>
          </a:p>
        </p:txBody>
      </p:sp>
      <p:sp>
        <p:nvSpPr>
          <p:cNvPr id="3" name="Subtitle 2"/>
          <p:cNvSpPr>
            <a:spLocks noGrp="1"/>
          </p:cNvSpPr>
          <p:nvPr>
            <p:ph type="subTitle" idx="1"/>
          </p:nvPr>
        </p:nvSpPr>
        <p:spPr/>
        <p:txBody>
          <a:bodyPr/>
          <a:lstStyle/>
          <a:p>
            <a:r>
              <a:rPr lang="en-US" b="1" dirty="0" smtClean="0">
                <a:solidFill>
                  <a:schemeClr val="tx1"/>
                </a:solidFill>
              </a:rPr>
              <a:t>LECTURE#16</a:t>
            </a:r>
            <a:endParaRPr lang="en-US"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ANXIETY</a:t>
            </a:r>
          </a:p>
          <a:p>
            <a:r>
              <a:rPr lang="en-US" dirty="0" smtClean="0"/>
              <a:t>General anxiety is one of several affective factors which can influence attention and hence lead to a deterioration in language performance.</a:t>
            </a:r>
          </a:p>
          <a:p>
            <a:r>
              <a:rPr lang="en-US" dirty="0" smtClean="0"/>
              <a:t>But there are also specific types of anxiety related to language which reflect the complexity or perceived importance of a language task and the extent to which the task places a premium on accuracy. </a:t>
            </a:r>
          </a:p>
          <a:p>
            <a:r>
              <a:rPr lang="en-US" dirty="0" smtClean="0"/>
              <a:t>An additional factor might be the individual’s uncertainty about their ability to perform the task. </a:t>
            </a:r>
          </a:p>
          <a:p>
            <a:r>
              <a:rPr lang="en-US" dirty="0" smtClean="0"/>
              <a:t>This might result from introvert personality traits, from a lack of self-confidence or from awareness of limitations in a particular language skill area.</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Anxiety manifests itself in speech in a greater degree of pausing, in a lack of coherence, in the insertion of fillers such as you know and in an increased number of false starts. </a:t>
            </a:r>
          </a:p>
          <a:p>
            <a:r>
              <a:rPr lang="en-US" dirty="0" smtClean="0"/>
              <a:t>This suggests that the planning function is affected. </a:t>
            </a:r>
          </a:p>
          <a:p>
            <a:r>
              <a:rPr lang="en-US" dirty="0" smtClean="0"/>
              <a:t>In the case of a foreign-language learner, anxiety may sometimes lead to greater accuracy as heightened attention is paid to form; but fluency may suffer as a consequence.</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APHASIA</a:t>
            </a:r>
          </a:p>
          <a:p>
            <a:r>
              <a:rPr lang="en-US" dirty="0" smtClean="0"/>
              <a:t>A disorder in the ability to produce or to understand spoken language.</a:t>
            </a:r>
          </a:p>
          <a:p>
            <a:endParaRPr lang="en-US" dirty="0" smtClean="0"/>
          </a:p>
          <a:p>
            <a:r>
              <a:rPr lang="en-US" dirty="0" smtClean="0"/>
              <a:t>It usually results from brain damage caused by an accident, a stroke or invasive surgery; but some accounts include the effects of dementia.</a:t>
            </a:r>
          </a:p>
          <a:p>
            <a:endParaRPr lang="en-US" dirty="0" smtClean="0"/>
          </a:p>
          <a:p>
            <a:r>
              <a:rPr lang="en-US" dirty="0" smtClean="0"/>
              <a:t>Evidence from aphasics provides possible insights into the location of language in the brain, and into the constituent parts of language processing, some of which may be lost by an aphasic and others retained.</a:t>
            </a:r>
          </a:p>
          <a:p>
            <a:r>
              <a:rPr lang="en-US" dirty="0" smtClean="0"/>
              <a:t> However, it is dangerous to rely too heavily upon evidence from these atypical subjects. </a:t>
            </a:r>
          </a:p>
          <a:p>
            <a:r>
              <a:rPr lang="en-US" dirty="0" smtClean="0"/>
              <a:t>We cannot assume that brain damage has wiped out a given aspect of language processing.</a:t>
            </a:r>
          </a:p>
          <a:p>
            <a:r>
              <a:rPr lang="en-US" dirty="0" smtClean="0"/>
              <a:t> Information may have been relocated; or a process may have switched to new (and less efficient) channels than those normally employed.</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Well-established syndromes are associated with damage to the two language-sensitive areas of the brain identified by </a:t>
            </a:r>
            <a:r>
              <a:rPr lang="en-US" dirty="0" err="1" smtClean="0"/>
              <a:t>Broca</a:t>
            </a:r>
            <a:r>
              <a:rPr lang="en-US" dirty="0" smtClean="0"/>
              <a:t> and </a:t>
            </a:r>
            <a:r>
              <a:rPr lang="en-US" dirty="0" err="1" smtClean="0"/>
              <a:t>Wernicke</a:t>
            </a:r>
            <a:r>
              <a:rPr lang="en-US" dirty="0" smtClean="0"/>
              <a:t>.</a:t>
            </a:r>
          </a:p>
          <a:p>
            <a:r>
              <a:rPr lang="en-US" dirty="0" smtClean="0"/>
              <a:t>It is important to note that the characteristics of each type are merely possible symptoms: the exact effects vary considerably from patient to patient.</a:t>
            </a:r>
          </a:p>
          <a:p>
            <a:r>
              <a:rPr lang="en-US" dirty="0" smtClean="0"/>
              <a:t> </a:t>
            </a:r>
            <a:r>
              <a:rPr lang="en-US" dirty="0" err="1" smtClean="0"/>
              <a:t>Broca’s</a:t>
            </a:r>
            <a:r>
              <a:rPr lang="en-US" dirty="0" smtClean="0"/>
              <a:t> aphasia is often characterized by agrammatism: an absence of syntactic structure and omission of function words and inflections.</a:t>
            </a:r>
          </a:p>
          <a:p>
            <a:r>
              <a:rPr lang="en-US" dirty="0" smtClean="0"/>
              <a:t>Articulation may be poor and speech is generally effortful, with many hesitations.</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Comprehension appears to be good, but it may be that the patient is using positional, semantic or pragmatic cues to puzzle out meaning, rather than relying upon syntax. </a:t>
            </a:r>
          </a:p>
          <a:p>
            <a:r>
              <a:rPr lang="en-US" dirty="0" smtClean="0"/>
              <a:t>Vocabulary is weighted towards concrete nouns, with verbs sometimes under-represented.</a:t>
            </a:r>
          </a:p>
          <a:p>
            <a:r>
              <a:rPr lang="en-US" dirty="0" err="1" smtClean="0"/>
              <a:t>Wernicke’s</a:t>
            </a:r>
            <a:r>
              <a:rPr lang="en-US" dirty="0" smtClean="0"/>
              <a:t> aphasia is characterized by syntactically complex and </a:t>
            </a:r>
            <a:r>
              <a:rPr lang="en-US" dirty="0" err="1" smtClean="0"/>
              <a:t>wellstructured</a:t>
            </a:r>
            <a:r>
              <a:rPr lang="en-US" dirty="0" smtClean="0"/>
              <a:t> speech, containing function words and correct affixation.</a:t>
            </a:r>
          </a:p>
          <a:p>
            <a:r>
              <a:rPr lang="en-US" dirty="0" smtClean="0"/>
              <a:t>Speech is apparently effortless, fluent and rapid.</a:t>
            </a:r>
          </a:p>
          <a:p>
            <a:r>
              <a:rPr lang="en-US" dirty="0" smtClean="0"/>
              <a:t> Indeed, many of </a:t>
            </a:r>
            <a:r>
              <a:rPr lang="en-US" dirty="0" err="1" smtClean="0"/>
              <a:t>Wernicke’s</a:t>
            </a:r>
            <a:r>
              <a:rPr lang="en-US" dirty="0" smtClean="0"/>
              <a:t> patients claim not to recognize that they have speech difficulties.</a:t>
            </a:r>
          </a:p>
          <a:p>
            <a:r>
              <a:rPr lang="en-US" dirty="0" smtClean="0"/>
              <a:t> But there may be severe problems in retrieving vocabulary, with a reliance on general or inappropriate nouns and verbs.</a:t>
            </a:r>
          </a:p>
          <a:p>
            <a:r>
              <a:rPr lang="en-US" dirty="0" smtClean="0"/>
              <a:t>Comprehension may be markedly impaired.</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Early accounts of </a:t>
            </a:r>
            <a:r>
              <a:rPr lang="en-US" dirty="0" err="1" smtClean="0"/>
              <a:t>Broca’s</a:t>
            </a:r>
            <a:r>
              <a:rPr lang="en-US" dirty="0" smtClean="0"/>
              <a:t> aphasia associated it with impaired motor activity which led to difficulty in assembling utterances; while</a:t>
            </a:r>
          </a:p>
          <a:p>
            <a:r>
              <a:rPr lang="en-US" dirty="0" err="1" smtClean="0"/>
              <a:t>Wernicke’s</a:t>
            </a:r>
            <a:r>
              <a:rPr lang="en-US" dirty="0" smtClean="0"/>
              <a:t> aphasia was said to reflect impaired access to stored lexical information. </a:t>
            </a:r>
          </a:p>
          <a:p>
            <a:r>
              <a:rPr lang="en-US" dirty="0" smtClean="0"/>
              <a:t>However, </a:t>
            </a:r>
            <a:r>
              <a:rPr lang="en-US" dirty="0" err="1" smtClean="0"/>
              <a:t>Broca’s</a:t>
            </a:r>
            <a:r>
              <a:rPr lang="en-US" dirty="0" smtClean="0"/>
              <a:t> aphasics show signs not just of being unable to use </a:t>
            </a:r>
            <a:r>
              <a:rPr lang="en-US" dirty="0" err="1" smtClean="0"/>
              <a:t>functors</a:t>
            </a:r>
            <a:r>
              <a:rPr lang="en-US" dirty="0" smtClean="0"/>
              <a:t> appropriately but also of being unable to understand them.</a:t>
            </a:r>
          </a:p>
          <a:p>
            <a:r>
              <a:rPr lang="en-US" dirty="0" smtClean="0"/>
              <a:t>The fact that the symptoms of aphasia vary considerably from patient to patient suggests that the language-sensitive areas of the brain may be differently located in different individuals.</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Alternatively, particular language functions may be so localized that a great deal depends upon the exact position of the lesion which inflicts the damage.</a:t>
            </a:r>
          </a:p>
          <a:p>
            <a:r>
              <a:rPr lang="en-US" dirty="0" smtClean="0"/>
              <a:t> Recent brain imaging data suggests a third possibility: the reason for the vulnerability of the </a:t>
            </a:r>
            <a:r>
              <a:rPr lang="en-US" dirty="0" err="1" smtClean="0"/>
              <a:t>Broca</a:t>
            </a:r>
            <a:r>
              <a:rPr lang="en-US" dirty="0" smtClean="0"/>
              <a:t> and </a:t>
            </a:r>
            <a:r>
              <a:rPr lang="en-US" dirty="0" err="1" smtClean="0"/>
              <a:t>Wernicke</a:t>
            </a:r>
            <a:r>
              <a:rPr lang="en-US" dirty="0" smtClean="0"/>
              <a:t> areas is that they constitute a major crossroads for the neural connections which transmit widely distributed linguistic information across the brain.</a:t>
            </a:r>
          </a:p>
          <a:p>
            <a:endParaRPr lang="en-US" dirty="0" smtClean="0"/>
          </a:p>
          <a:p>
            <a:r>
              <a:rPr lang="en-US" dirty="0" smtClean="0"/>
              <a:t>Instead of relating type of aphasia to the area of the brain in which damage has occurred, clinicians prefer to analyze symptoms.</a:t>
            </a:r>
          </a:p>
          <a:p>
            <a:pPr>
              <a:buNone/>
            </a:pPr>
            <a:endParaRPr lang="en-US" dirty="0" smtClean="0"/>
          </a:p>
          <a:p>
            <a:r>
              <a:rPr lang="en-US" dirty="0" smtClean="0"/>
              <a:t> A first observation might consider the extent to which lexical-semantic processing is impaired, as against grammatical or sentence processing.</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However, a distinction is still often made between non-fluent aphasia of the </a:t>
            </a:r>
            <a:r>
              <a:rPr lang="en-US" dirty="0" err="1" smtClean="0"/>
              <a:t>Broca</a:t>
            </a:r>
            <a:r>
              <a:rPr lang="en-US" dirty="0" smtClean="0"/>
              <a:t> type and fluent or expressive aphasia of the </a:t>
            </a:r>
            <a:r>
              <a:rPr lang="en-US" dirty="0" err="1" smtClean="0"/>
              <a:t>Wernicke</a:t>
            </a:r>
            <a:r>
              <a:rPr lang="en-US" dirty="0" smtClean="0"/>
              <a:t> type.</a:t>
            </a:r>
          </a:p>
          <a:p>
            <a:r>
              <a:rPr lang="en-US" dirty="0" smtClean="0"/>
              <a:t>Other less-discussed aphasias are:</a:t>
            </a:r>
          </a:p>
          <a:p>
            <a:r>
              <a:rPr lang="en-US" b="1" dirty="0" smtClean="0"/>
              <a:t> jargon aphasia</a:t>
            </a:r>
            <a:r>
              <a:rPr lang="en-US" dirty="0" smtClean="0"/>
              <a:t>, characterized by a large number of nonsense words in the patient’s speech;</a:t>
            </a:r>
          </a:p>
          <a:p>
            <a:r>
              <a:rPr lang="en-US" b="1" dirty="0" smtClean="0"/>
              <a:t> conduction aphasia</a:t>
            </a:r>
            <a:r>
              <a:rPr lang="en-US" dirty="0" smtClean="0"/>
              <a:t>, characterized by an inability to repeat what has just been heard (though comprehension may remain unaffected);</a:t>
            </a:r>
          </a:p>
          <a:p>
            <a:r>
              <a:rPr lang="en-US" dirty="0" smtClean="0"/>
              <a:t> </a:t>
            </a:r>
            <a:r>
              <a:rPr lang="en-US" b="1" dirty="0" err="1" smtClean="0"/>
              <a:t>transcortical</a:t>
            </a:r>
            <a:r>
              <a:rPr lang="en-US" b="1" dirty="0" smtClean="0"/>
              <a:t> aphasia</a:t>
            </a:r>
            <a:r>
              <a:rPr lang="en-US" dirty="0" smtClean="0"/>
              <a:t>, where the best-preserved skill is the ability to repeat words and comprehension is often severely impaired;</a:t>
            </a:r>
          </a:p>
          <a:p>
            <a:r>
              <a:rPr lang="en-US" dirty="0" smtClean="0"/>
              <a:t> </a:t>
            </a:r>
            <a:r>
              <a:rPr lang="en-US" b="1" dirty="0" err="1" smtClean="0"/>
              <a:t>anomia</a:t>
            </a:r>
            <a:r>
              <a:rPr lang="en-US" dirty="0" smtClean="0"/>
              <a:t>, where the main or only symptom is the inability to retrieve words.</a:t>
            </a:r>
          </a:p>
          <a:p>
            <a:r>
              <a:rPr lang="en-US" dirty="0" smtClean="0"/>
              <a:t>Features of these types of aphasia are observed to different degrees in different patients.</a:t>
            </a:r>
          </a:p>
          <a:p>
            <a:r>
              <a:rPr lang="en-US" dirty="0" smtClean="0"/>
              <a:t> They suggest that the processing of word form can be separated from the processing of word meaning.</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APRAXIA</a:t>
            </a:r>
          </a:p>
          <a:p>
            <a:r>
              <a:rPr lang="en-US" dirty="0" smtClean="0"/>
              <a:t>Disruption of the ability to control the motor programming involved in an activity such as the articulation of speech.</a:t>
            </a:r>
          </a:p>
          <a:p>
            <a:r>
              <a:rPr lang="en-US" dirty="0" smtClean="0"/>
              <a:t>ARGUMENT STRUCTURE</a:t>
            </a:r>
          </a:p>
          <a:p>
            <a:r>
              <a:rPr lang="en-US" dirty="0" smtClean="0"/>
              <a:t>The syntactic pattern or patterns associated with a verb.</a:t>
            </a:r>
          </a:p>
          <a:p>
            <a:r>
              <a:rPr lang="en-US" dirty="0" smtClean="0"/>
              <a:t> The argument structures for GIVE would be give þ NP1 þ NP2 (give Mary a present) and give þ NP2 þ to þ NP1 (give a present to Mary).</a:t>
            </a:r>
          </a:p>
          <a:p>
            <a:r>
              <a:rPr lang="en-US" dirty="0" smtClean="0"/>
              <a:t> The argument structure includes semantic information which specifies the appropriate thematic roles.</a:t>
            </a:r>
          </a:p>
          <a:p>
            <a:r>
              <a:rPr lang="en-US" dirty="0" smtClean="0"/>
              <a:t> With GIVE, NP1 (Noun Phrase 1) has to be a Beneficiary and NP2 is usually a Theme (an inanimate direct object).</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ARTICULATION</a:t>
            </a:r>
          </a:p>
          <a:p>
            <a:r>
              <a:rPr lang="en-US" dirty="0" smtClean="0"/>
              <a:t>The physical production of the sounds of speech.</a:t>
            </a:r>
          </a:p>
          <a:p>
            <a:r>
              <a:rPr lang="en-US" dirty="0" smtClean="0"/>
              <a:t> Fluent articulation is a highly complex motor skill, involving the co-ordination of about 100 muscles at a speed that enables around 15 speech sounds to be produced every second.</a:t>
            </a:r>
          </a:p>
          <a:p>
            <a:r>
              <a:rPr lang="en-US" dirty="0" smtClean="0"/>
              <a:t> The process is also highly automatic: we can only produce speech at this rate because we do not pay conscious attention to the process.</a:t>
            </a:r>
          </a:p>
          <a:p>
            <a:r>
              <a:rPr lang="en-US" dirty="0" smtClean="0"/>
              <a:t>An </a:t>
            </a:r>
            <a:r>
              <a:rPr lang="en-US" dirty="0" err="1" smtClean="0"/>
              <a:t>articulatory</a:t>
            </a:r>
            <a:r>
              <a:rPr lang="en-US" dirty="0" smtClean="0"/>
              <a:t> gesture involves co-</a:t>
            </a:r>
            <a:r>
              <a:rPr lang="en-US" dirty="0" err="1" smtClean="0"/>
              <a:t>ordinated</a:t>
            </a:r>
            <a:r>
              <a:rPr lang="en-US" dirty="0" smtClean="0"/>
              <a:t> manipulation of the respiratory system, the larynx and the vocal tract.</a:t>
            </a:r>
          </a:p>
          <a:p>
            <a:r>
              <a:rPr lang="en-US" dirty="0" smtClean="0"/>
              <a:t> The first of these regulates the flow of air; the second, which includes the vocal cords, determines pitch and loudness, and applies voicing where appropriate.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An important distinction is also made between surface anaphors which require an antecedent that is linguistically present and deep (or conceptual) anaphors which do not, as in:</a:t>
            </a:r>
          </a:p>
          <a:p>
            <a:r>
              <a:rPr lang="en-US" dirty="0" smtClean="0"/>
              <a:t>e. The car needs washing. Don’t make promises – just do it.</a:t>
            </a:r>
          </a:p>
          <a:p>
            <a:r>
              <a:rPr lang="en-US" dirty="0" smtClean="0"/>
              <a:t>In e, the listener/reader has to interpret the anaphor do it by reference to the entire meaning representation rather than to a specific entity held in focus within it.</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vocal tract serves as a resonator, with changes in the oral, nasal and pharyngeal cavities affecting the timbre of the sounds that are made.</a:t>
            </a:r>
          </a:p>
          <a:p>
            <a:r>
              <a:rPr lang="en-US" dirty="0" smtClean="0"/>
              <a:t>The articulators within the oral part of the tract (tongue, jaw, lips and velum) serve to constrict or facilitate the air stream.</a:t>
            </a:r>
          </a:p>
          <a:p>
            <a:r>
              <a:rPr lang="en-US" dirty="0" smtClean="0"/>
              <a:t>Some commentators suggest that the smallest </a:t>
            </a:r>
            <a:r>
              <a:rPr lang="en-US" dirty="0" err="1" smtClean="0"/>
              <a:t>articulatory</a:t>
            </a:r>
            <a:r>
              <a:rPr lang="en-US" dirty="0" smtClean="0"/>
              <a:t> gesture takes the form not of a phone but of a syllable, with the adult speaker possessing a repertoire of gestures which cover all the syllables of their language.</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reason for </a:t>
            </a:r>
            <a:r>
              <a:rPr lang="en-US" dirty="0" err="1" smtClean="0"/>
              <a:t>favouring</a:t>
            </a:r>
            <a:r>
              <a:rPr lang="en-US" dirty="0" smtClean="0"/>
              <a:t> the syllable is that the articulation of any individual phoneme varies according to its place in the syllable and according to the phonemes which occur before and after it (a phenomenon known as co-articulation).</a:t>
            </a:r>
          </a:p>
          <a:p>
            <a:r>
              <a:rPr lang="en-US" dirty="0" smtClean="0"/>
              <a:t> As part of planning for an utterance, the speaker thus has to weave phones into the phonetic context in which they will occur, and to pre-determine the appropriate duration of each phone relative to the others.</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In </a:t>
            </a:r>
            <a:r>
              <a:rPr lang="en-US" dirty="0" err="1" smtClean="0"/>
              <a:t>Levelt’s</a:t>
            </a:r>
            <a:r>
              <a:rPr lang="en-US" dirty="0" smtClean="0"/>
              <a:t> model of speech production, articulation is the product of an </a:t>
            </a:r>
            <a:r>
              <a:rPr lang="en-US" dirty="0" err="1" smtClean="0"/>
              <a:t>articulatory</a:t>
            </a:r>
            <a:r>
              <a:rPr lang="en-US" dirty="0" smtClean="0"/>
              <a:t> or phonetic plan which anticipates the forthcoming chunk of speech. </a:t>
            </a:r>
          </a:p>
          <a:p>
            <a:r>
              <a:rPr lang="en-US" dirty="0" smtClean="0"/>
              <a:t>The chunk covers one or more complete phonological phrases.</a:t>
            </a:r>
          </a:p>
          <a:p>
            <a:r>
              <a:rPr lang="en-US" dirty="0" smtClean="0"/>
              <a:t> It is stored in a temporary buffer in the form of a program which specifies the neuromuscular operations that will be necessary to produce the desired sequence of sounds. </a:t>
            </a:r>
          </a:p>
          <a:p>
            <a:r>
              <a:rPr lang="en-US" dirty="0" smtClean="0"/>
              <a:t>The </a:t>
            </a:r>
            <a:r>
              <a:rPr lang="en-US" dirty="0" err="1" smtClean="0"/>
              <a:t>articulatory</a:t>
            </a:r>
            <a:r>
              <a:rPr lang="en-US" dirty="0" smtClean="0"/>
              <a:t> system then translates the program into instructions to the muscles controlling the larynx, the articulators and the respiratory system.</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 number of theories attempt to account for how we manage to produce speech sounds so consistently.</a:t>
            </a:r>
          </a:p>
          <a:p>
            <a:r>
              <a:rPr lang="en-US" dirty="0" smtClean="0"/>
              <a:t> A location-programming account suggests that motor commands sent by the brain direct the articulators to a target position for each phoneme.</a:t>
            </a:r>
          </a:p>
          <a:p>
            <a:r>
              <a:rPr lang="en-US" dirty="0" smtClean="0"/>
              <a:t> This explanation does not accord with evidence that the operation of the muscles involved in speech is highly co-</a:t>
            </a:r>
            <a:r>
              <a:rPr lang="en-US" dirty="0" err="1" smtClean="0"/>
              <a:t>ordinated</a:t>
            </a:r>
            <a:r>
              <a:rPr lang="en-US" dirty="0" smtClean="0"/>
              <a:t> and variable:</a:t>
            </a:r>
          </a:p>
          <a:p>
            <a:r>
              <a:rPr lang="en-US" dirty="0" smtClean="0"/>
              <a:t> if any are obstructed in their movement (e.g. if the speaker is chewing gum), others compensate to ensure that the </a:t>
            </a:r>
            <a:r>
              <a:rPr lang="en-US" dirty="0" err="1" smtClean="0"/>
              <a:t>articulatory</a:t>
            </a:r>
            <a:r>
              <a:rPr lang="en-US" dirty="0" smtClean="0"/>
              <a:t> goal is achieved.</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 An auditory theory suggests that the motor commands are coded in terms of the phonetic features that the speaker knows as a listener. </a:t>
            </a:r>
          </a:p>
          <a:p>
            <a:r>
              <a:rPr lang="en-US" dirty="0" smtClean="0"/>
              <a:t>This view envisages a systematic relationship between the perception and production of speech.</a:t>
            </a:r>
          </a:p>
          <a:p>
            <a:r>
              <a:rPr lang="en-US" dirty="0" smtClean="0"/>
              <a:t> However, it entails that the speaker has to wait for auditory feedback until he/she can decide if the </a:t>
            </a:r>
            <a:r>
              <a:rPr lang="en-US" dirty="0" err="1" smtClean="0"/>
              <a:t>articulatory</a:t>
            </a:r>
            <a:r>
              <a:rPr lang="en-US" dirty="0" smtClean="0"/>
              <a:t> target has been met or if an error of pronunciation has occurred.</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 model-referenced approach assumes that each speaker has an internal model of their own vocal apparatus.</a:t>
            </a:r>
          </a:p>
          <a:p>
            <a:r>
              <a:rPr lang="en-US" dirty="0" smtClean="0"/>
              <a:t> Tactile and </a:t>
            </a:r>
            <a:r>
              <a:rPr lang="en-US" dirty="0" err="1" smtClean="0"/>
              <a:t>kinaesthetic</a:t>
            </a:r>
            <a:r>
              <a:rPr lang="en-US" dirty="0" smtClean="0"/>
              <a:t> receptors in the vocal tract enable the speaker to build up a sensory image of the patterns in which the articulators are engaging. </a:t>
            </a:r>
          </a:p>
          <a:p>
            <a:r>
              <a:rPr lang="en-US" dirty="0" smtClean="0"/>
              <a:t>This image can be compared against the phonetic goal that the speaker aims to achieve.</a:t>
            </a:r>
          </a:p>
          <a:p>
            <a:r>
              <a:rPr lang="en-US" dirty="0" smtClean="0"/>
              <a:t>An even more rapid checking mechanism is provided by proprioceptive feedback in which part of the nerve impulse to the articulators loops back and is compared to the intended signal.</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 A co-</a:t>
            </a:r>
            <a:r>
              <a:rPr lang="en-US" dirty="0" err="1" smtClean="0"/>
              <a:t>ordinative</a:t>
            </a:r>
            <a:r>
              <a:rPr lang="en-US" dirty="0" smtClean="0"/>
              <a:t> structures theory holds that articulation is achieved by means of a string of tasks.</a:t>
            </a:r>
          </a:p>
          <a:p>
            <a:r>
              <a:rPr lang="en-US" dirty="0" smtClean="0"/>
              <a:t> Each task triggers a motor command to not one but a group of muscles which function temporarily as a single unit.</a:t>
            </a:r>
          </a:p>
          <a:p>
            <a:r>
              <a:rPr lang="en-US" dirty="0" smtClean="0"/>
              <a:t>The attractiveness of the last theory is that it accounts for the way in which speech impinges upon other activities.</a:t>
            </a:r>
          </a:p>
          <a:p>
            <a:r>
              <a:rPr lang="en-US" dirty="0" smtClean="0"/>
              <a:t> The co-ordination involved in articulation is highly complex, not just because of the need to combine different articulators, but also because the vocal organs serve purposes other than speech.</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lnSpcReduction="10000"/>
          </a:bodyPr>
          <a:lstStyle/>
          <a:p>
            <a:r>
              <a:rPr lang="en-US" dirty="0" smtClean="0"/>
              <a:t>The demands of speech have to be balanced against those of breathing (by the respiratory system), chewing and ingesting food (by some articulators) and protecting the air passages from intrusive food (by the larynx).</a:t>
            </a:r>
          </a:p>
          <a:p>
            <a:r>
              <a:rPr lang="en-US" dirty="0" smtClean="0"/>
              <a:t> During speech, the speaker switches to a distinctive respiratory pattern (or speech mode), with greater air displacement and a more constant rate of outflow.</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Similarly, although the same muscles are used in speech as in chewing and swallowing, they are co-</a:t>
            </a:r>
            <a:r>
              <a:rPr lang="en-US" dirty="0" err="1" smtClean="0"/>
              <a:t>ordinated</a:t>
            </a:r>
            <a:r>
              <a:rPr lang="en-US" dirty="0" smtClean="0"/>
              <a:t> in a very different way.</a:t>
            </a:r>
          </a:p>
          <a:p>
            <a:r>
              <a:rPr lang="en-US" dirty="0" err="1" smtClean="0"/>
              <a:t>Articulatory</a:t>
            </a:r>
            <a:r>
              <a:rPr lang="en-US" dirty="0" smtClean="0"/>
              <a:t> settings (the positions adopted by tongue, lips, palate etc.) vary from speaker to speaker.</a:t>
            </a:r>
          </a:p>
          <a:p>
            <a:r>
              <a:rPr lang="en-US" dirty="0" smtClean="0"/>
              <a:t> They do so partly because every individual has differently shaped articulators (vocal tract, tongue, mouth and dental structure).</a:t>
            </a:r>
          </a:p>
          <a:p>
            <a:r>
              <a:rPr lang="en-US" dirty="0" smtClean="0"/>
              <a:t> Settings also vary due to personal speaking style.</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ARTICULATION RATE</a:t>
            </a:r>
          </a:p>
          <a:p>
            <a:r>
              <a:rPr lang="en-US" dirty="0" smtClean="0"/>
              <a:t>The rate (usually in syllables per second) at which the actual sounds of speech are produced by a speaker.</a:t>
            </a:r>
          </a:p>
          <a:p>
            <a:r>
              <a:rPr lang="en-US" dirty="0" smtClean="0"/>
              <a:t> An important distinction is made between speaking rate, based on the overall length of an utterance including pauses, and articulation rate, based on the length of the utterance with pauses deducted.</a:t>
            </a:r>
          </a:p>
          <a:p>
            <a:r>
              <a:rPr lang="en-US" dirty="0" smtClean="0"/>
              <a:t> When speech is perceived as ‘fast’, the impression is often mainly due to a reduction in pausing (i.e. speaking rate is significantly reduced but articulation rate is not).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Children learning to read find anaphor resolution problematic and the ability to resolve anaphors has been shown to be an important factor distinguishing skilled from less-skilled readers.</a:t>
            </a:r>
          </a:p>
          <a:p>
            <a:r>
              <a:rPr lang="en-US" dirty="0" smtClean="0"/>
              <a:t> The distance between antecedent and anaphor is an important factor: resolution appears to become more difficult as the memory load increases.</a:t>
            </a:r>
          </a:p>
          <a:p>
            <a:r>
              <a:rPr lang="en-US" dirty="0" smtClean="0"/>
              <a:t>However, this effect is observed to some degree in all young readers.</a:t>
            </a:r>
          </a:p>
          <a:p>
            <a:r>
              <a:rPr lang="en-US" dirty="0" smtClean="0"/>
              <a:t>What especially marks out the less-skilled reader seems to be a tendency to link anaphors to the nearest possible antecedent rather than to a developing mental representation of the whole text. </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Articulation rate varies between speakers and between types of speech event.</a:t>
            </a:r>
          </a:p>
          <a:p>
            <a:r>
              <a:rPr lang="en-US" dirty="0" smtClean="0"/>
              <a:t> It also varies within the speech of an individual.</a:t>
            </a:r>
          </a:p>
          <a:p>
            <a:r>
              <a:rPr lang="en-US" dirty="0" smtClean="0"/>
              <a:t> When the same speaker repeats the same phrase several times, there are small changes in the relative duration of the syllables within the phrase.</a:t>
            </a:r>
          </a:p>
          <a:p>
            <a:r>
              <a:rPr lang="en-US" dirty="0" smtClean="0"/>
              <a:t>It appears that listeners are very sensitive to the articulation rate of speakers.</a:t>
            </a:r>
          </a:p>
          <a:p>
            <a:r>
              <a:rPr lang="en-US" dirty="0" smtClean="0"/>
              <a:t> Indeed, speed of articulation has been shown to be a factor in phoneme identification: enabling us to distinguish /</a:t>
            </a:r>
            <a:r>
              <a:rPr lang="en-US" dirty="0" err="1" smtClean="0"/>
              <a:t>ba</a:t>
            </a:r>
            <a:r>
              <a:rPr lang="en-US" dirty="0" smtClean="0"/>
              <a:t>/ from /</a:t>
            </a:r>
            <a:r>
              <a:rPr lang="en-US" dirty="0" err="1" smtClean="0"/>
              <a:t>wa</a:t>
            </a:r>
            <a:r>
              <a:rPr lang="en-US" dirty="0" smtClean="0"/>
              <a:t>/.</a:t>
            </a:r>
          </a:p>
          <a:p>
            <a:r>
              <a:rPr lang="en-US" dirty="0" smtClean="0"/>
              <a:t>However, because articulation rate is so variable, it is difficult to incorporate into theories of speech perception. </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a:bodyPr>
          <a:lstStyle/>
          <a:p>
            <a:r>
              <a:rPr lang="en-US" dirty="0" smtClean="0"/>
              <a:t>For example, one way of dealing with the unreliability of the phoneme as a unit of perception is to suggest that listeners analyze the signal in slices of (say) a tenth of a second. </a:t>
            </a:r>
          </a:p>
          <a:p>
            <a:r>
              <a:rPr lang="en-US" dirty="0" smtClean="0"/>
              <a:t>But the problem then is that any given slice of connected speech will contain different amounts of phonetic information according to how fast the speaker is articulating.</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lnSpcReduction="10000"/>
          </a:bodyPr>
          <a:lstStyle/>
          <a:p>
            <a:r>
              <a:rPr lang="en-US" dirty="0" smtClean="0"/>
              <a:t>Articulation rate varies from one language to another, reflecting the type of syllable structure that a given language contains.</a:t>
            </a:r>
          </a:p>
          <a:p>
            <a:r>
              <a:rPr lang="en-US" dirty="0" smtClean="0"/>
              <a:t> Languages also vary in how a fast speaker achieves an increase in speed of articulation.</a:t>
            </a:r>
          </a:p>
          <a:p>
            <a:r>
              <a:rPr lang="en-US" dirty="0" smtClean="0"/>
              <a:t>English speakers prefer to shorten unstressed syllables, to shorten vowels rather than consonants and to reorganize syllable structure by means of elision, assimilation etc.</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ARTICULATORY SUPPRESSION</a:t>
            </a:r>
          </a:p>
          <a:p>
            <a:r>
              <a:rPr lang="en-US" dirty="0" smtClean="0"/>
              <a:t>An experimental task that interferes with the process of rehearsal in working memory.</a:t>
            </a:r>
          </a:p>
          <a:p>
            <a:r>
              <a:rPr lang="en-US" dirty="0" smtClean="0"/>
              <a:t> It might require a subject to keep repeating a word such as the.</a:t>
            </a:r>
          </a:p>
          <a:p>
            <a:r>
              <a:rPr lang="en-US" dirty="0" smtClean="0"/>
              <a:t>Because this meaningless task involves speaking, it is said to prevent the subject from being able to rehearse (practice) information </a:t>
            </a:r>
            <a:r>
              <a:rPr lang="en-US" dirty="0" err="1" smtClean="0"/>
              <a:t>subvocally</a:t>
            </a:r>
            <a:r>
              <a:rPr lang="en-US" dirty="0" smtClean="0"/>
              <a:t>.</a:t>
            </a:r>
          </a:p>
          <a:p>
            <a:r>
              <a:rPr lang="en-US" dirty="0" smtClean="0"/>
              <a:t> It thus obstructs the learning of lists of words, which need to be rehearsed in this way if they are to be stored effectively in long-term memory.</a:t>
            </a:r>
          </a:p>
          <a:p>
            <a:r>
              <a:rPr lang="en-US" dirty="0" smtClean="0"/>
              <a:t> It also obstructs the processing of written material, since rehearsal enables us to recode such material into phonological form.</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ARTIFICIAL INTELLIGENCE (AI)</a:t>
            </a:r>
          </a:p>
          <a:p>
            <a:r>
              <a:rPr lang="en-US" dirty="0" smtClean="0"/>
              <a:t>Psychologists and computer scientists have joined forces to create computer simulations of human cognitive processes. </a:t>
            </a:r>
          </a:p>
          <a:p>
            <a:r>
              <a:rPr lang="en-US" dirty="0" smtClean="0"/>
              <a:t>The processes studied in this way include the understanding of language and the nature of expertise and how it is acquired.</a:t>
            </a:r>
          </a:p>
          <a:p>
            <a:r>
              <a:rPr lang="en-US" dirty="0" smtClean="0"/>
              <a:t>Researchers working within AI require a detailed information processing model before they can simulate an activity.</a:t>
            </a:r>
          </a:p>
          <a:p>
            <a:r>
              <a:rPr lang="en-US" dirty="0" smtClean="0"/>
              <a:t> Hence the custom among psycholinguists of presenting theories in the form of models which resemble the step-by-step operations of a computer.</a:t>
            </a:r>
          </a:p>
          <a:p>
            <a:r>
              <a:rPr lang="en-US" dirty="0" smtClean="0"/>
              <a:t>The argument is not that a computer would operate in the same way as the human mind but that, in designing a computer program, we can obtain insights into the real-life process.</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Sometimes AI researchers and psycholinguists have different goals.</a:t>
            </a:r>
          </a:p>
          <a:p>
            <a:r>
              <a:rPr lang="en-US" dirty="0" smtClean="0"/>
              <a:t>A distinction can be made between programs whose aim is to make computers ‘intelligent’ without regard to whether the processes involved resemble those of the human mind, and programs which attempt to shed light on human cognitive processes.</a:t>
            </a:r>
          </a:p>
          <a:p>
            <a:r>
              <a:rPr lang="en-US" dirty="0" smtClean="0"/>
              <a:t> For example, computer programs designed to parse written text can achieve their goals on the basis of frequency (the statistical likelihood of a particular word occurring in a particular type of text) and transitional probability (the statistical likelihood that word A will be followed by Word B).</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This ignores factors in natural comprehension (e.g. world knowledge and the existence of a meaning representation of the whole text) in the interests of efficient machine processing.</a:t>
            </a:r>
          </a:p>
          <a:p>
            <a:r>
              <a:rPr lang="en-US" dirty="0" smtClean="0"/>
              <a:t>Another difference between many AI programs and natural language processing lies in the fact that linguistic information may have to be coded for presentation to the computer. </a:t>
            </a:r>
          </a:p>
          <a:p>
            <a:r>
              <a:rPr lang="en-US" dirty="0" smtClean="0"/>
              <a:t>Thus, some AI models of spoken word recognition depend upon the researcher transcribing the utterance into phonemes.</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AI research explores a number of specific areas of human cognition which are relevant to language:</a:t>
            </a:r>
          </a:p>
          <a:p>
            <a:r>
              <a:rPr lang="en-US" b="1" dirty="0" smtClean="0"/>
              <a:t> Knowledge representation</a:t>
            </a:r>
            <a:r>
              <a:rPr lang="en-US" dirty="0" smtClean="0"/>
              <a:t>. Knowledge systems simulate the form in which knowledge (including linguistic knowledge) is stored in the mind;</a:t>
            </a:r>
          </a:p>
          <a:p>
            <a:r>
              <a:rPr lang="en-US" dirty="0" smtClean="0"/>
              <a:t> in particular, the relationship between declarative knowledge (knowledge that) and procedural knowledge (knowledge how).</a:t>
            </a:r>
          </a:p>
          <a:p>
            <a:r>
              <a:rPr lang="en-US" dirty="0" smtClean="0"/>
              <a:t> </a:t>
            </a:r>
            <a:r>
              <a:rPr lang="en-US" b="1" dirty="0" smtClean="0"/>
              <a:t>Learning</a:t>
            </a:r>
            <a:r>
              <a:rPr lang="en-US" dirty="0" smtClean="0"/>
              <a:t>. Learning systems simulate the way in which features of a first or second language might be acquired from the data that is available.</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Inference</a:t>
            </a:r>
            <a:r>
              <a:rPr lang="en-US" dirty="0" smtClean="0"/>
              <a:t>. Expert systems apply inference to a store of knowledge in an attempt to model the way in which the human mind analyses data and arrives at conclusions.</a:t>
            </a:r>
          </a:p>
          <a:p>
            <a:r>
              <a:rPr lang="en-US" dirty="0" smtClean="0"/>
              <a:t> This may in time assist our understanding of how listeners and readers impose inferences upon discourse.</a:t>
            </a:r>
          </a:p>
          <a:p>
            <a:r>
              <a:rPr lang="en-US" b="1" dirty="0" smtClean="0"/>
              <a:t> Search</a:t>
            </a:r>
            <a:r>
              <a:rPr lang="en-US" dirty="0" smtClean="0"/>
              <a:t>. Problem-solving systems attempt to trace the way in which thinking moves from an initial state to a goal state, choosing one or more paths and selecting sub-goals along the way.</a:t>
            </a:r>
          </a:p>
          <a:p>
            <a:r>
              <a:rPr lang="en-US" dirty="0" smtClean="0"/>
              <a:t> Here, there are potential insights into, for example, the way in which speakers construct a syntactic pattern to express a proposition.</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 more applied area of AI research aims to develop speech recognition programs.</a:t>
            </a:r>
          </a:p>
          <a:p>
            <a:r>
              <a:rPr lang="en-US" dirty="0" smtClean="0"/>
              <a:t> These projects face a major problem in the fact that human voices vary enormously in pitch, in </a:t>
            </a:r>
            <a:r>
              <a:rPr lang="en-US" dirty="0" err="1" smtClean="0"/>
              <a:t>articulatory</a:t>
            </a:r>
            <a:r>
              <a:rPr lang="en-US" dirty="0" smtClean="0"/>
              <a:t> settings, in the shape and size of the articulators involved and in paralinguistic features such as breathiness.</a:t>
            </a:r>
          </a:p>
          <a:p>
            <a:r>
              <a:rPr lang="en-US" dirty="0" smtClean="0"/>
              <a:t> Some programs (e.g. phone answering systems) are designed to discriminate between a limited number of words uttered by a wide range of voices.</a:t>
            </a:r>
          </a:p>
          <a:p>
            <a:r>
              <a:rPr lang="en-US" dirty="0" smtClean="0"/>
              <a:t> Others (e.g. transcription programs) are designed to discriminate between a large number of words uttered by one voice.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They may even make links to real world phenomena outside the text (e.g. assuming that now refers to the moment of reading, not that of writing).</a:t>
            </a:r>
          </a:p>
          <a:p>
            <a:r>
              <a:rPr lang="en-US" dirty="0" smtClean="0"/>
              <a:t>Language acquisition researchers working in the </a:t>
            </a:r>
            <a:r>
              <a:rPr lang="en-US" dirty="0" err="1" smtClean="0"/>
              <a:t>Chomskyan</a:t>
            </a:r>
            <a:r>
              <a:rPr lang="en-US" dirty="0" smtClean="0"/>
              <a:t> tradition have concerned themselves particularly with </a:t>
            </a:r>
            <a:r>
              <a:rPr lang="en-US" dirty="0" err="1" smtClean="0"/>
              <a:t>cataphora</a:t>
            </a:r>
            <a:r>
              <a:rPr lang="en-US" dirty="0" smtClean="0"/>
              <a:t> (sometimes termed backwards anaphora), where a pronoun refers forward to an entity which has not yet been mentioned.</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Currently influential in AI is a computational approach to lexical recognition known as connectionism or parallel distributed processing (PDP).</a:t>
            </a:r>
          </a:p>
          <a:p>
            <a:r>
              <a:rPr lang="en-US" dirty="0" smtClean="0"/>
              <a:t> It is based upon the transmission of activation between different levels of processing.</a:t>
            </a:r>
          </a:p>
          <a:p>
            <a:r>
              <a:rPr lang="en-US" dirty="0" smtClean="0"/>
              <a:t> Connectionist models often include a learning process, back propagation, which enables the computer to adjust its priorities in the light of successful or unsuccessful outcomes. </a:t>
            </a:r>
          </a:p>
          <a:p>
            <a:r>
              <a:rPr lang="en-US" dirty="0" smtClean="0"/>
              <a:t>Their proponents argue that this can provide insights into the process of language acquisition.</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ASSOCIATION</a:t>
            </a:r>
          </a:p>
          <a:p>
            <a:r>
              <a:rPr lang="en-US" dirty="0" smtClean="0"/>
              <a:t>An early experimental technique in psychology required subjects to look at or hear a word, then to report the word or words which first came to mind. </a:t>
            </a:r>
          </a:p>
          <a:p>
            <a:r>
              <a:rPr lang="en-US" dirty="0" smtClean="0"/>
              <a:t>The technique continues to provide evidence of how words are associated in the mind.</a:t>
            </a:r>
          </a:p>
          <a:p>
            <a:r>
              <a:rPr lang="en-US" dirty="0" smtClean="0"/>
              <a:t>Subjects in word association tasks usually respond with a word that is connected to the stimulus by meaning rather than form. </a:t>
            </a:r>
          </a:p>
          <a:p>
            <a:r>
              <a:rPr lang="en-US" dirty="0" smtClean="0"/>
              <a:t>Words which rhyme with the stimulus (clang responses) are relatively rare.</a:t>
            </a:r>
          </a:p>
          <a:p>
            <a:r>
              <a:rPr lang="en-US" dirty="0" smtClean="0"/>
              <a:t>This suggests that meaning associations in the lexicon are stronger than those of phonological or </a:t>
            </a:r>
            <a:r>
              <a:rPr lang="en-US" dirty="0" err="1" smtClean="0"/>
              <a:t>graphological</a:t>
            </a:r>
            <a:r>
              <a:rPr lang="en-US" dirty="0" smtClean="0"/>
              <a:t> similarity.</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meaning associations are usually based upon semantic groupings, not physical resemblance (needle associates with thread rather than with nail). </a:t>
            </a:r>
          </a:p>
          <a:p>
            <a:r>
              <a:rPr lang="en-US" dirty="0" smtClean="0"/>
              <a:t>There is also a tendency to choose a word in the same word class as the stimulus.</a:t>
            </a:r>
          </a:p>
          <a:p>
            <a:r>
              <a:rPr lang="en-US" dirty="0" smtClean="0"/>
              <a:t>The three strongest types of association appear to be: co-ordination (salt and pepper), collocation (butterfly and net, salt and water) and super ordination (butterfly and insect). </a:t>
            </a:r>
          </a:p>
          <a:p>
            <a:r>
              <a:rPr lang="en-US" dirty="0" smtClean="0"/>
              <a:t>However, co-hyponyms (butterfly and moth, red and green), synonyms (hungry and starving) and ‘opposites’ (hungry and thirsty) also feature.</a:t>
            </a:r>
          </a:p>
          <a:p>
            <a:r>
              <a:rPr lang="en-US" dirty="0" smtClean="0"/>
              <a:t>Further evidence for the strength of certain associations comes from patients suffering from brain damage.</a:t>
            </a:r>
          </a:p>
          <a:p>
            <a:r>
              <a:rPr lang="en-US" dirty="0" smtClean="0"/>
              <a:t> When reading a word, they may substitute an associate: mauve for purple or sister for daughter.</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ATTENTION1 (SELECTIVE ATTENTION)</a:t>
            </a:r>
          </a:p>
          <a:p>
            <a:r>
              <a:rPr lang="en-US" dirty="0" smtClean="0"/>
              <a:t>We possess an ability to tune in to certain sources of input and exclude others.</a:t>
            </a:r>
          </a:p>
          <a:p>
            <a:r>
              <a:rPr lang="en-US" dirty="0" smtClean="0"/>
              <a:t> There is a classic ‘cocktail party’ effect where a listener can attend to a single person at a large party despite many other (often loud) voices in the room.</a:t>
            </a:r>
          </a:p>
          <a:p>
            <a:r>
              <a:rPr lang="en-US" dirty="0" smtClean="0"/>
              <a:t> Yet, when somebody the other side of the room mentions the listener’s name, he/she is immediately aware of it.</a:t>
            </a:r>
          </a:p>
          <a:p>
            <a:r>
              <a:rPr lang="en-US" dirty="0" smtClean="0"/>
              <a:t> It seems that we tune in to a particular speaker but that we continue to monitor speech elsewhere at a low level of attention.</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At a surprisingly early age, children are capable of correctly attributing a referent to the pronoun he in sentences such as While he was dancing, the Ninja Turtle ate pizza.</a:t>
            </a:r>
          </a:p>
          <a:p>
            <a:r>
              <a:rPr lang="en-US" dirty="0" smtClean="0"/>
              <a:t> They also distinguish this type of sentence from one such as He was dancing while the Ninja Turtle ate pizza, where he does not refer to an entity within the sentence.</a:t>
            </a:r>
          </a:p>
          <a:p>
            <a:r>
              <a:rPr lang="en-US" dirty="0" smtClean="0"/>
              <a:t> Another area of research has been the processing of reflexive pronouns.</a:t>
            </a:r>
          </a:p>
          <a:p>
            <a:r>
              <a:rPr lang="en-US" dirty="0" smtClean="0"/>
              <a:t> At an early age, children are much more successful in interpreting a sentence containing a reflexive (Cinderella’s sister points to herself) than a similar sentence containing an ordinary pronoun (Cinderella’s sister points to her).</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ANIMAL COMMUNICATION</a:t>
            </a:r>
          </a:p>
          <a:p>
            <a:r>
              <a:rPr lang="en-US" dirty="0" smtClean="0"/>
              <a:t>The transmission of information between members of other species, including transmission by means other than sound.</a:t>
            </a:r>
          </a:p>
          <a:p>
            <a:r>
              <a:rPr lang="en-US" dirty="0" smtClean="0"/>
              <a:t>Studies of animal communication attempt to determine whether language can be said to be species specific – i.e. peculiar to the human race. </a:t>
            </a:r>
          </a:p>
          <a:p>
            <a:r>
              <a:rPr lang="en-US" dirty="0" smtClean="0"/>
              <a:t>Examples are cited of systems of communication which resemble speech: for example, the calls of </a:t>
            </a:r>
            <a:r>
              <a:rPr lang="en-US" dirty="0" err="1" smtClean="0"/>
              <a:t>vervet</a:t>
            </a:r>
            <a:r>
              <a:rPr lang="en-US" dirty="0" smtClean="0"/>
              <a:t> monkeys and the dancing of bees.</a:t>
            </a:r>
          </a:p>
          <a:p>
            <a:r>
              <a:rPr lang="en-US" dirty="0" smtClean="0"/>
              <a:t> Both involve displacement, the ability to refer to entities not immediately present.</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But both are limited in the repertoire of signals involved, and it might be suggested that they are indexical (the signal relating physically to the message) rather than symbolic.</a:t>
            </a:r>
          </a:p>
          <a:p>
            <a:r>
              <a:rPr lang="en-US" dirty="0" smtClean="0"/>
              <a:t>More interesting examples are the clicks used by dolphins to communicate information, and the songs of male whales, which change from year to year.</a:t>
            </a:r>
          </a:p>
          <a:p>
            <a:r>
              <a:rPr lang="en-US" dirty="0" smtClean="0"/>
              <a:t>In an attempt to specify what characterizes language, </a:t>
            </a:r>
            <a:r>
              <a:rPr lang="en-US" dirty="0" err="1" smtClean="0"/>
              <a:t>Hockett</a:t>
            </a:r>
            <a:r>
              <a:rPr lang="en-US" dirty="0" smtClean="0"/>
              <a:t> (1963) proposed certain design features, which are often quoted when determining to what extent any type of animal communication is speech-like. </a:t>
            </a:r>
          </a:p>
          <a:p>
            <a:r>
              <a:rPr lang="en-US" dirty="0" smtClean="0"/>
              <a:t>No type satisfies most of </a:t>
            </a:r>
            <a:r>
              <a:rPr lang="en-US" dirty="0" err="1" smtClean="0"/>
              <a:t>Hockett’s</a:t>
            </a:r>
            <a:r>
              <a:rPr lang="en-US" dirty="0" smtClean="0"/>
              <a:t> criteria.</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 particular obstacle lies in the fact that most animals are not physically capable of producing the kind of vocalization which occurs in language. </a:t>
            </a:r>
          </a:p>
          <a:p>
            <a:r>
              <a:rPr lang="en-US" dirty="0" smtClean="0"/>
              <a:t>This is not simply because their vocal apparatus is different but because the ability to vocalize depends critically on having air passages which are not given over entirely to reflex breathing movements.</a:t>
            </a:r>
          </a:p>
          <a:p>
            <a:r>
              <a:rPr lang="en-US" dirty="0" smtClean="0"/>
              <a:t> Most mammals have larynxes which are controlled by the brain’s motor system, whereas humans have a much greater degree of voluntary control over the sounds produced in their larynx.</a:t>
            </a:r>
          </a:p>
          <a:p>
            <a:r>
              <a:rPr lang="en-US" dirty="0" smtClean="0"/>
              <a:t> They can thus utter speech sounds while breathing out.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While animal communication does not seem to resemble human language, the question remains of whether animals are cognitively capable of acquiring language if they have human models.</a:t>
            </a:r>
          </a:p>
          <a:p>
            <a:r>
              <a:rPr lang="en-US" dirty="0" smtClean="0"/>
              <a:t> A number of researchers have attempted to teach chimpanzees, </a:t>
            </a:r>
            <a:r>
              <a:rPr lang="en-US" dirty="0" err="1" smtClean="0"/>
              <a:t>bonobos</a:t>
            </a:r>
            <a:r>
              <a:rPr lang="en-US" dirty="0" smtClean="0"/>
              <a:t> (pygmy chimpanzees) and orangutans to express themselves, using keyboards.</a:t>
            </a:r>
          </a:p>
          <a:p>
            <a:r>
              <a:rPr lang="en-US" dirty="0" smtClean="0"/>
              <a:t>Despite strong claims about the cognitive and linguistic abilities of the animals studied, unresolved questions remain about the extent to which they use the keys symbolically rather than </a:t>
            </a:r>
            <a:r>
              <a:rPr lang="en-US" dirty="0" err="1" smtClean="0"/>
              <a:t>indexically</a:t>
            </a:r>
            <a:r>
              <a:rPr lang="en-US" dirty="0" smtClean="0"/>
              <a:t>, and the extent to which their productions manifest an awareness of word order and structure dependency.</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392</TotalTime>
  <Words>4102</Words>
  <Application>Microsoft Office PowerPoint</Application>
  <PresentationFormat>On-screen Show (4:3)</PresentationFormat>
  <Paragraphs>228</Paragraphs>
  <Slides>43</Slides>
  <Notes>0</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Office Theme</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Psycholinguistics</dc:title>
  <dc:creator>Zara Bukhari</dc:creator>
  <cp:lastModifiedBy>NTS</cp:lastModifiedBy>
  <cp:revision>37</cp:revision>
  <dcterms:created xsi:type="dcterms:W3CDTF">2014-06-28T18:12:54Z</dcterms:created>
  <dcterms:modified xsi:type="dcterms:W3CDTF">2014-07-01T13:02:22Z</dcterms:modified>
</cp:coreProperties>
</file>