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3" r:id="rId3"/>
    <p:sldId id="404" r:id="rId4"/>
    <p:sldId id="405" r:id="rId5"/>
    <p:sldId id="406" r:id="rId6"/>
    <p:sldId id="481" r:id="rId7"/>
    <p:sldId id="480" r:id="rId8"/>
    <p:sldId id="479"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3" r:id="rId24"/>
    <p:sldId id="424" r:id="rId25"/>
    <p:sldId id="425" r:id="rId26"/>
    <p:sldId id="426" r:id="rId27"/>
    <p:sldId id="427" r:id="rId28"/>
    <p:sldId id="428" r:id="rId29"/>
    <p:sldId id="429" r:id="rId30"/>
    <p:sldId id="430" r:id="rId31"/>
    <p:sldId id="431" r:id="rId32"/>
    <p:sldId id="432" r:id="rId33"/>
    <p:sldId id="433" r:id="rId34"/>
    <p:sldId id="434" r:id="rId35"/>
    <p:sldId id="435" r:id="rId36"/>
    <p:sldId id="436" r:id="rId37"/>
    <p:sldId id="437" r:id="rId38"/>
    <p:sldId id="438" r:id="rId39"/>
    <p:sldId id="439" r:id="rId40"/>
    <p:sldId id="440" r:id="rId41"/>
    <p:sldId id="441" r:id="rId42"/>
    <p:sldId id="442" r:id="rId43"/>
    <p:sldId id="443" r:id="rId44"/>
    <p:sldId id="444" r:id="rId45"/>
    <p:sldId id="44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F2801-2455-4BEE-97A3-A95520A8C9BF}"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F2801-2455-4BEE-97A3-A95520A8C9BF}"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F2801-2455-4BEE-97A3-A95520A8C9BF}"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F2801-2455-4BEE-97A3-A95520A8C9BF}" type="datetimeFigureOut">
              <a:rPr lang="en-US" smtClean="0"/>
              <a:pPr/>
              <a:t>7/4/2014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44285-52DA-4A82-930D-FBD52E8AA9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LECTURE#19</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operation of language is currently envisaged as being very widely distributed in the brain, with many different areas (including some in the right hemisphere) contributing cognitive and motor sub-skills.</a:t>
            </a:r>
          </a:p>
          <a:p>
            <a:r>
              <a:rPr lang="en-US" dirty="0" smtClean="0"/>
              <a:t>Attention has focused on specific areas of the human brain which are markedly larger relative to the whole organ than the equivalent areas in other primate brains.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cortex is proportionately much greater in human beings.</a:t>
            </a:r>
          </a:p>
          <a:p>
            <a:r>
              <a:rPr lang="en-US" dirty="0" smtClean="0"/>
              <a:t> This is the area that controls complex operations including making connections with stored information, analyzing input and coordinating sophisticated muscular movements.</a:t>
            </a:r>
          </a:p>
          <a:p>
            <a:r>
              <a:rPr lang="en-US" dirty="0" smtClean="0"/>
              <a:t>Human pre-frontal areas are up to six times bigger than those of chimpanzees in relation to body size. </a:t>
            </a:r>
          </a:p>
          <a:p>
            <a:r>
              <a:rPr lang="en-US" dirty="0" smtClean="0"/>
              <a:t>These areas appear to be responsible for recognizing similarities between objects and grouping them into categories.</a:t>
            </a:r>
          </a:p>
          <a:p>
            <a:r>
              <a:rPr lang="en-US" dirty="0" smtClean="0"/>
              <a:t> Damage there may limit the ability to perform tasks that involve seeing things from the perspective of others.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human cerebellum at the base of the brain is much larger, relative to brain size, than in other species.</a:t>
            </a:r>
          </a:p>
          <a:p>
            <a:r>
              <a:rPr lang="en-US" dirty="0" smtClean="0"/>
              <a:t> It co-ordinates a range of highly automatic muscular movements.</a:t>
            </a:r>
          </a:p>
          <a:p>
            <a:r>
              <a:rPr lang="en-US" dirty="0" smtClean="0"/>
              <a:t>In human beings, a greater proportion of the motor area is given over to the control of mouth, tongue and jaw. </a:t>
            </a:r>
          </a:p>
          <a:p>
            <a:r>
              <a:rPr lang="en-US" dirty="0" smtClean="0"/>
              <a:t>Human motor areas also exercise a high degree of control over the larynx, which regulates the passage of air in breathing and speech. </a:t>
            </a:r>
          </a:p>
          <a:p>
            <a:r>
              <a:rPr lang="en-US" dirty="0" smtClean="0"/>
              <a:t>In other species, the operation of the larynx is mainly or entirely controlled by the lower parts of the brain, which means that it is largely involuntary.</a:t>
            </a:r>
          </a:p>
          <a:p>
            <a:r>
              <a:rPr lang="en-US" dirty="0" smtClean="0"/>
              <a:t> Control of the larynx enables us to co-ordinate breathing and vocalization and is an important factor in the ability to produce speech.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also appears to distinguish human beings is brain growth in infancy. </a:t>
            </a:r>
          </a:p>
          <a:p>
            <a:r>
              <a:rPr lang="en-US" dirty="0" smtClean="0"/>
              <a:t>The ratio of brain weight to body weight resembles that of other mammals pre-</a:t>
            </a:r>
            <a:r>
              <a:rPr lang="en-US" dirty="0" err="1" smtClean="0"/>
              <a:t>natally</a:t>
            </a:r>
            <a:r>
              <a:rPr lang="en-US" dirty="0" smtClean="0"/>
              <a:t> but, after birth, brain growth in humans greatly outstrips body growth as compared with other primates.</a:t>
            </a:r>
          </a:p>
          <a:p>
            <a:r>
              <a:rPr lang="en-US" dirty="0" smtClean="0"/>
              <a:t>This suggests a very different evolutionary history from other species, one which may uniquely have favored the development of the sophisticated cognitive processes which are a condition of language.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BRAIN IMAGING</a:t>
            </a:r>
          </a:p>
          <a:p>
            <a:r>
              <a:rPr lang="en-US" dirty="0" smtClean="0"/>
              <a:t>Methods of obtaining images of activity in the brain. </a:t>
            </a:r>
          </a:p>
          <a:p>
            <a:r>
              <a:rPr lang="en-US" dirty="0" smtClean="0"/>
              <a:t>They have been used in order to determine which parts of the brain are associated with particular language tasks.</a:t>
            </a:r>
          </a:p>
          <a:p>
            <a:r>
              <a:rPr lang="en-US" dirty="0" smtClean="0"/>
              <a:t>In early experiments, electrical stimulation of the brain (ESB) was used in order to map its operations. </a:t>
            </a:r>
          </a:p>
          <a:p>
            <a:r>
              <a:rPr lang="en-US" dirty="0" smtClean="0"/>
              <a:t>By applying a low-level electrical current to an exposed area of the cortex, one can temporarily disable its associated functions. </a:t>
            </a:r>
          </a:p>
          <a:p>
            <a:r>
              <a:rPr lang="en-US" dirty="0" smtClean="0"/>
              <a:t>In this way, experimenters traced connections between parts of the body (including the articulators) and various points along the central strip of the cortex, which controls motor activities. </a:t>
            </a:r>
          </a:p>
          <a:p>
            <a:r>
              <a:rPr lang="en-US" dirty="0" smtClean="0"/>
              <a:t>They also applied currents to the parts of the brain traditionally associated with language, and identified the language functions which were affected.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Today, the brain can be x-rayed in sections using a method known as computerized axial tomography (or CAT scanning); this is useful for locating lesions but only provides a representation of a single state.</a:t>
            </a:r>
          </a:p>
          <a:p>
            <a:r>
              <a:rPr lang="en-US" dirty="0" smtClean="0"/>
              <a:t>Other techniques have therefore been developed to show the brain in action from moment to moment.</a:t>
            </a:r>
          </a:p>
          <a:p>
            <a:r>
              <a:rPr lang="en-US" dirty="0" smtClean="0"/>
              <a:t>One group of methods exploits the fact that blood flow in the brain closely reflects patterns of activity because of the need to supply oxygen to the neurons which are in operation. </a:t>
            </a:r>
          </a:p>
          <a:p>
            <a:r>
              <a:rPr lang="en-US" dirty="0" smtClean="0"/>
              <a:t>In positron emission tomography (PET), a small intake of radioactive gas or fluid renders the subject’s blood radioactive.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degree of radiation within the brain (and thus the intensity of blood flow) can then be measured by gamma ray detectors.</a:t>
            </a:r>
          </a:p>
          <a:p>
            <a:r>
              <a:rPr lang="en-US" dirty="0" smtClean="0"/>
              <a:t> A computer picture is generated of the metabolic activity in the brain: bright </a:t>
            </a:r>
            <a:r>
              <a:rPr lang="en-US" dirty="0" err="1" smtClean="0"/>
              <a:t>colours</a:t>
            </a:r>
            <a:r>
              <a:rPr lang="en-US" dirty="0" smtClean="0"/>
              <a:t> showing the areas where it is at its most intense and darker </a:t>
            </a:r>
            <a:r>
              <a:rPr lang="en-US" dirty="0" err="1" smtClean="0"/>
              <a:t>colours</a:t>
            </a:r>
            <a:r>
              <a:rPr lang="en-US" dirty="0" smtClean="0"/>
              <a:t> those which are less active.</a:t>
            </a:r>
          </a:p>
          <a:p>
            <a:r>
              <a:rPr lang="en-US" dirty="0" smtClean="0"/>
              <a:t>Even more precise images can be obtained through a technique known as functional magnetic resonance imaging (FMRI), which exploits the fact that neural activity results in an excess of oxygen in the blood in the brain.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oxygen level can be tracked because it results in</a:t>
            </a:r>
          </a:p>
          <a:p>
            <a:r>
              <a:rPr lang="en-US" dirty="0" smtClean="0"/>
              <a:t>changes in magnetic susceptibility. </a:t>
            </a:r>
          </a:p>
          <a:p>
            <a:r>
              <a:rPr lang="en-US" dirty="0" smtClean="0"/>
              <a:t>Researchers are thus able to monitor the changing patterns of blood flow.</a:t>
            </a:r>
          </a:p>
          <a:p>
            <a:r>
              <a:rPr lang="en-US" dirty="0" smtClean="0"/>
              <a:t>An alternative technique records brain states sequentially by measuring electrical activity occurring in the brain.</a:t>
            </a:r>
          </a:p>
          <a:p>
            <a:r>
              <a:rPr lang="en-US" dirty="0" smtClean="0"/>
              <a:t> Electrodes are attached to the subject’s scalp and indicate where a change in activity (‘evoked potential’) takes place in response to a given stimulus such as seeing or hearing a word. </a:t>
            </a:r>
          </a:p>
          <a:p>
            <a:r>
              <a:rPr lang="en-US" dirty="0" smtClean="0"/>
              <a:t>The most common method seeks to identify event related potentials (ERPs), small deviations in voltage level from the normal baseline.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BRAIN LATERALISATION</a:t>
            </a:r>
          </a:p>
          <a:p>
            <a:r>
              <a:rPr lang="en-US" dirty="0" smtClean="0"/>
              <a:t>The view that one of the hemispheres of the brain has or develops a special responsibility for language.</a:t>
            </a:r>
          </a:p>
          <a:p>
            <a:r>
              <a:rPr lang="en-US" dirty="0" smtClean="0"/>
              <a:t> In most human beings, language appears to be particularly associated with the left hemisphere.</a:t>
            </a:r>
          </a:p>
          <a:p>
            <a:r>
              <a:rPr lang="en-US" dirty="0" smtClean="0"/>
              <a:t>Evidence comes from:</a:t>
            </a:r>
          </a:p>
          <a:p>
            <a:r>
              <a:rPr lang="en-US" b="1" dirty="0" smtClean="0"/>
              <a:t>Brain damage</a:t>
            </a:r>
            <a:r>
              <a:rPr lang="en-US" dirty="0" smtClean="0"/>
              <a:t>. When the left hemisphere is damaged by an accident, a stroke or invasive surgery, it often has a serious impact upon the victim’s language.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Commisurotomy</a:t>
            </a:r>
            <a:r>
              <a:rPr lang="en-US" b="1" dirty="0" smtClean="0"/>
              <a:t>.</a:t>
            </a:r>
            <a:r>
              <a:rPr lang="en-US" dirty="0" smtClean="0"/>
              <a:t> In this operation, the corpus </a:t>
            </a:r>
            <a:r>
              <a:rPr lang="en-US" dirty="0" err="1" smtClean="0"/>
              <a:t>callosum</a:t>
            </a:r>
            <a:r>
              <a:rPr lang="en-US" dirty="0" smtClean="0"/>
              <a:t> joining the</a:t>
            </a:r>
          </a:p>
          <a:p>
            <a:r>
              <a:rPr lang="en-US" dirty="0" smtClean="0"/>
              <a:t>two hemispheres was severed to reduce the effects of epilepsy.</a:t>
            </a:r>
          </a:p>
          <a:p>
            <a:r>
              <a:rPr lang="en-US" dirty="0" smtClean="0"/>
              <a:t>Patients who underwent the operation could name objects in their right field of vision (connecting with the left hemisphere) but not those in their left field of vision.</a:t>
            </a:r>
          </a:p>
          <a:p>
            <a:r>
              <a:rPr lang="en-US" b="1" dirty="0" smtClean="0"/>
              <a:t>Wada</a:t>
            </a:r>
            <a:r>
              <a:rPr lang="en-US" dirty="0" smtClean="0"/>
              <a:t> injections of sodium </a:t>
            </a:r>
            <a:r>
              <a:rPr lang="en-US" dirty="0" err="1" smtClean="0"/>
              <a:t>amytol</a:t>
            </a:r>
            <a:r>
              <a:rPr lang="en-US" dirty="0" smtClean="0"/>
              <a:t> were once used to de-activate one side of the brain prior to surgery, in order to ascertain which hemisphere was the dominant one for language.</a:t>
            </a:r>
          </a:p>
          <a:p>
            <a:r>
              <a:rPr lang="en-US" dirty="0" smtClean="0"/>
              <a:t> It was usually the left 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left hemisphere is particularly implicated in language processing (see brain lateralization), though the right contributes as well. </a:t>
            </a:r>
          </a:p>
          <a:p>
            <a:r>
              <a:rPr lang="en-US" dirty="0" smtClean="0"/>
              <a:t>The vast network of connections between the two ensures that any operation can draw upon both.</a:t>
            </a:r>
          </a:p>
          <a:p>
            <a:r>
              <a:rPr lang="en-US" dirty="0" smtClean="0"/>
              <a:t>The hemispheres have a contra-lateral relationship with the rest of the body: the right side of the brain controls the left side of the body and vice versa. </a:t>
            </a:r>
          </a:p>
          <a:p>
            <a:r>
              <a:rPr lang="en-US" dirty="0" smtClean="0"/>
              <a:t>Signals received by the right ear have a preferential link to the left hemisphere and vice versa.</a:t>
            </a:r>
          </a:p>
          <a:p>
            <a:r>
              <a:rPr lang="en-US" dirty="0" smtClean="0"/>
              <a:t> However, the situation with the eye is less straightforward: information from the left visual field in both eyes is transmitted to the right hemisphere and vice versa.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Dichotic listening</a:t>
            </a:r>
            <a:r>
              <a:rPr lang="en-US" dirty="0" smtClean="0"/>
              <a:t>. When different messages are presented to the two ears, the right ear (the ear that links to the left hemisphere) usually overrides the left. </a:t>
            </a:r>
          </a:p>
          <a:p>
            <a:r>
              <a:rPr lang="en-US" dirty="0" smtClean="0"/>
              <a:t>The right ear appears to be dominant for speech generally but the left for music, rhythm and intonation.</a:t>
            </a:r>
          </a:p>
          <a:p>
            <a:r>
              <a:rPr lang="en-US" dirty="0" smtClean="0"/>
              <a:t>There appears to be a partial relationship between lateralization and handedness.</a:t>
            </a:r>
          </a:p>
          <a:p>
            <a:r>
              <a:rPr lang="en-US" dirty="0" smtClean="0"/>
              <a:t> Rather fewer left-handers than right-handers appear to have a dominant left hemisphere for language.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damage occurs to the left hemisphere of the brain before the age of five, the victim’s powers of speech sometimes recover completely, and language dominance appears to re-establish itself in the right hemisphere.</a:t>
            </a:r>
          </a:p>
          <a:p>
            <a:r>
              <a:rPr lang="en-US" dirty="0" smtClean="0"/>
              <a:t> Some researchers have concluded that the language faculty may be generally distributed at birth, and that lateralization occurs gradually as part of maturation.</a:t>
            </a:r>
          </a:p>
          <a:p>
            <a:r>
              <a:rPr lang="en-US" dirty="0" smtClean="0"/>
              <a:t> The hypothesis has been linked to the notion of a critical period.</a:t>
            </a:r>
          </a:p>
          <a:p>
            <a:r>
              <a:rPr lang="en-US" dirty="0" smtClean="0"/>
              <a:t> First language acquisition, it is argued, has to take place during the period of lateralization if complete command of L1 is to be achieved.</a:t>
            </a:r>
          </a:p>
          <a:p>
            <a:r>
              <a:rPr lang="en-US" dirty="0" smtClean="0"/>
              <a:t> If acquisition is delayed, the result may be the inadequate mastery observed in cases of language deprivation.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 the ‘plasticity’ hypothesis has been challenged by evidence that a degree of left-hemisphere lateralization exists from birth.</a:t>
            </a:r>
          </a:p>
          <a:p>
            <a:r>
              <a:rPr lang="en-US" dirty="0" smtClean="0"/>
              <a:t> Furthermore, recent studies have identified cases of infants who have not recovered some aspects of their linguistic competence after left-brain damage, and of adults who seem to have recovered their language by relocating it to their right hemisphere.</a:t>
            </a:r>
          </a:p>
          <a:p>
            <a:r>
              <a:rPr lang="en-US" dirty="0" smtClean="0"/>
              <a:t>In addition, we now have more evidence about right-hemisphere damage.</a:t>
            </a:r>
          </a:p>
          <a:p>
            <a:r>
              <a:rPr lang="en-US" dirty="0" smtClean="0"/>
              <a:t> While damage to the left hemisphere affects primary language functions such as syntax and lexis, damage to the right appears to affect the processing of discourse.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also seems that, while phoneme-level processing is chiefly the prerogative of the left hemisphere, the processing of supra-segmental features, especially prosody, takes place on the right.</a:t>
            </a:r>
          </a:p>
          <a:p>
            <a:endParaRPr lang="en-US" dirty="0" smtClean="0"/>
          </a:p>
          <a:p>
            <a:r>
              <a:rPr lang="en-US" dirty="0" smtClean="0"/>
              <a:t> One current view of the lateralization issue is thus that the left hemisphere specializes in more rapid language operations, and the right in those connected to higher-level meaning processes.</a:t>
            </a:r>
          </a:p>
          <a:p>
            <a:endParaRPr lang="en-US" dirty="0" smtClean="0"/>
          </a:p>
          <a:p>
            <a:r>
              <a:rPr lang="en-US" dirty="0" smtClean="0"/>
              <a:t> This division of functions makes sense when the brain has to deal with two closely associated processes such as processing phonemes (left side) and prosody (right side).</a:t>
            </a:r>
          </a:p>
          <a:p>
            <a:endParaRPr lang="en-US" dirty="0" smtClean="0"/>
          </a:p>
          <a:p>
            <a:r>
              <a:rPr lang="en-US" dirty="0" smtClean="0"/>
              <a:t> It also accords with evidence from modern imaging techniques showing that language is much more widely distributed in the brain than the original lateralization hypothesis supposed.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may be that the human brain is more flexible than once believed, even in adulthood when the critical period is long over. </a:t>
            </a:r>
          </a:p>
          <a:p>
            <a:r>
              <a:rPr lang="en-US" dirty="0" smtClean="0"/>
              <a:t>In the exceptional circumstances of simultaneous translation, some professionals appear to distribute their two operating languages between the two hemispheres – usually reserving the left for the native language and the right for the second. </a:t>
            </a:r>
          </a:p>
          <a:p>
            <a:r>
              <a:rPr lang="en-US" dirty="0" smtClean="0"/>
              <a:t>In this way, they keep their two languages apart and manage to cope with the lack of synchronicity between the incoming auditory signal and the outgoing translation.</a:t>
            </a:r>
          </a:p>
          <a:p>
            <a:r>
              <a:rPr lang="en-US" dirty="0" smtClean="0"/>
              <a:t> Again, the key seems to be the need to keep two closely associated operations distinct.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was once believed that lateralization might be peculiar to human beings and afford an explanation of why language is unique to our species.</a:t>
            </a:r>
          </a:p>
          <a:p>
            <a:r>
              <a:rPr lang="en-US" dirty="0" smtClean="0"/>
              <a:t> However, an enlarged left hemisphere has been found to occur in other species, including birds.</a:t>
            </a:r>
          </a:p>
          <a:p>
            <a:r>
              <a:rPr lang="en-US" dirty="0" smtClean="0"/>
              <a:t> Frogs have a dominant hemisphere which appears to be associated with croaking.</a:t>
            </a:r>
          </a:p>
          <a:p>
            <a:r>
              <a:rPr lang="en-US" dirty="0" smtClean="0"/>
              <a:t> This suggests that, across species, the larger side of the brain has special functions related to vocalization and the processing of rapid auditory stimuli.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BRAIN: LOCALISATION</a:t>
            </a:r>
          </a:p>
          <a:p>
            <a:r>
              <a:rPr lang="en-US" dirty="0" smtClean="0"/>
              <a:t>Early research suggested that there are two areas of the brain which are closely associated with language. </a:t>
            </a:r>
          </a:p>
          <a:p>
            <a:r>
              <a:rPr lang="en-US" dirty="0" err="1" smtClean="0"/>
              <a:t>Broca’s</a:t>
            </a:r>
            <a:r>
              <a:rPr lang="en-US" dirty="0" smtClean="0"/>
              <a:t> area (after Paul </a:t>
            </a:r>
            <a:r>
              <a:rPr lang="en-US" dirty="0" err="1" smtClean="0"/>
              <a:t>Broca</a:t>
            </a:r>
            <a:r>
              <a:rPr lang="en-US" dirty="0" smtClean="0"/>
              <a:t>, 1824–80) lies just in front of and above the left ear. </a:t>
            </a:r>
          </a:p>
          <a:p>
            <a:r>
              <a:rPr lang="en-US" dirty="0" err="1" smtClean="0"/>
              <a:t>Wernicke’s</a:t>
            </a:r>
            <a:r>
              <a:rPr lang="en-US" dirty="0" smtClean="0"/>
              <a:t> area (after Carl </a:t>
            </a:r>
            <a:r>
              <a:rPr lang="en-US" dirty="0" err="1" smtClean="0"/>
              <a:t>Wernicke</a:t>
            </a:r>
            <a:r>
              <a:rPr lang="en-US" dirty="0" smtClean="0"/>
              <a:t>, 1848–1904) is just above and behind the left ear.</a:t>
            </a:r>
          </a:p>
          <a:p>
            <a:r>
              <a:rPr lang="en-US" dirty="0" smtClean="0"/>
              <a:t>Attention was first drawn to these parts of the brain by the aphasic effects which were noted when they suffered damage. </a:t>
            </a:r>
          </a:p>
          <a:p>
            <a:r>
              <a:rPr lang="en-US" dirty="0" smtClean="0"/>
              <a:t>Generalizing considerably, </a:t>
            </a:r>
            <a:r>
              <a:rPr lang="en-US" dirty="0" err="1" smtClean="0"/>
              <a:t>Broca’s</a:t>
            </a:r>
            <a:r>
              <a:rPr lang="en-US" dirty="0" smtClean="0"/>
              <a:t> aphasia appeared to give rise to problems of syntax while </a:t>
            </a:r>
            <a:r>
              <a:rPr lang="en-US" dirty="0" err="1" smtClean="0"/>
              <a:t>Wernicke’s</a:t>
            </a:r>
            <a:r>
              <a:rPr lang="en-US" dirty="0" smtClean="0"/>
              <a:t> aphasia resulted in problems of lexis and of comprehension.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However, the effects of damage varied greatly in type and degree between patients, suggesting a more complex state of affairs.</a:t>
            </a:r>
          </a:p>
          <a:p>
            <a:r>
              <a:rPr lang="en-US" dirty="0" smtClean="0"/>
              <a:t> It is also, of course, dangerous to theorize about normal processing on the basis of evidence from medical cases.</a:t>
            </a:r>
          </a:p>
          <a:p>
            <a:r>
              <a:rPr lang="en-US" dirty="0" smtClean="0"/>
              <a:t>Recently, brain imaging methods have added greatly to our knowledge:</a:t>
            </a:r>
          </a:p>
          <a:p>
            <a:r>
              <a:rPr lang="en-US" dirty="0" smtClean="0"/>
              <a:t>Language appears to be widely distributed throughout the brain.</a:t>
            </a:r>
          </a:p>
          <a:p>
            <a:r>
              <a:rPr lang="en-US" dirty="0" smtClean="0"/>
              <a:t>A critical role is played by the system of massive interconnections which enables information to be transmitted rapidly from one part to another.</a:t>
            </a:r>
          </a:p>
          <a:p>
            <a:r>
              <a:rPr lang="en-US" dirty="0" smtClean="0"/>
              <a:t> There is evidence that the classic language areas (</a:t>
            </a:r>
            <a:r>
              <a:rPr lang="en-US" dirty="0" err="1" smtClean="0"/>
              <a:t>Broca’s</a:t>
            </a:r>
            <a:r>
              <a:rPr lang="en-US" dirty="0" smtClean="0"/>
              <a:t> and </a:t>
            </a:r>
            <a:r>
              <a:rPr lang="en-US" dirty="0" err="1" smtClean="0"/>
              <a:t>Wernicke’s</a:t>
            </a:r>
            <a:r>
              <a:rPr lang="en-US" dirty="0" smtClean="0"/>
              <a:t>) are points where various language processes overlap; their vulnerability thus lies in the fact that many processes pass through them.</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Language appears to be organized hierarchically, with the central parts of the brain looking after more rapid analytic operations and the outer looking after slower, associative operations.</a:t>
            </a:r>
          </a:p>
          <a:p>
            <a:r>
              <a:rPr lang="en-US" dirty="0" smtClean="0"/>
              <a:t>There appear to be distinct language processes according to the physical form of the signal (speech </a:t>
            </a:r>
            <a:r>
              <a:rPr lang="en-US" dirty="0" err="1" smtClean="0"/>
              <a:t>vs</a:t>
            </a:r>
            <a:r>
              <a:rPr lang="en-US" dirty="0" smtClean="0"/>
              <a:t> writing);</a:t>
            </a:r>
          </a:p>
          <a:p>
            <a:r>
              <a:rPr lang="en-US" dirty="0" smtClean="0"/>
              <a:t> the way in which the signal is to be handled (e.g. repeating words, finding vocabulary, associating meanings); and whether production or reception is involved. </a:t>
            </a:r>
          </a:p>
          <a:p>
            <a:r>
              <a:rPr lang="en-US" dirty="0" smtClean="0"/>
              <a:t>Low-level listening is not as closely connected to speech as some hypothesized.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is evidence that (at least in detecting errors) there are strong links between syntax and semantics.</a:t>
            </a:r>
          </a:p>
          <a:p>
            <a:r>
              <a:rPr lang="en-US" dirty="0" smtClean="0"/>
              <a:t>Activities involving the form of words (e.g. mnemonic tasks) seem to activate different parts of the brain from those involving word meaning.</a:t>
            </a:r>
          </a:p>
          <a:p>
            <a:r>
              <a:rPr lang="en-US" dirty="0" smtClean="0"/>
              <a:t>Grammar appears to be widely distributed throughout the brain.</a:t>
            </a:r>
          </a:p>
          <a:p>
            <a:r>
              <a:rPr lang="en-US" dirty="0" smtClean="0"/>
              <a:t>Function words are stored and processed separately from lexical words.</a:t>
            </a:r>
          </a:p>
          <a:p>
            <a:r>
              <a:rPr lang="en-US" dirty="0" smtClean="0"/>
              <a:t> They seem to be processed rapidly, perhaps so as to provide a syntactic frame for the sentence. </a:t>
            </a:r>
          </a:p>
          <a:p>
            <a:r>
              <a:rPr lang="en-US" dirty="0" smtClean="0"/>
              <a:t>Regular past forms seem to be processed morphologically while irregular ones are processed as lexical items.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upper surface of the brain, the cortex, is especially associated with language processing, though the sub-cortical areas also contribute.</a:t>
            </a:r>
          </a:p>
          <a:p>
            <a:r>
              <a:rPr lang="en-US" dirty="0" smtClean="0"/>
              <a:t> The cortex is marked by a pattern of hills (</a:t>
            </a:r>
            <a:r>
              <a:rPr lang="en-US" dirty="0" err="1" smtClean="0"/>
              <a:t>gyri</a:t>
            </a:r>
            <a:r>
              <a:rPr lang="en-US" dirty="0" smtClean="0"/>
              <a:t>) and valleys (</a:t>
            </a:r>
            <a:r>
              <a:rPr lang="en-US" dirty="0" err="1" smtClean="0"/>
              <a:t>sulci</a:t>
            </a:r>
            <a:r>
              <a:rPr lang="en-US" dirty="0" smtClean="0"/>
              <a:t>). Some of the deeper </a:t>
            </a:r>
            <a:r>
              <a:rPr lang="en-US" dirty="0" err="1" smtClean="0"/>
              <a:t>sulci</a:t>
            </a:r>
            <a:r>
              <a:rPr lang="en-US" dirty="0" smtClean="0"/>
              <a:t> divide each hemisphere into four . </a:t>
            </a:r>
          </a:p>
          <a:p>
            <a:r>
              <a:rPr lang="en-US" dirty="0" smtClean="0"/>
              <a:t>These are the temporal lobe, which runs from front to back, the occipital and parietal lobes at the back and categorized as ‘posterior’, and the frontal lobe, sometimes described as ‘anterior’.</a:t>
            </a:r>
          </a:p>
          <a:p>
            <a:r>
              <a:rPr lang="en-US" dirty="0" smtClean="0"/>
              <a:t>The occipital lobe is associated with visual stimuli, and the temporal lobe with auditory stimuli.</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Comparative studies of aphasia across languages suggest that syntactic parsing draws on different areas of the brain according to whether a language is heavily dependent upon word order (like English) or on morphology (like Italian). </a:t>
            </a:r>
          </a:p>
          <a:p>
            <a:r>
              <a:rPr lang="en-US" dirty="0" smtClean="0"/>
              <a:t>English speakers suffer especially as a result of damage to </a:t>
            </a:r>
            <a:r>
              <a:rPr lang="en-US" dirty="0" err="1" smtClean="0"/>
              <a:t>Broca’s</a:t>
            </a:r>
            <a:r>
              <a:rPr lang="en-US" dirty="0" smtClean="0"/>
              <a:t> area; Italian as a result of damage to </a:t>
            </a:r>
            <a:r>
              <a:rPr lang="en-US" dirty="0" err="1" smtClean="0"/>
              <a:t>Wernicke’s</a:t>
            </a:r>
            <a:r>
              <a:rPr lang="en-US" dirty="0" smtClean="0"/>
              <a:t> area. </a:t>
            </a:r>
          </a:p>
          <a:p>
            <a:r>
              <a:rPr lang="en-US" dirty="0" smtClean="0"/>
              <a:t>Hence a view that language processes map in an opportunistic way on to whichever brain functions best support them.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BROAD-CLASS TRANSCRIPTION</a:t>
            </a:r>
          </a:p>
          <a:p>
            <a:r>
              <a:rPr lang="en-US" dirty="0" smtClean="0"/>
              <a:t>A transcription which features only the most general phonemic or phonetic cues which are taken to be present in the speech signal.</a:t>
            </a:r>
          </a:p>
          <a:p>
            <a:r>
              <a:rPr lang="en-US" dirty="0" smtClean="0"/>
              <a:t> A broad class transcription might characterize words in terms of the manner of articulation of their constituent phonemes and nothing more.</a:t>
            </a:r>
          </a:p>
          <a:p>
            <a:r>
              <a:rPr lang="en-US" dirty="0" smtClean="0"/>
              <a:t> One purpose of using a transcription of this kind is to establish how much information is necessary for a listener to uniquely identify a particular word.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BUFFER</a:t>
            </a:r>
          </a:p>
          <a:p>
            <a:r>
              <a:rPr lang="en-US" dirty="0" smtClean="0"/>
              <a:t>Speech needs to be pre-assembled in chunks of several words before we produce it; only in this way could we impose intonation patterns upon an utterance.</a:t>
            </a:r>
          </a:p>
          <a:p>
            <a:r>
              <a:rPr lang="en-US" dirty="0" smtClean="0"/>
              <a:t> It is therefore assumed that the speaker has some kind of mental buffer in which to store a blueprint of each upcoming utterance prior to articulation. </a:t>
            </a:r>
          </a:p>
          <a:p>
            <a:r>
              <a:rPr lang="en-US" dirty="0" smtClean="0"/>
              <a:t>The term is borrowed from the buffer in which a PC stores information ahead of printing it. Without such a resource, we would be incapable of producing connected speech as fluently as we do.</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goes into the buffer at this final stage of planning must be extremely detailed – or there may be several buffers operating in parallel.</a:t>
            </a:r>
          </a:p>
          <a:p>
            <a:r>
              <a:rPr lang="en-US" dirty="0" smtClean="0"/>
              <a:t> </a:t>
            </a:r>
            <a:r>
              <a:rPr lang="en-US" dirty="0" err="1" smtClean="0"/>
              <a:t>Levelt</a:t>
            </a:r>
            <a:r>
              <a:rPr lang="en-US" dirty="0" smtClean="0"/>
              <a:t> (1989) describes a phonetic plan which assembles the entire set of </a:t>
            </a:r>
            <a:r>
              <a:rPr lang="en-US" dirty="0" err="1" smtClean="0"/>
              <a:t>articulatory</a:t>
            </a:r>
            <a:r>
              <a:rPr lang="en-US" dirty="0" smtClean="0"/>
              <a:t> gestures which are necessary in order to produce the target words.</a:t>
            </a:r>
          </a:p>
          <a:p>
            <a:r>
              <a:rPr lang="en-US" dirty="0" smtClean="0"/>
              <a:t> In addition, intonation, lexical stress, word order etc. must be fully specified prior to articulation.</a:t>
            </a:r>
          </a:p>
          <a:p>
            <a:r>
              <a:rPr lang="en-US" dirty="0" smtClean="0"/>
              <a:t>A further function of a speech buffer is to enable the pre-assembled sequence to be reviewed at the last possible moment before it triggers articulation.</a:t>
            </a:r>
          </a:p>
          <a:p>
            <a:r>
              <a:rPr lang="en-US" dirty="0" smtClean="0"/>
              <a:t> Evidence from self-correction data indicates that speakers not only monitor their utterances at the time they are producing them, but also subject them to a final check immediately before speaking.</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Writers appear to need a similar storage process to that of speakers.</a:t>
            </a:r>
          </a:p>
          <a:p>
            <a:r>
              <a:rPr lang="en-US" dirty="0" smtClean="0"/>
              <a:t>While Dickens was penning the line It was the best of times, he must have had the rhetorical structure of the whole sentence already marked out, with the reprieve it was the worst of times already available as ‘pretext’.</a:t>
            </a:r>
          </a:p>
          <a:p>
            <a:r>
              <a:rPr lang="en-US" dirty="0" smtClean="0"/>
              <a:t>There is uncertainty as to the form that written language takes when it is stored in this way. </a:t>
            </a:r>
          </a:p>
          <a:p>
            <a:r>
              <a:rPr lang="en-US" dirty="0" smtClean="0"/>
              <a:t>Both reading and writing appear to have a strong phonological component;</a:t>
            </a:r>
          </a:p>
          <a:p>
            <a:r>
              <a:rPr lang="en-US" dirty="0" smtClean="0"/>
              <a:t> it may well be that words in the writing buffer are stored in some kind of quasi-phonological form as ‘inner speech’. In this case, there may be a separate buffer dedicated to the low-level process of assembling graphemes.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CAPACITY THEORIES</a:t>
            </a:r>
          </a:p>
          <a:p>
            <a:r>
              <a:rPr lang="en-US" dirty="0" smtClean="0"/>
              <a:t>Theories based on a view that the processing of linguistic information is affected by the limitations of the human processor. </a:t>
            </a:r>
          </a:p>
          <a:p>
            <a:r>
              <a:rPr lang="en-US" dirty="0" smtClean="0"/>
              <a:t>The constraints on performance are usually said to derive from our limited working memory capacity, which determines the amount of information we can process at any given time and/or the number of processes that we can apply. </a:t>
            </a:r>
          </a:p>
          <a:p>
            <a:r>
              <a:rPr lang="en-US" dirty="0" smtClean="0"/>
              <a:t>If one task demands great resources of attention, it restricts the amount of working memory that is available for performing others.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Thus, if a reader has to focus a great deal of attention upon decoding the words on the page, he/she has very limited resources to spare for building the words into higher-level meaning. </a:t>
            </a:r>
          </a:p>
          <a:p>
            <a:r>
              <a:rPr lang="en-US" dirty="0" smtClean="0"/>
              <a:t>It is advantageous for us to develop a high degree of automaticity in performing tasks such as decoding.</a:t>
            </a:r>
          </a:p>
          <a:p>
            <a:r>
              <a:rPr lang="en-US" dirty="0" smtClean="0"/>
              <a:t> Automatic processes make few demands upon working memory, leaving us with ample capacity for other operations.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CHILD DIRECTED SPEECH (CDS)</a:t>
            </a:r>
          </a:p>
          <a:p>
            <a:r>
              <a:rPr lang="en-US" dirty="0" smtClean="0"/>
              <a:t>A speech register used by adults when addressing infants. Also known as </a:t>
            </a:r>
            <a:r>
              <a:rPr lang="en-US" dirty="0" err="1" smtClean="0"/>
              <a:t>motherese</a:t>
            </a:r>
            <a:r>
              <a:rPr lang="en-US" dirty="0" smtClean="0"/>
              <a:t>, </a:t>
            </a:r>
            <a:r>
              <a:rPr lang="en-US" dirty="0" err="1" smtClean="0"/>
              <a:t>parentese</a:t>
            </a:r>
            <a:r>
              <a:rPr lang="en-US" dirty="0" smtClean="0"/>
              <a:t>, caretaker talk, baby talk.</a:t>
            </a:r>
          </a:p>
          <a:p>
            <a:r>
              <a:rPr lang="en-US" dirty="0" smtClean="0"/>
              <a:t>Parents simplify their speech in consistent ways when speaking to children. </a:t>
            </a:r>
          </a:p>
          <a:p>
            <a:r>
              <a:rPr lang="en-US" dirty="0" smtClean="0"/>
              <a:t>For English speakers, the linguistic modifications include:</a:t>
            </a:r>
          </a:p>
          <a:p>
            <a:endParaRPr lang="en-US" dirty="0" smtClean="0"/>
          </a:p>
          <a:p>
            <a:r>
              <a:rPr lang="en-US" b="1" dirty="0" smtClean="0"/>
              <a:t>. Phonological features</a:t>
            </a:r>
            <a:r>
              <a:rPr lang="en-US" dirty="0" smtClean="0"/>
              <a:t>: simplification, higher pitch, emphatic stress, greater pausing, longer pauses, a slower speech rate.</a:t>
            </a:r>
          </a:p>
          <a:p>
            <a:pPr>
              <a:buNone/>
            </a:pPr>
            <a:endParaRPr lang="en-US" dirty="0" smtClean="0"/>
          </a:p>
          <a:p>
            <a:r>
              <a:rPr lang="en-US" b="1" dirty="0" smtClean="0"/>
              <a:t>. Lexical features: </a:t>
            </a:r>
            <a:r>
              <a:rPr lang="en-US" dirty="0" smtClean="0"/>
              <a:t>restricted vocabulary, local topics, special forms.</a:t>
            </a:r>
          </a:p>
          <a:p>
            <a:pPr>
              <a:buNone/>
            </a:pPr>
            <a:endParaRPr lang="en-US" dirty="0" smtClean="0"/>
          </a:p>
          <a:p>
            <a:r>
              <a:rPr lang="en-US" b="1" dirty="0" smtClean="0"/>
              <a:t>. Syntactic features</a:t>
            </a:r>
            <a:r>
              <a:rPr lang="en-US" dirty="0" smtClean="0"/>
              <a:t>: shorter utterances, less complex utterances.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addition, CDS is characterized by less </a:t>
            </a:r>
            <a:r>
              <a:rPr lang="en-US" dirty="0" err="1" smtClean="0"/>
              <a:t>dysfluency</a:t>
            </a:r>
            <a:r>
              <a:rPr lang="en-US" dirty="0" smtClean="0"/>
              <a:t> than adult speech and much repetition and rephrasing.</a:t>
            </a:r>
          </a:p>
          <a:p>
            <a:r>
              <a:rPr lang="en-US" dirty="0" smtClean="0"/>
              <a:t> It may employ its own lexical variants (</a:t>
            </a:r>
            <a:r>
              <a:rPr lang="en-US" dirty="0" err="1" smtClean="0"/>
              <a:t>beddy</a:t>
            </a:r>
            <a:r>
              <a:rPr lang="en-US" dirty="0" smtClean="0"/>
              <a:t> byes).</a:t>
            </a:r>
          </a:p>
          <a:p>
            <a:r>
              <a:rPr lang="en-US" dirty="0" smtClean="0"/>
              <a:t>Many of these modifications potentially assist the child in the bootstrapping process of identifying words and recognizing phrase boundaries, or in making matches between words and objects in the real world.</a:t>
            </a:r>
          </a:p>
          <a:p>
            <a:r>
              <a:rPr lang="en-US" dirty="0" smtClean="0"/>
              <a:t> However, in the light of Chomsky’s ‘poverty of stimulus’ argument, the major issue is whether CDS is accurate, explicit and comprehensive enough to provide the infant with the data it needs in order to acquire a language.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fact, CDS is not as ‘degenerate’ as Chomsky argued.</a:t>
            </a:r>
          </a:p>
          <a:p>
            <a:r>
              <a:rPr lang="en-US" dirty="0" smtClean="0"/>
              <a:t> It is generally well formed syntactically, though it contains more imperatives and questions than normal conversation.</a:t>
            </a:r>
          </a:p>
          <a:p>
            <a:r>
              <a:rPr lang="en-US" dirty="0" smtClean="0"/>
              <a:t> While </a:t>
            </a:r>
            <a:r>
              <a:rPr lang="en-US" dirty="0" err="1" smtClean="0"/>
              <a:t>nativists</a:t>
            </a:r>
            <a:r>
              <a:rPr lang="en-US" dirty="0" smtClean="0"/>
              <a:t> are correct in asserting that adults rarely correct infants’ language, a great deal of indirect teaching takes place when parents echo, revise or expand their child’s utterances.</a:t>
            </a:r>
          </a:p>
          <a:p>
            <a:r>
              <a:rPr lang="en-US" dirty="0" smtClean="0"/>
              <a:t> Parents also support acquisition with scaffolding, where the adult’s initiating utterance provides a syntactic and lexical framework for the infant’s responses (You want milk? You want juice? You want milk or juice?).</a:t>
            </a:r>
          </a:p>
          <a:p>
            <a:r>
              <a:rPr lang="en-US" dirty="0" smtClean="0"/>
              <a:t> Furthermore, it appears that adults fine-tune their CDS as the child’s understanding of language progresses.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A strip running centrally across the hemisphere controls much motor activity, including operations involving the articulators.</a:t>
            </a:r>
          </a:p>
          <a:p>
            <a:r>
              <a:rPr lang="en-US" dirty="0" smtClean="0"/>
              <a:t> Other linguistic functions are associated with some of the lower levels of the brain:</a:t>
            </a:r>
          </a:p>
          <a:p>
            <a:r>
              <a:rPr lang="en-US" dirty="0" smtClean="0"/>
              <a:t> the medulla regulates involuntary activities including breathing, and the cerebellum plays a major part in controlling and coordinating articulation.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CDS thus provides a richer source of linguistic data than was once assumed.</a:t>
            </a:r>
          </a:p>
          <a:p>
            <a:r>
              <a:rPr lang="en-US" dirty="0" smtClean="0"/>
              <a:t> However, it has proved difficult to establish precisely how the modifications to adult speech assist the infant. </a:t>
            </a:r>
          </a:p>
          <a:p>
            <a:r>
              <a:rPr lang="en-US" dirty="0" smtClean="0"/>
              <a:t>No correlation has been found between the degree of simplification in the carrier's CDS and the rate at which the infant acquires language.</a:t>
            </a:r>
          </a:p>
          <a:p>
            <a:r>
              <a:rPr lang="en-US" dirty="0" smtClean="0"/>
              <a:t> Furthermore, CDS does not appear to be universal. In non-western societies, it may have different characteristics. </a:t>
            </a:r>
          </a:p>
          <a:p>
            <a:r>
              <a:rPr lang="en-US" dirty="0" smtClean="0"/>
              <a:t>There are even cultures in which the child is exposed to adult discourse but no language is specifically directed towards it.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Within a given culture, CDS is strikingly consistent across carriers – suggesting either that it is transmitted as folk knowledge or that the speaker somehow taps into their own experience of language acquisition. </a:t>
            </a:r>
          </a:p>
          <a:p>
            <a:r>
              <a:rPr lang="en-US" dirty="0" smtClean="0"/>
              <a:t>Similarities have been traced between CDS, foreigner talk and some pidgins and creoles.</a:t>
            </a:r>
          </a:p>
          <a:p>
            <a:r>
              <a:rPr lang="en-US" dirty="0" smtClean="0"/>
              <a:t> One </a:t>
            </a:r>
            <a:r>
              <a:rPr lang="en-US" dirty="0" err="1" smtClean="0"/>
              <a:t>nativist</a:t>
            </a:r>
            <a:r>
              <a:rPr lang="en-US" dirty="0" smtClean="0"/>
              <a:t> view holds that, in constructing any of these forms, speakers draw upon an innate sense of what constitutes the basic properties of language. </a:t>
            </a:r>
          </a:p>
          <a:p>
            <a:r>
              <a:rPr lang="en-US" dirty="0" smtClean="0"/>
              <a:t>This may be a relic of the Universal Grammar which enabled us to acquire our first language.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CHILD GRAMMAR</a:t>
            </a:r>
          </a:p>
          <a:p>
            <a:r>
              <a:rPr lang="en-US" dirty="0" smtClean="0"/>
              <a:t>The notion that the grammar of a language-acquiring infant may have its own internal consistency; and that we should approach it on its own terms rather than by reference to the norms of adult grammar.</a:t>
            </a:r>
          </a:p>
          <a:p>
            <a:r>
              <a:rPr lang="en-US" dirty="0" smtClean="0"/>
              <a:t>Syntactic analysis of the infant’s early two-word utterances (Example more nut, two sock represented as ‘NP ! modifier þ N’) was found to be insufficiently informative.</a:t>
            </a:r>
          </a:p>
          <a:p>
            <a:r>
              <a:rPr lang="en-US" dirty="0" smtClean="0"/>
              <a:t> Researchers therefore argued for a richer interpretation using semantic criteria.</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was concluded that three language functions predominated in the earliest two-word utterances:</a:t>
            </a:r>
          </a:p>
          <a:p>
            <a:r>
              <a:rPr lang="en-US" b="1" dirty="0" smtClean="0"/>
              <a:t>. nomination </a:t>
            </a:r>
            <a:r>
              <a:rPr lang="en-US" dirty="0" smtClean="0"/>
              <a:t>(naming), using nouns and deictic terms (THIS, HERE) already used singly;</a:t>
            </a:r>
          </a:p>
          <a:p>
            <a:r>
              <a:rPr lang="en-US" b="1" dirty="0" smtClean="0"/>
              <a:t>. recurrence</a:t>
            </a:r>
            <a:r>
              <a:rPr lang="en-US" dirty="0" smtClean="0"/>
              <a:t>, expressed by terms such as MORE, ANOTHER;</a:t>
            </a:r>
          </a:p>
          <a:p>
            <a:r>
              <a:rPr lang="en-US" b="1" dirty="0" smtClean="0"/>
              <a:t>. non-existence</a:t>
            </a:r>
            <a:r>
              <a:rPr lang="en-US" dirty="0" smtClean="0"/>
              <a:t>, expressed by terms such as ALLGONE, NO.</a:t>
            </a:r>
          </a:p>
          <a:p>
            <a:r>
              <a:rPr lang="en-US" dirty="0" smtClean="0"/>
              <a:t>Syntactic patterns in the later two-word utterances were sub-classified to show the semantic relationships involved.</a:t>
            </a:r>
          </a:p>
          <a:p>
            <a:r>
              <a:rPr lang="en-US" dirty="0" smtClean="0"/>
              <a:t>For example ‘Modifier þ Head’ could be interpreted as attributive (‘big doggie’), possessive (‘Daddy shoe’) or recurrent (‘more up’).</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CHIMP STUDIES</a:t>
            </a:r>
          </a:p>
          <a:p>
            <a:r>
              <a:rPr lang="en-US" dirty="0" smtClean="0"/>
              <a:t>A number of projects have investigated whether other primates (especially chimpanzees) can acquire language if properly taught.</a:t>
            </a:r>
          </a:p>
          <a:p>
            <a:r>
              <a:rPr lang="en-US" dirty="0" smtClean="0"/>
              <a:t>Positive evidence would have important implications for </a:t>
            </a:r>
            <a:r>
              <a:rPr lang="en-US" dirty="0" err="1" smtClean="0"/>
              <a:t>nativist</a:t>
            </a:r>
            <a:r>
              <a:rPr lang="en-US" dirty="0" smtClean="0"/>
              <a:t> theories of language acquisition by humans.</a:t>
            </a:r>
          </a:p>
          <a:p>
            <a:r>
              <a:rPr lang="en-US" dirty="0" smtClean="0"/>
              <a:t> If chimps can be shown to recognize semantic categories like FOOD and to apply syntactic patterns (e.g. word order), then it might suggest that they too have access to the basic principles underlying language.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would lend itself to one of three interpretations:</a:t>
            </a:r>
          </a:p>
          <a:p>
            <a:r>
              <a:rPr lang="en-US" dirty="0" smtClean="0"/>
              <a:t>Chimps share the human language mechanism in some form, but lack a genetically transmitted trigger which sets it off as part of maturation.</a:t>
            </a:r>
          </a:p>
          <a:p>
            <a:r>
              <a:rPr lang="en-US" dirty="0" smtClean="0"/>
              <a:t>There is no innate mechanism peculiar to human beings: acquiring a language depends upon the input a child receives.</a:t>
            </a:r>
          </a:p>
          <a:p>
            <a:r>
              <a:rPr lang="en-US" dirty="0" smtClean="0"/>
              <a:t>Language maps on to established cognitive operations which human beings share with other primates.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Psycholinguistics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The transmission of information in the brain takes place by means of nerve cells or neurons.</a:t>
            </a:r>
          </a:p>
          <a:p>
            <a:r>
              <a:rPr lang="en-US" dirty="0" smtClean="0"/>
              <a:t> The human brain contains about 100 billion of these.</a:t>
            </a:r>
          </a:p>
          <a:p>
            <a:r>
              <a:rPr lang="en-US" dirty="0" smtClean="0"/>
              <a:t> The power of the brain derives not so much from the activity of individual neurons, as from the multiple interconnections between them and the way in which they operate in parallel. </a:t>
            </a:r>
          </a:p>
          <a:p>
            <a:r>
              <a:rPr lang="en-US" dirty="0" smtClean="0"/>
              <a:t>The human cortex contains about three-quarters of the brain’s neurons, and is proportionately much bigger than the cortex in other mammals.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Information is transmitted within the brain by the discharge of a chemical across a synapse (a gap between neurons), which causes a change in the receiving neuron.</a:t>
            </a:r>
          </a:p>
          <a:p>
            <a:r>
              <a:rPr lang="en-US" dirty="0" smtClean="0"/>
              <a:t> The change may involve an increase in the neuron’s electrical potential (termed excitatory) or a decrease (termed inhibitory). </a:t>
            </a:r>
          </a:p>
          <a:p>
            <a:r>
              <a:rPr lang="en-US" dirty="0" smtClean="0"/>
              <a:t>It accumulates until it reaches a threshold, when it triggers a pulse (or action potential), which is transmitted along the neuron and on to others.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The transmission can potentially take place on a massive scale, so small effects can become greatly magnified. </a:t>
            </a:r>
          </a:p>
          <a:p>
            <a:r>
              <a:rPr lang="en-US" dirty="0" smtClean="0"/>
              <a:t>This pattern of activity is referred to as activation – and has provided an influential model of how words are accessed from the lexicon during listening or reading.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BRAIN: HUMAN VS ANIMAL</a:t>
            </a:r>
          </a:p>
          <a:p>
            <a:r>
              <a:rPr lang="en-US" dirty="0" smtClean="0"/>
              <a:t>It may be that human beings have developed language when other species have not because the human brain operates in distinctive ways.</a:t>
            </a:r>
          </a:p>
          <a:p>
            <a:r>
              <a:rPr lang="en-US" dirty="0" smtClean="0"/>
              <a:t>Hence an interest in discovering how our brain differs physically from those of other creatures, including other primates.</a:t>
            </a:r>
          </a:p>
          <a:p>
            <a:r>
              <a:rPr lang="en-US" dirty="0" smtClean="0"/>
              <a:t>The critical difference is not one of brain capacity: elephants and whales have larger brains than human beings, mice have a greater brain/body ratio and a number of rodents and small mammals have denser neural connections.</a:t>
            </a:r>
          </a:p>
          <a:p>
            <a:r>
              <a:rPr lang="en-US" dirty="0" smtClean="0"/>
              <a:t> The discussion therefore focuses on whether the human brain is different in certain of its components, in its structure and in the way it develops.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was once surmised that a locus for an innate language faculty might be found in the left hemisphere of the human brain.</a:t>
            </a:r>
          </a:p>
          <a:p>
            <a:r>
              <a:rPr lang="en-US" dirty="0" smtClean="0"/>
              <a:t> It is in this hemisphere that, for most humans, functions involving syntax and lexis appear to become lateralized, and it was noted that the left hemisphere is often larger than the right.</a:t>
            </a:r>
          </a:p>
          <a:p>
            <a:r>
              <a:rPr lang="en-US" dirty="0" smtClean="0"/>
              <a:t>However, the same kind of left-hemisphere dominance has been found in several other species, including birds.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4299</Words>
  <Application>Microsoft Office PowerPoint</Application>
  <PresentationFormat>On-screen Show (4:3)</PresentationFormat>
  <Paragraphs>245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stdc_lp</cp:lastModifiedBy>
  <cp:revision>67</cp:revision>
  <dcterms:created xsi:type="dcterms:W3CDTF">2014-06-28T18:12:54Z</dcterms:created>
  <dcterms:modified xsi:type="dcterms:W3CDTF">2014-07-05T01:04:06Z</dcterms:modified>
</cp:coreProperties>
</file>