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444" r:id="rId3"/>
    <p:sldId id="445" r:id="rId4"/>
    <p:sldId id="446" r:id="rId5"/>
    <p:sldId id="447" r:id="rId6"/>
    <p:sldId id="448" r:id="rId7"/>
    <p:sldId id="449" r:id="rId8"/>
    <p:sldId id="450" r:id="rId9"/>
    <p:sldId id="451" r:id="rId10"/>
    <p:sldId id="452" r:id="rId11"/>
    <p:sldId id="453" r:id="rId12"/>
    <p:sldId id="454" r:id="rId13"/>
    <p:sldId id="455" r:id="rId14"/>
    <p:sldId id="456" r:id="rId15"/>
    <p:sldId id="457" r:id="rId16"/>
    <p:sldId id="458" r:id="rId17"/>
    <p:sldId id="459" r:id="rId18"/>
    <p:sldId id="460" r:id="rId19"/>
    <p:sldId id="461" r:id="rId20"/>
    <p:sldId id="462" r:id="rId21"/>
    <p:sldId id="463" r:id="rId22"/>
    <p:sldId id="464" r:id="rId23"/>
    <p:sldId id="465" r:id="rId24"/>
    <p:sldId id="466" r:id="rId25"/>
    <p:sldId id="467" r:id="rId26"/>
    <p:sldId id="468" r:id="rId27"/>
    <p:sldId id="469" r:id="rId28"/>
    <p:sldId id="470" r:id="rId29"/>
    <p:sldId id="471" r:id="rId30"/>
    <p:sldId id="472" r:id="rId31"/>
    <p:sldId id="473" r:id="rId32"/>
    <p:sldId id="474" r:id="rId33"/>
    <p:sldId id="47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691" y="365"/>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ABC014-1C09-448C-8C4E-E548750D2588}" type="datetimeFigureOut">
              <a:rPr lang="en-US" smtClean="0"/>
              <a:t>7/4/2014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5A533-E7B9-4361-9361-6D9A770FBE8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F2801-2455-4BEE-97A3-A95520A8C9BF}"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F2801-2455-4BEE-97A3-A95520A8C9BF}"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4F2801-2455-4BEE-97A3-A95520A8C9BF}"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4F2801-2455-4BEE-97A3-A95520A8C9BF}" type="datetimeFigureOut">
              <a:rPr lang="en-US" smtClean="0"/>
              <a:pPr/>
              <a:t>7/4/2014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4F2801-2455-4BEE-97A3-A95520A8C9BF}" type="datetimeFigureOut">
              <a:rPr lang="en-US" smtClean="0"/>
              <a:pPr/>
              <a:t>7/4/2014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F2801-2455-4BEE-97A3-A95520A8C9BF}" type="datetimeFigureOut">
              <a:rPr lang="en-US" smtClean="0"/>
              <a:pPr/>
              <a:t>7/4/2014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F2801-2455-4BEE-97A3-A95520A8C9BF}"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F2801-2455-4BEE-97A3-A95520A8C9BF}"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44285-52DA-4A82-930D-FBD52E8AA9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4F2801-2455-4BEE-97A3-A95520A8C9BF}" type="datetimeFigureOut">
              <a:rPr lang="en-US" smtClean="0"/>
              <a:pPr/>
              <a:t>7/4/2014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44285-52DA-4A82-930D-FBD52E8AA9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LECTURE#20</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Chomksyan</a:t>
            </a:r>
            <a:r>
              <a:rPr lang="en-US" dirty="0" smtClean="0"/>
              <a:t> theory highlights the fact that language is structure dependent, and provides models of standard phrase types. </a:t>
            </a:r>
          </a:p>
          <a:p>
            <a:r>
              <a:rPr lang="en-US" dirty="0" smtClean="0"/>
              <a:t>These are taken to represent the underlying form of an utterance, its deep structure.</a:t>
            </a:r>
          </a:p>
          <a:p>
            <a:r>
              <a:rPr lang="en-US" dirty="0" smtClean="0"/>
              <a:t> In the first version of the theory, a set of transformational rules showed how the user might reorganize the constituents of a deep structure string to produce a surface structure one.</a:t>
            </a:r>
          </a:p>
          <a:p>
            <a:r>
              <a:rPr lang="en-US" dirty="0" smtClean="0"/>
              <a:t> For example, they showed, in stages, how a speaker derived a passive sentence from an underlying active form.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Current theory has replaced the cumbersome transformational rules with movement rules.</a:t>
            </a:r>
          </a:p>
          <a:p>
            <a:r>
              <a:rPr lang="en-US" dirty="0" smtClean="0"/>
              <a:t> These show diagrammatically how the deep structure (now d-structure) constituents are moved to new slots to provide a derived s-structure pattern. </a:t>
            </a:r>
          </a:p>
          <a:p>
            <a:r>
              <a:rPr lang="en-US" dirty="0" smtClean="0"/>
              <a:t>See how a </a:t>
            </a:r>
            <a:r>
              <a:rPr lang="en-US" dirty="0" err="1" smtClean="0"/>
              <a:t>wh</a:t>
            </a:r>
            <a:r>
              <a:rPr lang="en-US" dirty="0" smtClean="0"/>
              <a:t>- question is derived from the d-structure string Sara is reading what.</a:t>
            </a:r>
          </a:p>
          <a:p>
            <a:r>
              <a:rPr lang="en-US" dirty="0" smtClean="0"/>
              <a:t>An important feature of this revised theory, sometimes referred to as government and binding, is that when a constituent is moved it leaves behind a trace (t). </a:t>
            </a:r>
          </a:p>
          <a:p>
            <a:r>
              <a:rPr lang="en-US" dirty="0" smtClean="0"/>
              <a:t>This enables the listener to retrieve the original deep structure from the sentence that is heard. Studies in psycholinguistics have attempted to verify the existence and effect of such traces.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Chomskyan</a:t>
            </a:r>
            <a:r>
              <a:rPr lang="en-US" dirty="0" smtClean="0"/>
              <a:t> theory has recently taken a new direction, known as minimalism, which </a:t>
            </a:r>
            <a:r>
              <a:rPr lang="en-US" dirty="0" err="1" smtClean="0"/>
              <a:t>emphasises</a:t>
            </a:r>
            <a:r>
              <a:rPr lang="en-US" dirty="0" smtClean="0"/>
              <a:t> the importance of simplicity in formulating syntactic rules.</a:t>
            </a:r>
          </a:p>
          <a:p>
            <a:r>
              <a:rPr lang="en-US" dirty="0" smtClean="0"/>
              <a:t> One development is that much of what is traditionally represented as syntax can be explained by reference to the constraints which are imposed by lexis. </a:t>
            </a:r>
          </a:p>
          <a:p>
            <a:r>
              <a:rPr lang="en-US" dirty="0" smtClean="0"/>
              <a:t>Thus, if one decides to construct a sentence around the verb GIVE, the choice of verb determines the possible structure VP þ NP þ NP (Elizabeth gave Philip a book). </a:t>
            </a:r>
          </a:p>
          <a:p>
            <a:r>
              <a:rPr lang="en-US" dirty="0" smtClean="0"/>
              <a:t>This information is stored as part of the lexical entry for GIVE in the user’s lexicon.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Chomskyan</a:t>
            </a:r>
            <a:r>
              <a:rPr lang="en-US" dirty="0" smtClean="0"/>
              <a:t> theory provided a boost for cognitive psychology. </a:t>
            </a:r>
          </a:p>
          <a:p>
            <a:r>
              <a:rPr lang="en-US" dirty="0" smtClean="0"/>
              <a:t>It moved the discussion on from the simplified accounts provided by </a:t>
            </a:r>
            <a:r>
              <a:rPr lang="en-US" dirty="0" err="1" smtClean="0"/>
              <a:t>behaviourism</a:t>
            </a:r>
            <a:r>
              <a:rPr lang="en-US" dirty="0" smtClean="0"/>
              <a:t>; and redirected attention to the mental processes involved in the production and understanding of language, processes which </a:t>
            </a:r>
            <a:r>
              <a:rPr lang="en-US" dirty="0" err="1" smtClean="0"/>
              <a:t>behaviourism</a:t>
            </a:r>
            <a:r>
              <a:rPr lang="en-US" dirty="0" smtClean="0"/>
              <a:t> regarded as inaccessible or non-existent.</a:t>
            </a:r>
          </a:p>
          <a:p>
            <a:pPr>
              <a:buNone/>
            </a:pPr>
            <a:endParaRPr lang="en-US" dirty="0" smtClean="0"/>
          </a:p>
          <a:p>
            <a:r>
              <a:rPr lang="en-US" dirty="0" smtClean="0"/>
              <a:t>Chomsky made an important distinction between competence, the set of principles which enable a native speaker to generate an infinite set of grammatically acceptable sentences and performance, the spoken/ written language to which the system gives rise.</a:t>
            </a:r>
          </a:p>
          <a:p>
            <a:endParaRPr lang="en-US" dirty="0" smtClean="0"/>
          </a:p>
          <a:p>
            <a:r>
              <a:rPr lang="en-US" dirty="0" smtClean="0"/>
              <a:t> This differs somewhat from de Saussure’s distinction between langue and parole.</a:t>
            </a:r>
          </a:p>
          <a:p>
            <a:r>
              <a:rPr lang="en-US" dirty="0" smtClean="0"/>
              <a:t> Where de Saussure defines ‘langue’ in relation to the speech community which shares the language in question, Chomsky relates competence to the individual user of the language.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Chomsky argues that linguistic theory needs to be based upon competence, not performance. </a:t>
            </a:r>
          </a:p>
          <a:p>
            <a:r>
              <a:rPr lang="en-US" dirty="0" smtClean="0"/>
              <a:t>The goal of the linguist should be to specify the means by which the native speaker-hearer constructs grammatically correct sentences rather than to analyze what he/she actually says. </a:t>
            </a:r>
          </a:p>
          <a:p>
            <a:r>
              <a:rPr lang="en-US" dirty="0" smtClean="0"/>
              <a:t>Generative grammar thus assumes an ideal speaker-hearer, one from whose speech </a:t>
            </a:r>
            <a:r>
              <a:rPr lang="en-US" dirty="0" err="1" smtClean="0"/>
              <a:t>idiolectal</a:t>
            </a:r>
            <a:r>
              <a:rPr lang="en-US" dirty="0" smtClean="0"/>
              <a:t>, dialectal and </a:t>
            </a:r>
            <a:r>
              <a:rPr lang="en-US" dirty="0" err="1" smtClean="0"/>
              <a:t>hesitational</a:t>
            </a:r>
            <a:r>
              <a:rPr lang="en-US" dirty="0" smtClean="0"/>
              <a:t> features have been removed.</a:t>
            </a:r>
          </a:p>
          <a:p>
            <a:r>
              <a:rPr lang="en-US" dirty="0" smtClean="0"/>
              <a:t> It is here that linguistic approaches and psychological ones diverge, since the data upon which a psychologist traditionally works is provided by examples of human </a:t>
            </a:r>
            <a:r>
              <a:rPr lang="en-US" dirty="0" err="1" smtClean="0"/>
              <a:t>behaviour</a:t>
            </a:r>
            <a:r>
              <a:rPr lang="en-US" dirty="0" smtClean="0"/>
              <a:t> in performance.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psycholinguistics, those who work within the </a:t>
            </a:r>
            <a:r>
              <a:rPr lang="en-US" dirty="0" err="1" smtClean="0"/>
              <a:t>Chomskyan</a:t>
            </a:r>
            <a:r>
              <a:rPr lang="en-US" dirty="0" smtClean="0"/>
              <a:t> tradition follow a theory-driven approach which seeks evidence of the psychological reality of Chomsky’s constructs.</a:t>
            </a:r>
          </a:p>
          <a:p>
            <a:r>
              <a:rPr lang="en-US" dirty="0" smtClean="0"/>
              <a:t> However, they face a problem in attempting to tap into competence rather than relying on performance data.</a:t>
            </a:r>
          </a:p>
          <a:p>
            <a:r>
              <a:rPr lang="en-US" dirty="0" smtClean="0"/>
              <a:t> A solution adopted by many researchers is to ask subjects to make grammaticality </a:t>
            </a:r>
            <a:r>
              <a:rPr lang="en-US" dirty="0" err="1" smtClean="0"/>
              <a:t>judgements</a:t>
            </a:r>
            <a:r>
              <a:rPr lang="en-US" dirty="0" smtClean="0"/>
              <a:t>.</a:t>
            </a:r>
          </a:p>
          <a:p>
            <a:r>
              <a:rPr lang="en-US" dirty="0" smtClean="0"/>
              <a:t>They might, for example, be asked to decide if a sentence such as Who did you introduce the man you got the present from to? is grammatically acceptable.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second complication is that Chomsky’s grammar is specifically a model of language.</a:t>
            </a:r>
          </a:p>
          <a:p>
            <a:r>
              <a:rPr lang="en-US" dirty="0" smtClean="0"/>
              <a:t> Chomsky has much to say on the human mind; but he does not claim that phrase structure and movement rules represent the actual process taking place within the mind of the user as he/she constructs a sentence. </a:t>
            </a:r>
          </a:p>
          <a:p>
            <a:r>
              <a:rPr lang="en-US" dirty="0" smtClean="0"/>
              <a:t>Hence there is discussion as to whether these generative rules are psychologically real. </a:t>
            </a:r>
          </a:p>
          <a:p>
            <a:r>
              <a:rPr lang="en-US" dirty="0" smtClean="0"/>
              <a:t>Early research in syntactic parsing attempted to demonstrate that the complexity of a transformational rule did, indeed, influence the listener’s ability to process a sentence.</a:t>
            </a:r>
          </a:p>
          <a:p>
            <a:r>
              <a:rPr lang="en-US" dirty="0" smtClean="0"/>
              <a:t> The hypothesis was not supported.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Chomskyan</a:t>
            </a:r>
            <a:r>
              <a:rPr lang="en-US" dirty="0" smtClean="0"/>
              <a:t> thought has had a strong impact on psycholinguistics in the area of language acquisition. </a:t>
            </a:r>
          </a:p>
          <a:p>
            <a:r>
              <a:rPr lang="en-US" dirty="0" smtClean="0"/>
              <a:t>Chomsky argues strongly for a </a:t>
            </a:r>
            <a:r>
              <a:rPr lang="en-US" dirty="0" err="1" smtClean="0"/>
              <a:t>nativist</a:t>
            </a:r>
            <a:r>
              <a:rPr lang="en-US" dirty="0" smtClean="0"/>
              <a:t> view. </a:t>
            </a:r>
          </a:p>
          <a:p>
            <a:r>
              <a:rPr lang="en-US" dirty="0" smtClean="0"/>
              <a:t>His main point relates to the ‘poverty of stimulus’ afforded by child directed speech.</a:t>
            </a:r>
          </a:p>
          <a:p>
            <a:r>
              <a:rPr lang="en-US" dirty="0" smtClean="0"/>
              <a:t> The language to which the infant is exposed in its early years could not possibly, he suggests, cover the whole range of possible sentences.</a:t>
            </a:r>
          </a:p>
          <a:p>
            <a:r>
              <a:rPr lang="en-US" dirty="0" smtClean="0"/>
              <a:t> Furthermore, it is ‘degenerate’ in that it constitutes performance data (complete with ungrammatical forms, hesitations, false starts etc.). </a:t>
            </a:r>
          </a:p>
          <a:p>
            <a:r>
              <a:rPr lang="en-US" dirty="0" smtClean="0"/>
              <a:t>How then can the infant succeed in deriving competence from it in a comparatively short time?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Chomsky concludes that we can only account for first language acquisition by assuming that a child is born with an innate knowledge of the principles of language and a predisposition to employ them in analyzing the speech which it encounters.</a:t>
            </a:r>
          </a:p>
          <a:p>
            <a:r>
              <a:rPr lang="en-US" dirty="0" smtClean="0"/>
              <a:t> Current theory attempts to bridge the gap between the universal principles with which we are born and the specific form of the language which we finally acquire.</a:t>
            </a:r>
          </a:p>
          <a:p>
            <a:r>
              <a:rPr lang="en-US" dirty="0" smtClean="0"/>
              <a:t>We are said to be endowed with a Universal Grammar (UG) in the form of an innate awareness of the nature of language and the various forms that language adopts.</a:t>
            </a:r>
          </a:p>
          <a:p>
            <a:r>
              <a:rPr lang="en-US" dirty="0" smtClean="0"/>
              <a:t> UG is represented in terms of a set of principles common to all languages and a set of parameters which are adjusted to reflect the characteristics of the specific language to which the infant is exposed.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CLUTTERING</a:t>
            </a:r>
          </a:p>
          <a:p>
            <a:r>
              <a:rPr lang="en-US" dirty="0" smtClean="0"/>
              <a:t>A disorder affecting fluency, in which the sufferer attempts to speak too quickly, resulting in distorted articulation and disrupted rhythm.</a:t>
            </a:r>
          </a:p>
          <a:p>
            <a:r>
              <a:rPr lang="en-US" dirty="0" smtClean="0"/>
              <a:t>Syllables may be truncated, words repeated, sounds omitted or misarticulated.</a:t>
            </a:r>
          </a:p>
          <a:p>
            <a:r>
              <a:rPr lang="en-US" dirty="0" smtClean="0"/>
              <a:t> It is possible that planning at the phonetic level is implicated: speech is uttered in staccato bursts, which sometimes interfere with syntax. </a:t>
            </a:r>
          </a:p>
          <a:p>
            <a:r>
              <a:rPr lang="en-US" dirty="0" smtClean="0"/>
              <a:t>As the utterance proceeds, the speaker may well speed up (</a:t>
            </a:r>
            <a:r>
              <a:rPr lang="en-US" dirty="0" err="1" smtClean="0"/>
              <a:t>festination</a:t>
            </a:r>
            <a:r>
              <a:rPr lang="en-US" dirty="0" smtClean="0"/>
              <a:t>) rather than slowing down.</a:t>
            </a:r>
          </a:p>
          <a:p>
            <a:r>
              <a:rPr lang="en-US" dirty="0" smtClean="0"/>
              <a:t> Cluttering sometimes occurs in conjunction with stuttering. </a:t>
            </a:r>
          </a:p>
          <a:p>
            <a:r>
              <a:rPr lang="en-US" dirty="0" smtClean="0"/>
              <a:t>One possible cause is brain damage.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CHIMP STUDIES</a:t>
            </a:r>
          </a:p>
          <a:p>
            <a:r>
              <a:rPr lang="en-US" dirty="0" smtClean="0"/>
              <a:t>A number of projects have investigated whether other primates (especially chimpanzees) can acquire language if properly taught.</a:t>
            </a:r>
          </a:p>
          <a:p>
            <a:r>
              <a:rPr lang="en-US" dirty="0" smtClean="0"/>
              <a:t>Positive evidence would have important implications for </a:t>
            </a:r>
            <a:r>
              <a:rPr lang="en-US" dirty="0" err="1" smtClean="0"/>
              <a:t>nativist</a:t>
            </a:r>
            <a:r>
              <a:rPr lang="en-US" dirty="0" smtClean="0"/>
              <a:t> theories of language acquisition by humans.</a:t>
            </a:r>
          </a:p>
          <a:p>
            <a:r>
              <a:rPr lang="en-US" dirty="0" smtClean="0"/>
              <a:t> If chimps can be shown to recognize semantic categories like FOOD and to apply syntactic patterns (e.g. word order), then it might suggest that they too have access to the basic principles underlying language.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COGNITION</a:t>
            </a:r>
          </a:p>
          <a:p>
            <a:r>
              <a:rPr lang="en-US" dirty="0" smtClean="0"/>
              <a:t>The use or handling of knowledge; hence, (a) the faculty which permits us to think and reason and (b) the process involved in thought and reasoning.</a:t>
            </a:r>
          </a:p>
          <a:p>
            <a:r>
              <a:rPr lang="en-US" dirty="0" smtClean="0"/>
              <a:t> It is sometimes contrasted with </a:t>
            </a:r>
            <a:r>
              <a:rPr lang="en-US" dirty="0" err="1" smtClean="0"/>
              <a:t>metacognition</a:t>
            </a:r>
            <a:r>
              <a:rPr lang="en-US" dirty="0" smtClean="0"/>
              <a:t>, which can be defined as ‘thinking about thinking’ and involves pre-planning a cognitive process, exercising control over the process or taking steps to ensure that its results are stored long term.</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err="1" smtClean="0"/>
              <a:t>Metacognition</a:t>
            </a:r>
            <a:r>
              <a:rPr lang="en-US" dirty="0" smtClean="0"/>
              <a:t> involves some degree of awareness, whereas cognitive processes may not be available to report.</a:t>
            </a:r>
          </a:p>
          <a:p>
            <a:r>
              <a:rPr lang="en-US" dirty="0" smtClean="0"/>
              <a:t>An important issue is whether language is part of general cognition or is a separate faculty. </a:t>
            </a:r>
          </a:p>
          <a:p>
            <a:r>
              <a:rPr lang="en-US" dirty="0" smtClean="0"/>
              <a:t>One argument supporting the latter (modular) view is the fact that all normally developing infants achieve a first language whatever their cognitive capacities in other areas.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COGNITIVE PSYCHOLOGY</a:t>
            </a:r>
          </a:p>
          <a:p>
            <a:r>
              <a:rPr lang="en-US" dirty="0" smtClean="0"/>
              <a:t>The study of human mental processes and their contribution to thinking, sensation and </a:t>
            </a:r>
            <a:r>
              <a:rPr lang="en-US" dirty="0" err="1" smtClean="0"/>
              <a:t>behaviour</a:t>
            </a:r>
            <a:r>
              <a:rPr lang="en-US" dirty="0" smtClean="0"/>
              <a:t>.</a:t>
            </a:r>
          </a:p>
          <a:p>
            <a:r>
              <a:rPr lang="en-US" dirty="0" smtClean="0"/>
              <a:t> The discipline is often traced back to Wundt, who founded a psychology laboratory in Leipzig in 1879.</a:t>
            </a:r>
          </a:p>
          <a:p>
            <a:r>
              <a:rPr lang="en-US" dirty="0" smtClean="0"/>
              <a:t>Wundt’s method was to ask subjects to perform a mental process, then report on the experience.</a:t>
            </a:r>
          </a:p>
          <a:p>
            <a:r>
              <a:rPr lang="en-US" dirty="0" smtClean="0"/>
              <a:t> This introspective approach produced inconsistent results.</a:t>
            </a:r>
          </a:p>
          <a:p>
            <a:r>
              <a:rPr lang="en-US" dirty="0" smtClean="0"/>
              <a:t> There was a strong reaction against it by psychologists who took an anti-mentalist stand, arguing that the mind was unknowable. </a:t>
            </a:r>
          </a:p>
          <a:p>
            <a:r>
              <a:rPr lang="en-US" dirty="0" smtClean="0"/>
              <a:t>They insisted that the only scientific source of data for psychology was human </a:t>
            </a:r>
            <a:r>
              <a:rPr lang="en-US" dirty="0" err="1" smtClean="0"/>
              <a:t>behaviour</a:t>
            </a:r>
            <a:r>
              <a:rPr lang="en-US" dirty="0" smtClean="0"/>
              <a:t>, which was observable in a way that mental processes were not.</a:t>
            </a:r>
          </a:p>
          <a:p>
            <a:r>
              <a:rPr lang="en-US" dirty="0" smtClean="0"/>
              <a:t> From this grew the movement known as </a:t>
            </a:r>
            <a:r>
              <a:rPr lang="en-US" dirty="0" err="1" smtClean="0"/>
              <a:t>behaviourism</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Another influential movement in the early twentieth century was led by the Gestalt group of psychologists, who investigated how the mind shapes our perceptions of the world.</a:t>
            </a:r>
          </a:p>
          <a:p>
            <a:r>
              <a:rPr lang="en-US" dirty="0" smtClean="0"/>
              <a:t> In particular, they examined how we perceive separate elements (e.g. dots on a page) as falling into groups and patterns.</a:t>
            </a:r>
          </a:p>
          <a:p>
            <a:r>
              <a:rPr lang="en-US" dirty="0" smtClean="0"/>
              <a:t>Reaction against </a:t>
            </a:r>
            <a:r>
              <a:rPr lang="en-US" dirty="0" err="1" smtClean="0"/>
              <a:t>behaviourism</a:t>
            </a:r>
            <a:r>
              <a:rPr lang="en-US" dirty="0" smtClean="0"/>
              <a:t> came from an information processing approach developed in the 1950s which aims to chart the flow of information through the mind as a particular cognitive task is performed.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underpins much current thinking in cognitive psychology.</a:t>
            </a:r>
          </a:p>
          <a:p>
            <a:r>
              <a:rPr lang="en-US" dirty="0" smtClean="0"/>
              <a:t> From it has developed a view of much human rational </a:t>
            </a:r>
            <a:r>
              <a:rPr lang="en-US" dirty="0" err="1" smtClean="0"/>
              <a:t>behaviour</a:t>
            </a:r>
            <a:r>
              <a:rPr lang="en-US" dirty="0" smtClean="0"/>
              <a:t> as based upon problem-solving; this has especially informed research into the nature of expertise.</a:t>
            </a:r>
          </a:p>
          <a:p>
            <a:r>
              <a:rPr lang="en-US" dirty="0" smtClean="0"/>
              <a:t>A recent movement in cognitive psychology has been connectionism, an attempt to model in computer programs the neural networks which form the basis of the operations of the brain.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COGNITIVISM</a:t>
            </a:r>
          </a:p>
          <a:p>
            <a:r>
              <a:rPr lang="en-US" dirty="0" smtClean="0"/>
              <a:t>Approaches to language acquisition which view the process as closely linked to general cognition and to cognitive development.</a:t>
            </a:r>
          </a:p>
          <a:p>
            <a:r>
              <a:rPr lang="en-US" dirty="0" smtClean="0"/>
              <a:t> Some accounts leave open the extent to which certain aspects of language are innate; but all take the view that acquisition is primarily driven by the way in which the infant’s cognitive abilities are brought to bear upon the input to which it is exposed.</a:t>
            </a:r>
          </a:p>
          <a:p>
            <a:r>
              <a:rPr lang="en-US" dirty="0" smtClean="0"/>
              <a:t> These cognitive abilities may reflect developing awareness of objects, spatial relations, defining characteristics etc., or they may take the form of perceptual biases which incline the child to recognize patterns in linguistic material.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Among views on acquisition which can be characterized as ‘cognitive’ are:</a:t>
            </a:r>
          </a:p>
          <a:p>
            <a:r>
              <a:rPr lang="en-US" dirty="0" smtClean="0"/>
              <a:t>An infant cannot express concepts in language unless it has previously developed them. </a:t>
            </a:r>
          </a:p>
          <a:p>
            <a:r>
              <a:rPr lang="en-US" dirty="0" smtClean="0"/>
              <a:t>Example: A child cannot use language to refer to objects that are not visible unless it has grasped the idea of object permanence. </a:t>
            </a:r>
          </a:p>
          <a:p>
            <a:r>
              <a:rPr lang="en-US" dirty="0" smtClean="0"/>
              <a:t>For Piaget, language was the product of cognitive and perceptual processes.</a:t>
            </a:r>
          </a:p>
          <a:p>
            <a:r>
              <a:rPr lang="en-US" dirty="0" smtClean="0"/>
              <a:t> His research with children led him to conclude that there were four stages of cognitive development.</a:t>
            </a:r>
          </a:p>
          <a:p>
            <a:r>
              <a:rPr lang="en-US" dirty="0" smtClean="0"/>
              <a:t> They represent a gradual progression and not a sudden shift in </a:t>
            </a:r>
            <a:r>
              <a:rPr lang="en-US" dirty="0" err="1" smtClean="0"/>
              <a:t>behaviour</a:t>
            </a:r>
            <a:r>
              <a:rPr lang="en-US" dirty="0" smtClean="0"/>
              <a:t>; and the age at which a particular child goes through each varies considerably.</a:t>
            </a:r>
          </a:p>
          <a:p>
            <a:r>
              <a:rPr lang="en-US" dirty="0" smtClean="0"/>
              <a:t>However, they are closely linked to linguistic development.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Both language and cognition are part of a staged maturation program, in which they operate in parallel, supporting each other.</a:t>
            </a:r>
          </a:p>
          <a:p>
            <a:r>
              <a:rPr lang="en-US" dirty="0" smtClean="0"/>
              <a:t> For </a:t>
            </a:r>
            <a:r>
              <a:rPr lang="en-US" dirty="0" err="1" smtClean="0"/>
              <a:t>Vygotsky</a:t>
            </a:r>
            <a:r>
              <a:rPr lang="en-US" dirty="0" smtClean="0"/>
              <a:t>, thought exists pre-verbally. </a:t>
            </a:r>
          </a:p>
          <a:p>
            <a:r>
              <a:rPr lang="en-US" dirty="0" smtClean="0"/>
              <a:t>There is initially a separation between thought and language: the infant’s first words are devoid of thought. </a:t>
            </a:r>
          </a:p>
          <a:p>
            <a:r>
              <a:rPr lang="en-US" dirty="0" smtClean="0"/>
              <a:t>During three phases, the separate roles of thought and language become established.</a:t>
            </a:r>
          </a:p>
          <a:p>
            <a:r>
              <a:rPr lang="en-US" dirty="0" smtClean="0"/>
              <a:t>Innate cognitive tendencies may predispose us:</a:t>
            </a:r>
          </a:p>
          <a:p>
            <a:r>
              <a:rPr lang="en-US" dirty="0" smtClean="0"/>
              <a:t>a. To find patterns in language data (as in data in general).</a:t>
            </a:r>
          </a:p>
          <a:p>
            <a:r>
              <a:rPr lang="en-US" dirty="0" smtClean="0"/>
              <a:t> A theory of syntactic bootstrapping postulates that infants reach conclusions about words on the basis of their inflections and other grammatical properties:</a:t>
            </a:r>
          </a:p>
          <a:p>
            <a:r>
              <a:rPr lang="en-US" dirty="0" smtClean="0"/>
              <a:t> thus the child learns that the difference between It’s sib and It’s a sib serves to distinguish real-world entities that are mass from those that are count.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 To adopt certain strategies in response to language data.</a:t>
            </a:r>
          </a:p>
          <a:p>
            <a:r>
              <a:rPr lang="en-US" dirty="0" smtClean="0"/>
              <a:t> </a:t>
            </a:r>
            <a:r>
              <a:rPr lang="en-US" dirty="0" err="1" smtClean="0"/>
              <a:t>Slobin</a:t>
            </a:r>
            <a:r>
              <a:rPr lang="en-US" dirty="0" smtClean="0"/>
              <a:t> (1973) concludes that infants apply a set of universal strategies or operating principles in order to deconstruct the input to which they are exposed.</a:t>
            </a:r>
          </a:p>
          <a:p>
            <a:r>
              <a:rPr lang="en-US" dirty="0" smtClean="0"/>
              <a:t> (Pay attention to the ends of words. Pay attention to the order of words and morphemes.)</a:t>
            </a:r>
          </a:p>
          <a:p>
            <a:r>
              <a:rPr lang="en-US" dirty="0" smtClean="0"/>
              <a:t> More cognitively complex features are acquired later.</a:t>
            </a:r>
          </a:p>
          <a:p>
            <a:r>
              <a:rPr lang="en-US" dirty="0" smtClean="0"/>
              <a:t>c. To apply individual learning styles to language data. Some infants appear to break the input into words, while others acquire chunks of language in a holistic manner.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The infant’s limited cognitive capacity renders it more sensitive to the features of language than it might be before or later. </a:t>
            </a:r>
          </a:p>
          <a:p>
            <a:r>
              <a:rPr lang="en-US" dirty="0" smtClean="0"/>
              <a:t>The ‘less is more’ argument holds that it may be the very limitations of the infant’s early cognitive state which enable it to identify structure in language and to recognize that language constitutes a set of inter-related symbols.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would lend itself to one of three interpretations:</a:t>
            </a:r>
          </a:p>
          <a:p>
            <a:r>
              <a:rPr lang="en-US" dirty="0" smtClean="0"/>
              <a:t>Chimps share the human language mechanism in some form, but lack a genetically transmitted trigger which sets it off as part of maturation.</a:t>
            </a:r>
          </a:p>
          <a:p>
            <a:r>
              <a:rPr lang="en-US" dirty="0" smtClean="0"/>
              <a:t>There is no innate mechanism peculiar to human beings: acquiring a language depends upon the input a child receives.</a:t>
            </a:r>
          </a:p>
          <a:p>
            <a:r>
              <a:rPr lang="en-US" dirty="0" smtClean="0"/>
              <a:t>Language maps on to established cognitive operations which human beings share with other primates.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COHORT THEORY</a:t>
            </a:r>
          </a:p>
          <a:p>
            <a:r>
              <a:rPr lang="en-US" dirty="0" smtClean="0"/>
              <a:t>A model (</a:t>
            </a:r>
            <a:r>
              <a:rPr lang="en-US" dirty="0" err="1" smtClean="0"/>
              <a:t>Marlsen</a:t>
            </a:r>
            <a:r>
              <a:rPr lang="en-US" dirty="0" smtClean="0"/>
              <a:t>-Wilson, 1987) of the way in which words are retrieved from the lexicon in listening. </a:t>
            </a:r>
          </a:p>
          <a:p>
            <a:r>
              <a:rPr lang="en-US" dirty="0" smtClean="0"/>
              <a:t>A listener processes an utterance at a delay of around a fifth of a second behind the speaker; this is often not enough to provide full evidence for a particular word.</a:t>
            </a:r>
          </a:p>
          <a:p>
            <a:r>
              <a:rPr lang="en-US" dirty="0" smtClean="0"/>
              <a:t>Cohort Theory adopts the hypothesis that the listener retrieves a set of words (a cohort) which match the evidence of the signal so far. </a:t>
            </a:r>
          </a:p>
          <a:p>
            <a:r>
              <a:rPr lang="en-US" dirty="0" smtClean="0"/>
              <a:t>Thus, on hearing the phonetic string [k{p] they would retrieve CAP, CAPITAL, CAPRICORN, CAPTURE, CAPTAIN, CAPTIVE, etc. as word candidates.</a:t>
            </a:r>
          </a:p>
          <a:p>
            <a:r>
              <a:rPr lang="en-US" dirty="0" smtClean="0"/>
              <a:t> If the next sounds proved to be [t] and [I], the cohort would narrow to CAPTAIN, CAPTIVE and CAPTIVATE.</a:t>
            </a:r>
          </a:p>
          <a:p>
            <a:r>
              <a:rPr lang="en-US" dirty="0" smtClean="0"/>
              <a:t>Finally, the sound [n] would mark a uniqueness point, where only one word match, CAPTAIN, was possible. </a:t>
            </a:r>
          </a:p>
          <a:p>
            <a:r>
              <a:rPr lang="en-US" dirty="0" smtClean="0"/>
              <a:t>The uniqueness point of a word is not necessarily its last phoneme: for example, the word PSYCHOLOGY becomes unique at the /l/.</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major objection to the early version of Cohort Theory was that it was heavily dependent upon correct identification of word-initial phonemes. </a:t>
            </a:r>
          </a:p>
          <a:p>
            <a:r>
              <a:rPr lang="en-US" dirty="0" smtClean="0"/>
              <a:t>If a slip of the tongue led a speaker to produce ‘</a:t>
            </a:r>
            <a:r>
              <a:rPr lang="en-US" dirty="0" err="1" smtClean="0"/>
              <a:t>shigarette</a:t>
            </a:r>
            <a:r>
              <a:rPr lang="en-US" dirty="0" smtClean="0"/>
              <a:t>’ rather than cigarette, the appropriate cohort would not be selected.</a:t>
            </a:r>
          </a:p>
          <a:p>
            <a:r>
              <a:rPr lang="en-US" dirty="0" smtClean="0"/>
              <a:t> In addition, account needs to be taken of phonetic accommodation, which leads many words to diverge from their citation forms when they occur in connected speech.</a:t>
            </a:r>
          </a:p>
          <a:p>
            <a:r>
              <a:rPr lang="en-US" dirty="0" smtClean="0"/>
              <a:t> The model was therefore revised to include a principle of closeness of fit rather than exact match. </a:t>
            </a:r>
          </a:p>
          <a:p>
            <a:r>
              <a:rPr lang="en-US" dirty="0" smtClean="0"/>
              <a:t>An activation dimension was added: the cohort is now represented as a set of lexical items whose strength is boosted or weakened by incoming perceptual evidence until one of them achieves a match.</a:t>
            </a:r>
          </a:p>
          <a:p>
            <a:r>
              <a:rPr lang="en-US" dirty="0" smtClean="0"/>
              <a:t>Contextual evidence can play a role in narrowing down the cohort;</a:t>
            </a:r>
          </a:p>
          <a:p>
            <a:r>
              <a:rPr lang="en-US" dirty="0" smtClean="0"/>
              <a:t>but it is not taken into account until after about 150–200 milliseconds of the word; this is referred to as bottom-up priority.</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weakness of the model remains the fact that it assumes that a word is a discrete and easily identified unit.</a:t>
            </a:r>
          </a:p>
          <a:p>
            <a:r>
              <a:rPr lang="en-US" dirty="0" smtClean="0"/>
              <a:t> Many sequences that appear to constitute monosyllabic words may prove instead to be the initial syllables of polysyllabic ones, and vice versa.</a:t>
            </a:r>
          </a:p>
          <a:p>
            <a:r>
              <a:rPr lang="en-US" dirty="0" smtClean="0"/>
              <a:t> Using the ‘captain’ example, how is one to know if a match has been achieved after the word CAP or if one has to continue reducing the cohort? </a:t>
            </a:r>
          </a:p>
          <a:p>
            <a:r>
              <a:rPr lang="en-US" dirty="0" smtClean="0"/>
              <a:t>There may also be ambiguities of lexical segmentation where word candidates cross boundaries (for example, the word SISTER occurs within the sequence insist upon).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‘uniqueness’ concept has also been challenged. </a:t>
            </a:r>
          </a:p>
          <a:p>
            <a:r>
              <a:rPr lang="en-US" dirty="0" smtClean="0"/>
              <a:t>A study of the lexicon has suggested that over a third of words in normal speech are not unique by their offsets, while there is evidence that many monosyllabic words are not identified until well after their offsets.</a:t>
            </a:r>
          </a:p>
          <a:p>
            <a:r>
              <a:rPr lang="en-US" dirty="0" smtClean="0"/>
              <a:t>Nevertheless, the notion of the cohort is implicitly or explicitly adopted in many accounts of auditory processing.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Chimps do not have an appropriate vocal apparatus to produce the sounds of human speech.</a:t>
            </a:r>
          </a:p>
          <a:p>
            <a:r>
              <a:rPr lang="en-US" dirty="0" smtClean="0"/>
              <a:t> Early attempts were therefore made to teach them a modified form of the sign language used by the deaf.</a:t>
            </a:r>
          </a:p>
          <a:p>
            <a:r>
              <a:rPr lang="en-US" dirty="0" smtClean="0"/>
              <a:t> One (Washoe) mastered 130 signs in three years – a rate of acquisition much slower than that of a human infant. </a:t>
            </a:r>
          </a:p>
          <a:p>
            <a:r>
              <a:rPr lang="en-US" dirty="0" smtClean="0"/>
              <a:t>Washoe managed to produce sequences of two or three signs, including some original combinations; but never developed a consistent word order.</a:t>
            </a:r>
          </a:p>
          <a:p>
            <a:r>
              <a:rPr lang="en-US" dirty="0" smtClean="0"/>
              <a:t> Another chimp (</a:t>
            </a:r>
            <a:r>
              <a:rPr lang="en-US" dirty="0" err="1" smtClean="0"/>
              <a:t>Nim</a:t>
            </a:r>
            <a:r>
              <a:rPr lang="en-US" dirty="0" smtClean="0"/>
              <a:t> </a:t>
            </a:r>
            <a:r>
              <a:rPr lang="en-US" dirty="0" err="1" smtClean="0"/>
              <a:t>Chimpsky</a:t>
            </a:r>
            <a:r>
              <a:rPr lang="en-US" dirty="0" smtClean="0"/>
              <a:t>) managed strings of up to four signs; and produced an impressive variety of sequences.</a:t>
            </a:r>
          </a:p>
          <a:p>
            <a:r>
              <a:rPr lang="en-US" dirty="0" smtClean="0"/>
              <a:t> However, </a:t>
            </a:r>
            <a:r>
              <a:rPr lang="en-US" dirty="0" err="1" smtClean="0"/>
              <a:t>Nim’s</a:t>
            </a:r>
            <a:r>
              <a:rPr lang="en-US" dirty="0" smtClean="0"/>
              <a:t> productions involved much repetition of the same items and, like those of Washoe, showed great inconsistency of Subject-Verb-Object word order.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More recently, researchers have trained chimps to communicate by indicating </a:t>
            </a:r>
            <a:r>
              <a:rPr lang="en-US" dirty="0" err="1" smtClean="0"/>
              <a:t>lexigrams</a:t>
            </a:r>
            <a:r>
              <a:rPr lang="en-US" dirty="0" smtClean="0"/>
              <a:t>, simple abstract shapes in various </a:t>
            </a:r>
            <a:r>
              <a:rPr lang="en-US" dirty="0" err="1" smtClean="0"/>
              <a:t>colours</a:t>
            </a:r>
            <a:r>
              <a:rPr lang="en-US" dirty="0" smtClean="0"/>
              <a:t>.</a:t>
            </a:r>
          </a:p>
          <a:p>
            <a:r>
              <a:rPr lang="en-US" dirty="0" smtClean="0"/>
              <a:t> Each shape is associated with a word such as JUICE or BANANA, but they bear no resemblance to the objects they refer to.</a:t>
            </a:r>
          </a:p>
          <a:p>
            <a:r>
              <a:rPr lang="en-US" dirty="0" smtClean="0"/>
              <a:t> The </a:t>
            </a:r>
            <a:r>
              <a:rPr lang="en-US" dirty="0" err="1" smtClean="0"/>
              <a:t>lexigrams</a:t>
            </a:r>
            <a:r>
              <a:rPr lang="en-US" dirty="0" smtClean="0"/>
              <a:t> appear on large keys mounted on a computer screen in the chimpanzee’s cage.</a:t>
            </a:r>
          </a:p>
          <a:p>
            <a:r>
              <a:rPr lang="en-US" dirty="0" smtClean="0"/>
              <a:t>One chimp, Lana, learned over 100 of these symbols. </a:t>
            </a:r>
          </a:p>
          <a:p>
            <a:r>
              <a:rPr lang="en-US" dirty="0" smtClean="0"/>
              <a:t>Two others, Austin and Sherman, were taught only a few and were then rewarded for semantically correct combinations (EAT þ BANANA rather than DRINK þ BANANA).</a:t>
            </a:r>
          </a:p>
          <a:p>
            <a:r>
              <a:rPr lang="en-US" dirty="0" smtClean="0"/>
              <a:t> After thousands of trials, they came to recognize these combinations and (importantly) proved quick to categorize new items of food and drink when they learnt them.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One of the most successful results has been achieved with a </a:t>
            </a:r>
            <a:r>
              <a:rPr lang="en-US" dirty="0" err="1" smtClean="0"/>
              <a:t>bonobo</a:t>
            </a:r>
            <a:r>
              <a:rPr lang="en-US" dirty="0" smtClean="0"/>
              <a:t> (or pygmy chimpanzee) called </a:t>
            </a:r>
            <a:r>
              <a:rPr lang="en-US" dirty="0" err="1" smtClean="0"/>
              <a:t>Kanzi</a:t>
            </a:r>
            <a:r>
              <a:rPr lang="en-US" dirty="0" smtClean="0"/>
              <a:t>.</a:t>
            </a:r>
          </a:p>
          <a:p>
            <a:r>
              <a:rPr lang="en-US" dirty="0" smtClean="0"/>
              <a:t> He was originally present at the training sessions of his foster mother, </a:t>
            </a:r>
            <a:r>
              <a:rPr lang="en-US" dirty="0" err="1" smtClean="0"/>
              <a:t>Matata</a:t>
            </a:r>
            <a:r>
              <a:rPr lang="en-US" dirty="0" smtClean="0"/>
              <a:t>. </a:t>
            </a:r>
          </a:p>
          <a:p>
            <a:r>
              <a:rPr lang="en-US" dirty="0" smtClean="0"/>
              <a:t>When the researchers felt that he was old enough to begin learning, he showed that he already knew much of what they wanted to teach him.</a:t>
            </a:r>
          </a:p>
          <a:p>
            <a:r>
              <a:rPr lang="en-US" dirty="0" smtClean="0"/>
              <a:t> He mastered combinations of </a:t>
            </a:r>
            <a:r>
              <a:rPr lang="en-US" dirty="0" err="1" smtClean="0"/>
              <a:t>lexigrams</a:t>
            </a:r>
            <a:r>
              <a:rPr lang="en-US" dirty="0" smtClean="0"/>
              <a:t> without the thousands of trials that Austin and Sherman had needed. In all, he learnt about 400 symbols. </a:t>
            </a:r>
          </a:p>
          <a:p>
            <a:r>
              <a:rPr lang="en-US" dirty="0" smtClean="0"/>
              <a:t>More importantly, he could group them in lexical sets and showed signs of using a consistent word order. </a:t>
            </a:r>
          </a:p>
          <a:p>
            <a:r>
              <a:rPr lang="en-US" dirty="0" smtClean="0"/>
              <a:t>He could understand some simple spoken English, and could respond appropriately to commands such as ‘Put the soap on the apple’.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Kanzi’s</a:t>
            </a:r>
            <a:r>
              <a:rPr lang="en-US" dirty="0" smtClean="0"/>
              <a:t> relative success has suggested that chimp training should begin earlier. </a:t>
            </a:r>
          </a:p>
          <a:p>
            <a:r>
              <a:rPr lang="en-US" dirty="0" smtClean="0"/>
              <a:t>Deacon (1997) links the </a:t>
            </a:r>
            <a:r>
              <a:rPr lang="en-US" dirty="0" err="1" smtClean="0"/>
              <a:t>Kanzi</a:t>
            </a:r>
            <a:r>
              <a:rPr lang="en-US" dirty="0" smtClean="0"/>
              <a:t> findings to the ‘less is more’ view of language acquisition, which suggests that at a certain point children are particularly sensitive to the symbolic nature of a system such as language precisely because they have not yet fully developed cognitively. </a:t>
            </a:r>
          </a:p>
          <a:p>
            <a:r>
              <a:rPr lang="en-US" dirty="0" smtClean="0"/>
              <a:t>However, it is not clear whether </a:t>
            </a:r>
            <a:r>
              <a:rPr lang="en-US" dirty="0" err="1" smtClean="0"/>
              <a:t>Kanzi</a:t>
            </a:r>
            <a:r>
              <a:rPr lang="en-US" dirty="0" smtClean="0"/>
              <a:t> can be said to have acquired a form of ‘language’ which resembles the human one in structure or complexity. </a:t>
            </a:r>
          </a:p>
          <a:p>
            <a:r>
              <a:rPr lang="en-US" dirty="0" smtClean="0"/>
              <a:t>It may be that the whole concept of chimp training is misleading because it aims to teach a form of communication that is a quintessential product of the human mind.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CHOMSKYAN THEORY</a:t>
            </a:r>
          </a:p>
          <a:p>
            <a:r>
              <a:rPr lang="en-US" dirty="0" smtClean="0"/>
              <a:t>Noam Chomsky (b.1928) formulated what is currently the leading model of language, generative grammar. </a:t>
            </a:r>
          </a:p>
          <a:p>
            <a:r>
              <a:rPr lang="en-US" dirty="0" smtClean="0"/>
              <a:t>His goal was to create a set of rules to account for the creativity of language: the way in which a potentially infinite number of sentences can be generated from a finite set of words. </a:t>
            </a:r>
          </a:p>
          <a:p>
            <a:r>
              <a:rPr lang="en-US" dirty="0" smtClean="0"/>
              <a:t>A </a:t>
            </a:r>
            <a:r>
              <a:rPr lang="en-US" dirty="0" err="1" smtClean="0"/>
              <a:t>Chomskyan</a:t>
            </a:r>
            <a:r>
              <a:rPr lang="en-US" dirty="0" smtClean="0"/>
              <a:t> grammar offers a symbolic representation of the system which native speaker-hearers internalize in acquiring the language, a system which enables them to formulate or to understand sentences that they may never have said or heard before.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The grammar is generative in that its rules serve to specify all possible sentences which are grammatically correct and to exclude from consideration all those which are not. </a:t>
            </a:r>
          </a:p>
          <a:p>
            <a:r>
              <a:rPr lang="en-US" dirty="0" smtClean="0"/>
              <a:t>These ‘rules’ are not the prescriptive rules of traditional grammar.</a:t>
            </a:r>
          </a:p>
          <a:p>
            <a:r>
              <a:rPr lang="en-US" dirty="0" smtClean="0"/>
              <a:t> They are more like the laws of physics, which account for disparate natural phenomena in terms of general underlying principles.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TotalTime>
  <Words>3447</Words>
  <Application>Microsoft Office PowerPoint</Application>
  <PresentationFormat>On-screen Show (4:3)</PresentationFormat>
  <Paragraphs>189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dc:title>
  <dc:creator>Zara Bukhari</dc:creator>
  <cp:lastModifiedBy>stdc_lp</cp:lastModifiedBy>
  <cp:revision>68</cp:revision>
  <dcterms:created xsi:type="dcterms:W3CDTF">2014-06-28T18:12:54Z</dcterms:created>
  <dcterms:modified xsi:type="dcterms:W3CDTF">2014-07-05T02:34:45Z</dcterms:modified>
</cp:coreProperties>
</file>