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sldIdLst>
    <p:sldId id="367"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368" r:id="rId34"/>
    <p:sldId id="287" r:id="rId35"/>
    <p:sldId id="369"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1167" autoAdjust="0"/>
  </p:normalViewPr>
  <p:slideViewPr>
    <p:cSldViewPr>
      <p:cViewPr varScale="1">
        <p:scale>
          <a:sx n="49" d="100"/>
          <a:sy n="49" d="100"/>
        </p:scale>
        <p:origin x="-1291" y="-6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A7C8BD-0B08-469D-8ABC-D64CA12F182B}" type="datetimeFigureOut">
              <a:rPr lang="en-US" smtClean="0"/>
              <a:pPr/>
              <a:t>7/4/2014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1831F7-5D9A-4D79-B8DE-3C421F03B14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1831F7-5D9A-4D79-B8DE-3C421F03B149}"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1831F7-5D9A-4D79-B8DE-3C421F03B149}" type="slidenum">
              <a:rPr lang="en-US" smtClean="0"/>
              <a:pPr/>
              <a:t>17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sociolinguistics</a:t>
            </a:r>
            <a:endParaRPr lang="en-US" b="1" dirty="0"/>
          </a:p>
        </p:txBody>
      </p:sp>
      <p:sp>
        <p:nvSpPr>
          <p:cNvPr id="3" name="Subtitle 2"/>
          <p:cNvSpPr>
            <a:spLocks noGrp="1"/>
          </p:cNvSpPr>
          <p:nvPr>
            <p:ph type="subTitle" idx="1"/>
          </p:nvPr>
        </p:nvSpPr>
        <p:spPr/>
        <p:txBody>
          <a:bodyPr/>
          <a:lstStyle/>
          <a:p>
            <a:r>
              <a:rPr lang="en-US" b="1" dirty="0" smtClean="0">
                <a:solidFill>
                  <a:schemeClr val="tx1"/>
                </a:solidFill>
              </a:rPr>
              <a:t>LECTURE#21</a:t>
            </a:r>
            <a:endParaRPr lang="en-US"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92500"/>
          </a:bodyPr>
          <a:lstStyle/>
          <a:p>
            <a:pPr algn="just"/>
            <a:r>
              <a:rPr lang="en-US" dirty="0" smtClean="0"/>
              <a:t>The important matters, sometimes referred to as </a:t>
            </a:r>
            <a:r>
              <a:rPr lang="en-US" i="1" dirty="0" smtClean="0"/>
              <a:t>language universals, concern </a:t>
            </a:r>
            <a:r>
              <a:rPr lang="en-US" i="1" dirty="0" err="1" smtClean="0"/>
              <a:t>th</a:t>
            </a:r>
            <a:r>
              <a:rPr lang="en-US" i="1" dirty="0" smtClean="0"/>
              <a:t> </a:t>
            </a:r>
            <a:r>
              <a:rPr lang="en-US" dirty="0" err="1" smtClean="0"/>
              <a:t>learnability</a:t>
            </a:r>
            <a:r>
              <a:rPr lang="en-US" dirty="0" smtClean="0"/>
              <a:t> of all languages, the characteristics they share, and the rules and principles that speaker apparently follow in constructing and interpreting sentences; </a:t>
            </a:r>
          </a:p>
          <a:p>
            <a:pPr algn="just"/>
            <a:r>
              <a:rPr lang="en-US" dirty="0" smtClean="0"/>
              <a:t>the less important matters have to do with how individual speakers use specific utterances in a variety of ways as they find themselves in this situation or that.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a:xfrm>
            <a:off x="381000" y="1371600"/>
            <a:ext cx="8305800" cy="4754563"/>
          </a:xfrm>
        </p:spPr>
        <p:txBody>
          <a:bodyPr>
            <a:noAutofit/>
          </a:bodyPr>
          <a:lstStyle/>
          <a:p>
            <a:r>
              <a:rPr lang="en-US" sz="2000" dirty="0" smtClean="0"/>
              <a:t> Chomsky has also distinguished between what he has called </a:t>
            </a:r>
            <a:r>
              <a:rPr lang="en-US" sz="2000" i="1" dirty="0" smtClean="0"/>
              <a:t>competence </a:t>
            </a:r>
            <a:r>
              <a:rPr lang="en-US" sz="2000" dirty="0" smtClean="0"/>
              <a:t>and </a:t>
            </a:r>
            <a:r>
              <a:rPr lang="en-US" sz="2000" i="1" dirty="0" smtClean="0"/>
              <a:t>performance.</a:t>
            </a:r>
          </a:p>
          <a:p>
            <a:r>
              <a:rPr lang="en-US" sz="2000" i="1" dirty="0" smtClean="0"/>
              <a:t> He claims that it is the linguist’s task to characterize what </a:t>
            </a:r>
            <a:r>
              <a:rPr lang="en-US" sz="2000" dirty="0" smtClean="0"/>
              <a:t>speakers know about their language, i.e., their competence, not what they do with their language, i.e., their performance.</a:t>
            </a:r>
          </a:p>
          <a:p>
            <a:r>
              <a:rPr lang="en-US" sz="2000" dirty="0" smtClean="0"/>
              <a:t>The best-known characterization of this distinction comes from Chomsky himself  in words which have been extensively quoted:</a:t>
            </a:r>
          </a:p>
          <a:p>
            <a:r>
              <a:rPr lang="en-US" sz="2000" dirty="0" smtClean="0"/>
              <a:t> Linguistic theory is concerned primarily with an ideal speaker–listener, in a completely homogeneous speech-community, who knows its language perfectly and is unaffected by such grammatically irrelevant conditions as memory limitations, distractions, shifts of attention and interest, and errors (random or characteristic) in applying his knowledge of the language in actual performance.</a:t>
            </a:r>
            <a:endParaRPr lang="en-US"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This seems to me to have been the position of the founders of modern general linguistics, and no cogent reason for modifying it has been offered. </a:t>
            </a:r>
          </a:p>
          <a:p>
            <a:pPr algn="just"/>
            <a:r>
              <a:rPr lang="en-US" dirty="0" smtClean="0"/>
              <a:t>To study actual linguistic performance, we must consider the interaction of a variety of factors, of which the underlying competence of the speaker–hearer is only one. </a:t>
            </a:r>
          </a:p>
          <a:p>
            <a:pPr algn="just"/>
            <a:r>
              <a:rPr lang="en-US" dirty="0" smtClean="0"/>
              <a:t>In this respect, study of language is no different from empirical investigation of other complex phenomena.</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Autofit/>
          </a:bodyPr>
          <a:lstStyle/>
          <a:p>
            <a:pPr algn="just"/>
            <a:r>
              <a:rPr lang="en-US" sz="2000" dirty="0" smtClean="0"/>
              <a:t> From time to time we will return to this distinction between competence and performance. </a:t>
            </a:r>
          </a:p>
          <a:p>
            <a:pPr algn="just"/>
            <a:r>
              <a:rPr lang="en-US" sz="2000" dirty="0" smtClean="0"/>
              <a:t>However, the knowledge we will seek to explain involves more than knowledge of the grammar of the language for it will become apparent that speakers know, or are in agreement about, more than that. </a:t>
            </a:r>
          </a:p>
          <a:p>
            <a:pPr algn="just"/>
            <a:r>
              <a:rPr lang="en-US" sz="2000" dirty="0" smtClean="0"/>
              <a:t>Moreover, in their performance they behave systematically: their actions are not random; there is order. </a:t>
            </a:r>
          </a:p>
          <a:p>
            <a:pPr algn="just"/>
            <a:r>
              <a:rPr lang="en-US" sz="2000" dirty="0" smtClean="0"/>
              <a:t>Knowing a language also means knowing how to use that language since speakers know not only how to form sentences but also how to use them appropriately. </a:t>
            </a:r>
          </a:p>
          <a:p>
            <a:pPr algn="just"/>
            <a:r>
              <a:rPr lang="en-US" sz="2000" dirty="0" smtClean="0"/>
              <a:t>There is therefore another kind of competence, sometimes called </a:t>
            </a:r>
            <a:r>
              <a:rPr lang="en-US" sz="2000" i="1" dirty="0" smtClean="0"/>
              <a:t>communicative competence, and the social aspects of that competence will be </a:t>
            </a:r>
            <a:r>
              <a:rPr lang="en-US" sz="2000" dirty="0" smtClean="0"/>
              <a:t>our concern here.</a:t>
            </a:r>
            <a:endParaRPr lang="en-US" sz="2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a:xfrm>
            <a:off x="457200" y="1600200"/>
            <a:ext cx="8229600" cy="5029200"/>
          </a:xfrm>
        </p:spPr>
        <p:txBody>
          <a:bodyPr>
            <a:normAutofit fontScale="25000" lnSpcReduction="20000"/>
          </a:bodyPr>
          <a:lstStyle/>
          <a:p>
            <a:pPr algn="just"/>
            <a:r>
              <a:rPr lang="en-US" sz="8000" b="1" dirty="0" smtClean="0"/>
              <a:t>Discussion</a:t>
            </a:r>
          </a:p>
          <a:p>
            <a:pPr>
              <a:buNone/>
            </a:pPr>
            <a:r>
              <a:rPr lang="en-US" sz="8000" dirty="0" smtClean="0"/>
              <a:t>1. </a:t>
            </a:r>
            <a:r>
              <a:rPr lang="en-US" sz="8000" dirty="0" err="1" smtClean="0"/>
              <a:t>Hymes</a:t>
            </a:r>
            <a:r>
              <a:rPr lang="en-US" sz="8000" dirty="0" smtClean="0"/>
              <a:t> (1964b, p. 16) presents the following two instances of behavior which the participants, speakers of Ojibwa, an American Indian language, describe as language behavior:</a:t>
            </a:r>
          </a:p>
          <a:p>
            <a:r>
              <a:rPr lang="en-US" sz="8000" dirty="0" smtClean="0"/>
              <a:t>An informant told me that many years before he was sitting in a tent one afternoon during a storm, together with an old man and his wife. There was one clap of thunder after another. </a:t>
            </a:r>
          </a:p>
          <a:p>
            <a:r>
              <a:rPr lang="en-US" sz="8000" dirty="0" smtClean="0"/>
              <a:t>Suddenly the old man turned to his wife and asked, ‘Did you hear what was said?’ ‘No,’ she replied, ‘I didn’t catch it.’ My informant, an acculturated Indian, told me he did not at first know what the old man and his wife referred to. It was, of course, the thunder. </a:t>
            </a:r>
          </a:p>
          <a:p>
            <a:r>
              <a:rPr lang="en-US" sz="8000" dirty="0" smtClean="0"/>
              <a:t>The old man thought that one of the Thunder Birds had said something to him. He was reacting to this sound in the same way as he would respond to a human being, whose words he did not understand.</a:t>
            </a:r>
          </a:p>
          <a:p>
            <a:r>
              <a:rPr lang="en-US" sz="8000" dirty="0" smtClean="0"/>
              <a:t> The casualness of the remark and even the trivial character of the anecdote demonstrate the psychological depth of the ‘social relations’ with other-than-human beings that becomes explicit in the behavior of the Ojibwa as a consequence of the cognitive ‘set’ induced by their culture.</a:t>
            </a:r>
            <a:endParaRPr lang="en-US" sz="8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smtClean="0"/>
              <a:t>A white trader, digging in his potato patch, unearthed a large stone similar to the one just referred to. </a:t>
            </a:r>
          </a:p>
          <a:p>
            <a:pPr algn="just"/>
            <a:r>
              <a:rPr lang="en-US" dirty="0" smtClean="0"/>
              <a:t>He sent for John Duck, an Indian who was the  leader of the </a:t>
            </a:r>
            <a:r>
              <a:rPr lang="en-US" i="1" dirty="0" err="1" smtClean="0"/>
              <a:t>wábano</a:t>
            </a:r>
            <a:r>
              <a:rPr lang="en-US" i="1" dirty="0" smtClean="0"/>
              <a:t>, a contemporary ceremony that is held in a structure </a:t>
            </a:r>
            <a:r>
              <a:rPr lang="en-US" dirty="0" smtClean="0"/>
              <a:t>something like that used for the </a:t>
            </a:r>
            <a:r>
              <a:rPr lang="en-US" dirty="0" err="1" smtClean="0"/>
              <a:t>Midewiwin</a:t>
            </a:r>
            <a:r>
              <a:rPr lang="en-US" dirty="0" smtClean="0"/>
              <a:t> (a major ceremony during which stones occasionally had animate properties such as movement and opening of a mouth). </a:t>
            </a:r>
          </a:p>
          <a:p>
            <a:pPr algn="just"/>
            <a:r>
              <a:rPr lang="en-US" dirty="0" smtClean="0"/>
              <a:t>The trader called his attention to the stone, saying that it must belong to his pavilion. </a:t>
            </a:r>
          </a:p>
          <a:p>
            <a:pPr algn="just"/>
            <a:r>
              <a:rPr lang="en-US" dirty="0" smtClean="0"/>
              <a:t>John Duck did not seem pleased at this.</a:t>
            </a:r>
          </a:p>
          <a:p>
            <a:pPr algn="just"/>
            <a:r>
              <a:rPr lang="en-US" dirty="0" smtClean="0"/>
              <a:t> He bent down and spoke to the boulder in a low voice, inquiring whether it had ever been in his pavilion. </a:t>
            </a:r>
          </a:p>
          <a:p>
            <a:pPr algn="just"/>
            <a:r>
              <a:rPr lang="en-US" dirty="0" smtClean="0"/>
              <a:t>According to John the stone replied in the negative.</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Autofit/>
          </a:bodyPr>
          <a:lstStyle/>
          <a:p>
            <a:pPr algn="just"/>
            <a:r>
              <a:rPr lang="en-US" sz="2000" dirty="0" smtClean="0"/>
              <a:t>It is obvious that John Duck spontaneously structured the situation in terms that are intelligible within the context of Ojibwa language and culture. . . . I regret that my field notes contain no information about the use of direct verbal address in the other cases mentioned (movement of stone, opening of a mouth). </a:t>
            </a:r>
          </a:p>
          <a:p>
            <a:pPr algn="just"/>
            <a:r>
              <a:rPr lang="en-US" sz="2000" dirty="0" smtClean="0"/>
              <a:t>But it may well have taken place.</a:t>
            </a:r>
          </a:p>
          <a:p>
            <a:pPr algn="just"/>
            <a:r>
              <a:rPr lang="en-US" sz="2000" dirty="0" smtClean="0"/>
              <a:t> In the anecdote describing John Duck’s behavior, however, his use of speech as a mode of communication raises the animate status of the boulder to the level of social interaction common to human beings. </a:t>
            </a:r>
          </a:p>
          <a:p>
            <a:pPr algn="just"/>
            <a:r>
              <a:rPr lang="en-US" sz="2000" dirty="0" smtClean="0"/>
              <a:t>Simply as a matter of observation we can say that the stone was treated </a:t>
            </a:r>
            <a:r>
              <a:rPr lang="en-US" sz="2000" i="1" dirty="0" smtClean="0"/>
              <a:t>as if it were a ‘person,’ not a ‘thing,’ without inferring that objects </a:t>
            </a:r>
            <a:r>
              <a:rPr lang="en-US" sz="2000" dirty="0" smtClean="0"/>
              <a:t>of this class are, for the Ojibwa, necessarily conceptualized as persons.</a:t>
            </a:r>
            <a:endParaRPr lang="en-US" sz="2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Autofit/>
          </a:bodyPr>
          <a:lstStyle/>
          <a:p>
            <a:r>
              <a:rPr lang="en-US" sz="2000" dirty="0" err="1" smtClean="0"/>
              <a:t>Hymes</a:t>
            </a:r>
            <a:r>
              <a:rPr lang="en-US" sz="2000" dirty="0" smtClean="0"/>
              <a:t> argues that ‘in general, no phenomenon can be defined in advance as never to be counted as constituting a message.’ How does this observation apply to the above examples? </a:t>
            </a:r>
          </a:p>
          <a:p>
            <a:r>
              <a:rPr lang="en-US" sz="2000" dirty="0" smtClean="0"/>
              <a:t>Can you think of possible examples drawn from your own experience?</a:t>
            </a:r>
          </a:p>
          <a:p>
            <a:r>
              <a:rPr lang="en-US" sz="2000" dirty="0" smtClean="0"/>
              <a:t> Note that a basic assumption here is that ‘messages,’ whatever they are, require a ‘language.’ Should every ‘language’ in which you can send ‘messages’ be of equal interest to us as sociolinguists, e.g., the ‘language’ of flowers, semaphore signaling, dress codes, and road signs?</a:t>
            </a:r>
          </a:p>
          <a:p>
            <a:r>
              <a:rPr lang="en-US" sz="2000" dirty="0" smtClean="0"/>
              <a:t> If not, what principles should guide us in an attempt to constrain our interests?</a:t>
            </a:r>
          </a:p>
          <a:p>
            <a:r>
              <a:rPr lang="en-US" sz="2000" dirty="0" smtClean="0"/>
              <a:t> And how do you view the ‘languages’ of logic, mathematics, and computers?</a:t>
            </a:r>
            <a:endParaRPr lang="en-US" sz="20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a:xfrm>
            <a:off x="457200" y="1600200"/>
            <a:ext cx="8229600" cy="5029200"/>
          </a:xfrm>
        </p:spPr>
        <p:txBody>
          <a:bodyPr>
            <a:noAutofit/>
          </a:bodyPr>
          <a:lstStyle/>
          <a:p>
            <a:r>
              <a:rPr lang="en-US" sz="2400" dirty="0" smtClean="0"/>
              <a:t>What obstacles do you see in an attempt to define English as a language when you consider that such a definition must cover all of the following (and much more): </a:t>
            </a:r>
          </a:p>
          <a:p>
            <a:r>
              <a:rPr lang="en-US" sz="2400" dirty="0" smtClean="0"/>
              <a:t>both Cockney and Jamaican English; the speech of two year- olds; fast colloquial speech; the language of formal written documents such as real estate transfers;</a:t>
            </a:r>
          </a:p>
          <a:p>
            <a:r>
              <a:rPr lang="en-US" sz="2400" dirty="0" smtClean="0"/>
              <a:t> formulaic expressions such as </a:t>
            </a:r>
            <a:r>
              <a:rPr lang="en-US" sz="2400" i="1" dirty="0" smtClean="0"/>
              <a:t>How do you do? </a:t>
            </a:r>
            <a:r>
              <a:rPr lang="en-US" sz="2400" dirty="0" smtClean="0"/>
              <a:t>and </a:t>
            </a:r>
            <a:r>
              <a:rPr lang="en-US" sz="2400" i="1" dirty="0" smtClean="0"/>
              <a:t>It never rains but it pours; completely novel sentences, i.e., sentences </a:t>
            </a:r>
            <a:r>
              <a:rPr lang="en-US" sz="2400" dirty="0" smtClean="0"/>
              <a:t>you have not heard or seen before (e.g., just about any sentence in this book); and slips of the tongue, e.g., </a:t>
            </a:r>
            <a:r>
              <a:rPr lang="en-US" sz="2400" i="1" dirty="0" smtClean="0"/>
              <a:t>queer dean for dear Queen?</a:t>
            </a:r>
          </a:p>
          <a:p>
            <a:r>
              <a:rPr lang="en-US" sz="2400" i="1" dirty="0" smtClean="0"/>
              <a:t>What kind </a:t>
            </a:r>
            <a:r>
              <a:rPr lang="en-US" sz="2400" dirty="0" smtClean="0"/>
              <a:t>of abilities must you yourself have in order even to consider attempting such a task?</a:t>
            </a:r>
            <a:endParaRPr lang="en-US"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Sociolinguistics</a:t>
            </a:r>
            <a:br>
              <a:rPr lang="en-US" b="1" dirty="0" smtClean="0"/>
            </a:br>
            <a:r>
              <a:rPr lang="en-US" b="1" dirty="0" smtClean="0"/>
              <a:t>Variation</a:t>
            </a:r>
            <a:endParaRPr lang="en-US" dirty="0"/>
          </a:p>
        </p:txBody>
      </p:sp>
      <p:sp>
        <p:nvSpPr>
          <p:cNvPr id="3" name="Content Placeholder 2"/>
          <p:cNvSpPr>
            <a:spLocks noGrp="1"/>
          </p:cNvSpPr>
          <p:nvPr>
            <p:ph idx="1"/>
          </p:nvPr>
        </p:nvSpPr>
        <p:spPr>
          <a:xfrm>
            <a:off x="304800" y="1524000"/>
            <a:ext cx="8382000" cy="4876800"/>
          </a:xfrm>
        </p:spPr>
        <p:txBody>
          <a:bodyPr>
            <a:noAutofit/>
          </a:bodyPr>
          <a:lstStyle/>
          <a:p>
            <a:r>
              <a:rPr lang="en-US" sz="2000" dirty="0" smtClean="0"/>
              <a:t>The competence–performance distinction just mentioned is one that holds intriguing possibilities for work in linguistics, but it is one that has also proved to be quite troublesome, particularly when much of the variety we experience within language is labeled ‘performance’ and then put to one side by those who consider ‘competence’ to be the only valid concern of linguists. </a:t>
            </a:r>
          </a:p>
          <a:p>
            <a:r>
              <a:rPr lang="en-US" sz="2000" dirty="0" smtClean="0"/>
              <a:t>The language we use in everyday living is remarkably varied. Some investigators believe that this variety throws up serious obstacles to all attempts to demonstrate that each language is truly a homogeneous entity, and that it is possible to write a complete grammar for a language which makes use of </a:t>
            </a:r>
            <a:r>
              <a:rPr lang="en-US" sz="2000" i="1" dirty="0" smtClean="0"/>
              <a:t>categorical rules, i.e., rules </a:t>
            </a:r>
            <a:r>
              <a:rPr lang="en-US" sz="2000" dirty="0" smtClean="0"/>
              <a:t>which specify exactly what is – and therefore what is not – possible in the language. </a:t>
            </a:r>
          </a:p>
          <a:p>
            <a:r>
              <a:rPr lang="en-US" sz="2000" dirty="0" smtClean="0"/>
              <a:t>Everywhere we turn we seem to find at least a new wrinkle or a small inconsistency with regard to any rule we might propose.</a:t>
            </a:r>
            <a:endParaRPr lang="en-U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Sociolinguistics</a:t>
            </a:r>
            <a:endParaRPr lang="en-US" b="1" dirty="0"/>
          </a:p>
        </p:txBody>
      </p:sp>
      <p:sp>
        <p:nvSpPr>
          <p:cNvPr id="5" name="Content Placeholder 4"/>
          <p:cNvSpPr>
            <a:spLocks noGrp="1"/>
          </p:cNvSpPr>
          <p:nvPr>
            <p:ph idx="1"/>
          </p:nvPr>
        </p:nvSpPr>
        <p:spPr>
          <a:xfrm>
            <a:off x="457200" y="1600200"/>
            <a:ext cx="8229600" cy="4953000"/>
          </a:xfrm>
        </p:spPr>
        <p:txBody>
          <a:bodyPr>
            <a:normAutofit lnSpcReduction="10000"/>
          </a:bodyPr>
          <a:lstStyle/>
          <a:p>
            <a:pPr algn="just"/>
            <a:r>
              <a:rPr lang="en-US" sz="2800" dirty="0" smtClean="0"/>
              <a:t> Any discussion of the relationship between language and society, or of the various functions of language in society, should begin with some attempt to define each of these terms. </a:t>
            </a:r>
          </a:p>
          <a:p>
            <a:pPr algn="just"/>
            <a:r>
              <a:rPr lang="en-US" sz="2800" dirty="0" smtClean="0"/>
              <a:t>Let us say that a </a:t>
            </a:r>
            <a:r>
              <a:rPr lang="en-US" sz="2800" i="1" dirty="0" smtClean="0"/>
              <a:t>society is any group of people who are </a:t>
            </a:r>
            <a:r>
              <a:rPr lang="en-US" sz="2800" dirty="0" smtClean="0"/>
              <a:t>drawn together for a certain purpose or purposes. </a:t>
            </a:r>
          </a:p>
          <a:p>
            <a:pPr algn="just"/>
            <a:r>
              <a:rPr lang="en-US" sz="2800" dirty="0" smtClean="0"/>
              <a:t>By such a definition ‘society’ becomes a very comprehensive concept, but we will soon see how useful such a comprehensive view is because of the very different kinds of societies we must consider in the course of the various discussions that follow</a:t>
            </a:r>
            <a:r>
              <a:rPr lang="en-US" sz="2400" dirty="0" smtClean="0"/>
              <a:t>.</a:t>
            </a:r>
            <a:endParaRPr lang="en-US"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a:xfrm>
            <a:off x="457200" y="1447800"/>
            <a:ext cx="8229600" cy="4678363"/>
          </a:xfrm>
        </p:spPr>
        <p:txBody>
          <a:bodyPr>
            <a:noAutofit/>
          </a:bodyPr>
          <a:lstStyle/>
          <a:p>
            <a:r>
              <a:rPr lang="en-US" sz="2000" dirty="0" smtClean="0"/>
              <a:t>When we look closely at any language, we will discover time and time again that there is considerable internal variation and that speakers make constant use of the many different possibilities offered to them.</a:t>
            </a:r>
          </a:p>
          <a:p>
            <a:endParaRPr lang="en-US" sz="2000" dirty="0" smtClean="0"/>
          </a:p>
          <a:p>
            <a:r>
              <a:rPr lang="en-US" sz="2000" dirty="0" smtClean="0"/>
              <a:t> No one speaks the same way all the time and people constantly exploit the nuances of the languages they speak for a wide variety of purposes.</a:t>
            </a:r>
          </a:p>
          <a:p>
            <a:endParaRPr lang="en-US" sz="2000" dirty="0" smtClean="0"/>
          </a:p>
          <a:p>
            <a:r>
              <a:rPr lang="en-US" sz="2000" dirty="0" smtClean="0"/>
              <a:t> The consequence is a kind of paradox: while many linguists would like to view any language as a homogeneous entity and each speaker of that language as controlling only a single style, so that they can make the strongest possible theoretical generalizations, in actual fact that language will exhibit considerable internal variation, and single-style speakers will not be found (or, if found, will appear to be quite ‘abnormal’ in that respect, if in no other!).</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a:xfrm>
            <a:off x="457200" y="1600200"/>
            <a:ext cx="8229600" cy="5029200"/>
          </a:xfrm>
        </p:spPr>
        <p:txBody>
          <a:bodyPr>
            <a:noAutofit/>
          </a:bodyPr>
          <a:lstStyle/>
          <a:p>
            <a:r>
              <a:rPr lang="en-US" sz="2400" dirty="0" smtClean="0"/>
              <a:t>A recognition of variation implies that we must recognize that a language is not just some kind of abstract object of study. It is also something that people use. </a:t>
            </a:r>
          </a:p>
          <a:p>
            <a:r>
              <a:rPr lang="en-US" sz="2400" dirty="0" smtClean="0"/>
              <a:t>Can we really set aside, at any point in our study of language, this fact of use? </a:t>
            </a:r>
          </a:p>
          <a:p>
            <a:r>
              <a:rPr lang="en-US" sz="2400" dirty="0" smtClean="0"/>
              <a:t>It is not surprising therefore that a recurring issue in linguistics in recent years has been the possible value of a linguistics that deliberately separates itself from any concern with the use, and the users, of language.</a:t>
            </a:r>
          </a:p>
          <a:p>
            <a:r>
              <a:rPr lang="en-US" sz="2400" dirty="0" smtClean="0"/>
              <a:t> Following Chomsky’s example, many linguists have argued that we should not study a language in use, or even how the language is learned, without first acquiring an adequate knowledge of what language itself is.</a:t>
            </a:r>
            <a:endParaRPr lang="en-US" sz="24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a:xfrm>
            <a:off x="457200" y="1371600"/>
            <a:ext cx="8229600" cy="5486400"/>
          </a:xfrm>
        </p:spPr>
        <p:txBody>
          <a:bodyPr>
            <a:noAutofit/>
          </a:bodyPr>
          <a:lstStyle/>
          <a:p>
            <a:r>
              <a:rPr lang="en-US" sz="2800" dirty="0" smtClean="0"/>
              <a:t>In this view, linguistic investigations should focus on developing this latter knowledge. </a:t>
            </a:r>
          </a:p>
          <a:p>
            <a:r>
              <a:rPr lang="en-US" sz="2800" dirty="0" smtClean="0"/>
              <a:t>The linguist’s task should be to write grammars that will help us develop our understanding of language: what it is, how it is learnable, and what it tells us about the human mind. </a:t>
            </a:r>
          </a:p>
          <a:p>
            <a:r>
              <a:rPr lang="en-US" sz="2800" dirty="0" smtClean="0"/>
              <a:t>This kind of linguistics is sometimes referred to as ‘theoretical linguistics’ and it has claimed a privileged position for itself within the overall discipline of linguistics. </a:t>
            </a:r>
          </a:p>
          <a:p>
            <a:r>
              <a:rPr lang="en-US" sz="2800" dirty="0" smtClean="0"/>
              <a:t>Investigations of language use have little to offer us in such a view.</a:t>
            </a:r>
            <a:endParaRPr lang="en-US" sz="28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a:xfrm>
            <a:off x="457200" y="1447800"/>
            <a:ext cx="8229600" cy="4953000"/>
          </a:xfrm>
        </p:spPr>
        <p:txBody>
          <a:bodyPr>
            <a:noAutofit/>
          </a:bodyPr>
          <a:lstStyle/>
          <a:p>
            <a:r>
              <a:rPr lang="en-US" sz="2400" dirty="0" smtClean="0"/>
              <a:t>Many sociolinguists have disagreed, arguing that an </a:t>
            </a:r>
            <a:r>
              <a:rPr lang="en-US" sz="2400" i="1" dirty="0" smtClean="0"/>
              <a:t>asocial linguistics is scarcely </a:t>
            </a:r>
            <a:r>
              <a:rPr lang="en-US" sz="2400" dirty="0" smtClean="0"/>
              <a:t>worthwhile and that meaningful insights into language can be gained only if such matters as use and variation are included as part of the data which must be explained in a comprehensive theory of language; such a theory of language must have something to say about the uses of language. </a:t>
            </a:r>
          </a:p>
          <a:p>
            <a:r>
              <a:rPr lang="en-US" sz="2400" dirty="0" smtClean="0"/>
              <a:t>This is the view I will adopt here. However, while doing so, from time to time I will voice some skepticism about the claims of other investigators that we should pursue certain ideological ends in investigating such use .</a:t>
            </a:r>
          </a:p>
          <a:p>
            <a:r>
              <a:rPr lang="en-US" sz="2400" dirty="0" smtClean="0"/>
              <a:t>Detachment and objectivity are essential requirements of serious scientific inquiry.</a:t>
            </a:r>
            <a:endParaRPr lang="en-US" sz="24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We will see that there is considerable variation in the speech of any one individual, but there are also definite bounds to that variation: no individual is free to do just exactly what he or she pleases so far as language is concerned.</a:t>
            </a:r>
          </a:p>
          <a:p>
            <a:r>
              <a:rPr lang="en-US" dirty="0" smtClean="0"/>
              <a:t> You cannot pronounce words any way you please, inflect or not inflect words such as nouns and verbs arbitrarily, or make drastic alterations in word order in sentences as the mood suits you. </a:t>
            </a:r>
          </a:p>
          <a:p>
            <a:r>
              <a:rPr lang="en-US" dirty="0" smtClean="0"/>
              <a:t>If you do any or all of these things, the results will be unacceptable, even gibberish. </a:t>
            </a:r>
          </a:p>
          <a:p>
            <a:r>
              <a:rPr lang="en-US" dirty="0" smtClean="0"/>
              <a:t>The variation you are permitted has limits and these limits can be described with considerable accuracy. </a:t>
            </a:r>
          </a:p>
          <a:p>
            <a:r>
              <a:rPr lang="en-US" dirty="0" smtClean="0"/>
              <a:t>Individuals know the various limits (or norms), and that knowledge is both very precise and at the same time almost entirely unconscious.</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It is also difficult to explain how individual speakers acquire knowledge of these norms of linguistic behavior, for they appear to be much more subtle than the norms that apply to such matters as social behavior, dress, and table manners. </a:t>
            </a:r>
          </a:p>
          <a:p>
            <a:r>
              <a:rPr lang="en-US" dirty="0" smtClean="0"/>
              <a:t>This is another issue to which we will return from time to time.</a:t>
            </a:r>
          </a:p>
          <a:p>
            <a:pPr>
              <a:buNone/>
            </a:pPr>
            <a:endParaRPr lang="en-US" dirty="0" smtClean="0"/>
          </a:p>
          <a:p>
            <a:r>
              <a:rPr lang="en-US" dirty="0" smtClean="0"/>
              <a:t> Our task will be one of trying to specify the norms of linguistic behavior that exist in particular groups and then trying to account for individual behavior in terms of these norms.</a:t>
            </a:r>
          </a:p>
          <a:p>
            <a:pPr>
              <a:buNone/>
            </a:pPr>
            <a:r>
              <a:rPr lang="en-US" dirty="0" smtClean="0"/>
              <a:t> </a:t>
            </a:r>
          </a:p>
          <a:p>
            <a:r>
              <a:rPr lang="en-US" dirty="0" smtClean="0"/>
              <a:t>This task is particularly interesting because most people have no conscious awareness that we can account for much of their linguistic behavior in this way.</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lstStyle/>
          <a:p>
            <a:r>
              <a:rPr lang="en-US" dirty="0" smtClean="0"/>
              <a:t>People have also learned such behavior. We must be concerned with that learning.</a:t>
            </a:r>
          </a:p>
          <a:p>
            <a:r>
              <a:rPr lang="en-US" dirty="0" smtClean="0"/>
              <a:t> Why does speaker X behave this way but speaker Y behave that way?</a:t>
            </a:r>
          </a:p>
          <a:p>
            <a:r>
              <a:rPr lang="en-US" dirty="0" smtClean="0"/>
              <a:t>To answer that question we must look at such issues as identity, group membership, power, and socialization.</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Each of us has an identity (or, perhaps more accurately, a set of identities).</a:t>
            </a:r>
          </a:p>
          <a:p>
            <a:r>
              <a:rPr lang="en-US" dirty="0" smtClean="0"/>
              <a:t>That identity has been constructed from interaction with others and it is the sense of self each of us has achieved, the result of our socialization, i.e., our experiences with the outside world as we have dealt with that world in all its complexity. </a:t>
            </a:r>
          </a:p>
          <a:p>
            <a:r>
              <a:rPr lang="en-US" dirty="0" smtClean="0"/>
              <a:t>Consequently, any of many factors might have affected it: race, ethnicity, gender, religion, occupation, physical location, social class, kinship, leisure activities, etc. </a:t>
            </a:r>
          </a:p>
          <a:p>
            <a:r>
              <a:rPr lang="en-US" dirty="0" smtClean="0"/>
              <a:t>Identity is created in dealing with such factors and in dealing with members of groups for whom these factors are their identifying characteristics. </a:t>
            </a:r>
          </a:p>
          <a:p>
            <a:r>
              <a:rPr lang="en-US" dirty="0" smtClean="0"/>
              <a:t>An identity may also change for identities can sometimes be quite malleable, but, of course, it may also stay fixed if change is not allowed or if a fixed identity is to be maintained at all costs.</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Identity is very important: individual identity and group identity. </a:t>
            </a:r>
          </a:p>
          <a:p>
            <a:r>
              <a:rPr lang="en-US" dirty="0" smtClean="0"/>
              <a:t>It will be a recurrent theme in the pages that follow. </a:t>
            </a:r>
          </a:p>
          <a:p>
            <a:r>
              <a:rPr lang="en-US" dirty="0" smtClean="0"/>
              <a:t>Much of what we find in linguistic behavior will be explicable in terms of people seeking to negotiate, realize, or even reject identities through the use of language. </a:t>
            </a:r>
          </a:p>
          <a:p>
            <a:r>
              <a:rPr lang="en-US" dirty="0" smtClean="0"/>
              <a:t>In fact, as we will see, language is a profound indicator of identity, more potent by far than cultural artifacts such as dress, food choices, and table manners.</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Groups, too, have identities, their ways of achieving a sense of solidarity among members, so we will be interested in the linguistic characteristics of both individuals and groups. </a:t>
            </a:r>
          </a:p>
          <a:p>
            <a:r>
              <a:rPr lang="en-US" dirty="0" smtClean="0"/>
              <a:t>Concepts such as ‘community’ ‘social network’ and ‘community of practice’ will be found in the pages that follow. </a:t>
            </a:r>
          </a:p>
          <a:p>
            <a:r>
              <a:rPr lang="en-US" dirty="0" smtClean="0"/>
              <a:t>These are useful in referring to groups of </a:t>
            </a:r>
            <a:r>
              <a:rPr lang="en-US" dirty="0" err="1" smtClean="0"/>
              <a:t>variou</a:t>
            </a:r>
            <a:r>
              <a:rPr lang="en-US" dirty="0" smtClean="0"/>
              <a:t> kinds, for it is within groups that individuals form relationships or reject such a possibility. </a:t>
            </a:r>
          </a:p>
          <a:p>
            <a:r>
              <a:rPr lang="en-US" dirty="0" smtClean="0"/>
              <a:t>However, groups, like individuals, are complex entities so we must never forget that any reference made in the following pages to ‘middle class,’ ‘women,’ ‘speakers of Haitian Creole,’ ‘teenagers,’ etc. in reality subsumes a variety of individual identities each in its own way just as complex as the whole.</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a:xfrm>
            <a:off x="457200" y="1219200"/>
            <a:ext cx="8229600" cy="5638800"/>
          </a:xfrm>
        </p:spPr>
        <p:txBody>
          <a:bodyPr>
            <a:noAutofit/>
          </a:bodyPr>
          <a:lstStyle/>
          <a:p>
            <a:r>
              <a:rPr lang="en-US" sz="2400" dirty="0" smtClean="0"/>
              <a:t>we may attempt an equally comprehensive definition of language: a language is what the members of a particular society speak.</a:t>
            </a:r>
          </a:p>
          <a:p>
            <a:pPr algn="just"/>
            <a:r>
              <a:rPr lang="en-US" sz="2400" dirty="0" smtClean="0"/>
              <a:t> however, as we will see, speech in almost any society can take many very different forms, and just what forms we should choose to discuss when we attempt to describe the language of a society may prove to be a contentious matter.</a:t>
            </a:r>
          </a:p>
          <a:p>
            <a:pPr algn="just"/>
            <a:r>
              <a:rPr lang="en-US" sz="2400" dirty="0" smtClean="0"/>
              <a:t>sometimes too a society may be </a:t>
            </a:r>
            <a:r>
              <a:rPr lang="en-US" sz="2400" dirty="0" err="1" smtClean="0"/>
              <a:t>plurilingual</a:t>
            </a:r>
            <a:r>
              <a:rPr lang="en-US" sz="2400" dirty="0" smtClean="0"/>
              <a:t>; that is, many speakers may use more than one language, however we define language. </a:t>
            </a:r>
          </a:p>
          <a:p>
            <a:pPr algn="just"/>
            <a:r>
              <a:rPr lang="en-US" sz="2400" dirty="0" smtClean="0"/>
              <a:t>we should also note that our definitions of language and society are not independent: the definition of language includes in it a reference to society. </a:t>
            </a:r>
          </a:p>
          <a:p>
            <a:pPr algn="just"/>
            <a:r>
              <a:rPr lang="en-US" sz="2400" dirty="0" smtClean="0"/>
              <a:t>I will return to this matter from time to time.</a:t>
            </a:r>
            <a:endParaRPr lang="en-US" sz="24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Finally, in all the above we must recognize that ‘power’ plays a significant role in everything that happens.</a:t>
            </a:r>
          </a:p>
          <a:p>
            <a:r>
              <a:rPr lang="en-US" dirty="0" smtClean="0"/>
              <a:t> Some forces in society are stronger than others and produce real effects, among them linguistic effects that have consequences for the lives we live. </a:t>
            </a:r>
          </a:p>
          <a:p>
            <a:r>
              <a:rPr lang="en-US" dirty="0" err="1" smtClean="0"/>
              <a:t>Bourdieu</a:t>
            </a:r>
            <a:r>
              <a:rPr lang="en-US" dirty="0" smtClean="0"/>
              <a:t> (1991) conceives of languages as symbolic marketplaces in which some people have more control of the goods than others because certain languages or varieties have been endowed with more symbolic power than others and have therefore been given a greater value, e.g., standard languages, certain accents, a particular gendered style of speaking, a specific type of discourse.</a:t>
            </a:r>
          </a:p>
          <a:p>
            <a:r>
              <a:rPr lang="en-US" dirty="0" smtClean="0"/>
              <a:t> Power and some of the various responses to it will also find frequent mention in the pages that follow.</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62500" lnSpcReduction="20000"/>
          </a:bodyPr>
          <a:lstStyle/>
          <a:p>
            <a:r>
              <a:rPr lang="en-US" b="1" i="1" dirty="0" smtClean="0"/>
              <a:t>Discussion</a:t>
            </a:r>
          </a:p>
          <a:p>
            <a:r>
              <a:rPr lang="en-US" dirty="0" smtClean="0"/>
              <a:t>1. I have said that languages contain a great deal of variety. What evidence can you cite to show some of the variety? </a:t>
            </a:r>
          </a:p>
          <a:p>
            <a:r>
              <a:rPr lang="en-US" dirty="0" smtClean="0"/>
              <a:t>Consider, for example, how many different ways you can ask someone to open a window or seek permission to open the window yourself because the room you are in is too warm.</a:t>
            </a:r>
          </a:p>
          <a:p>
            <a:r>
              <a:rPr lang="en-US" dirty="0" smtClean="0"/>
              <a:t>How many ways can you pronounce variants of </a:t>
            </a:r>
            <a:r>
              <a:rPr lang="en-US" i="1" dirty="0" smtClean="0"/>
              <a:t>and, have, do, of, and for?</a:t>
            </a:r>
          </a:p>
          <a:p>
            <a:r>
              <a:rPr lang="en-US" dirty="0" smtClean="0"/>
              <a:t>When might </a:t>
            </a:r>
            <a:r>
              <a:rPr lang="en-US" i="1" dirty="0" smtClean="0"/>
              <a:t>Did you eat yet? sound like </a:t>
            </a:r>
            <a:r>
              <a:rPr lang="en-US" i="1" dirty="0" err="1" smtClean="0"/>
              <a:t>Jeechet</a:t>
            </a:r>
            <a:r>
              <a:rPr lang="en-US" i="1" dirty="0" smtClean="0"/>
              <a:t>? </a:t>
            </a:r>
          </a:p>
          <a:p>
            <a:r>
              <a:rPr lang="en-US" i="1" dirty="0" smtClean="0"/>
              <a:t>What did you do with the </a:t>
            </a:r>
            <a:r>
              <a:rPr lang="en-US" dirty="0" smtClean="0"/>
              <a:t>words and sounds?</a:t>
            </a:r>
          </a:p>
          <a:p>
            <a:r>
              <a:rPr lang="en-US" dirty="0" smtClean="0"/>
              <a:t> Do you speak the same way to a younger sibling at home over the breakfast table as you would to a distinguished public figure you meet at a ceremonial dinner? </a:t>
            </a:r>
          </a:p>
          <a:p>
            <a:r>
              <a:rPr lang="en-US" dirty="0" smtClean="0"/>
              <a:t>If you do not, and it is almost certain that you do not, what are the differences in the linguistic choices you make?</a:t>
            </a:r>
          </a:p>
          <a:p>
            <a:r>
              <a:rPr lang="en-US" dirty="0" smtClean="0"/>
              <a:t>Why do you make them?</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a:xfrm>
            <a:off x="457200" y="1600200"/>
            <a:ext cx="8229600" cy="5029200"/>
          </a:xfrm>
        </p:spPr>
        <p:txBody>
          <a:bodyPr>
            <a:noAutofit/>
          </a:bodyPr>
          <a:lstStyle/>
          <a:p>
            <a:r>
              <a:rPr lang="en-US" sz="2400" dirty="0" smtClean="0"/>
              <a:t>An individual can use language in a variety of ways and for many different purposes.</a:t>
            </a:r>
          </a:p>
          <a:p>
            <a:r>
              <a:rPr lang="en-US" sz="2400" dirty="0" smtClean="0"/>
              <a:t> What might cause a speaker to say each of the following? When would each be quite inappropriate?</a:t>
            </a:r>
          </a:p>
          <a:p>
            <a:r>
              <a:rPr lang="en-US" sz="2400" dirty="0" smtClean="0"/>
              <a:t>a. Do you think it’s cold in here?</a:t>
            </a:r>
          </a:p>
          <a:p>
            <a:r>
              <a:rPr lang="en-US" sz="2400" dirty="0" smtClean="0"/>
              <a:t>b. The airport, as fast as you can.</a:t>
            </a:r>
          </a:p>
          <a:p>
            <a:r>
              <a:rPr lang="en-US" sz="2400" dirty="0" smtClean="0"/>
              <a:t>c. I do.</a:t>
            </a:r>
          </a:p>
          <a:p>
            <a:r>
              <a:rPr lang="en-US" sz="2400" dirty="0" smtClean="0"/>
              <a:t>d. I leave my house to my son George.</a:t>
            </a:r>
          </a:p>
          <a:p>
            <a:r>
              <a:rPr lang="en-US" sz="2400" dirty="0" smtClean="0"/>
              <a:t>e. Do you love me?</a:t>
            </a:r>
          </a:p>
          <a:p>
            <a:r>
              <a:rPr lang="en-US" sz="2400" dirty="0" smtClean="0"/>
              <a:t>f. How strange!</a:t>
            </a:r>
          </a:p>
          <a:p>
            <a:r>
              <a:rPr lang="en-US" sz="2400" dirty="0" smtClean="0"/>
              <a:t>g. Can we have some silence at the back?</a:t>
            </a:r>
          </a:p>
          <a:p>
            <a:r>
              <a:rPr lang="en-US" sz="2400" dirty="0" smtClean="0"/>
              <a:t>h. What a beautiful dress!</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err="1" smtClean="0"/>
              <a:t>i</a:t>
            </a:r>
            <a:r>
              <a:rPr lang="en-US" dirty="0" smtClean="0"/>
              <a:t>. Cheers!</a:t>
            </a:r>
          </a:p>
          <a:p>
            <a:r>
              <a:rPr lang="en-US" dirty="0" smtClean="0"/>
              <a:t>j. Will you marry me?</a:t>
            </a:r>
          </a:p>
          <a:p>
            <a:r>
              <a:rPr lang="en-US" dirty="0" smtClean="0"/>
              <a:t>k. Do you come here often?</a:t>
            </a:r>
          </a:p>
          <a:p>
            <a:r>
              <a:rPr lang="en-US" dirty="0" smtClean="0"/>
              <a:t>l. Keep to the right, please.</a:t>
            </a:r>
          </a:p>
          <a:p>
            <a:r>
              <a:rPr lang="en-US" dirty="0" smtClean="0"/>
              <a:t>m. Damn!</a:t>
            </a:r>
          </a:p>
          <a:p>
            <a:r>
              <a:rPr lang="en-US" dirty="0" smtClean="0"/>
              <a:t>n. You don’t love me any more.</a:t>
            </a:r>
          </a:p>
          <a:p>
            <a:r>
              <a:rPr lang="en-US" dirty="0" smtClean="0"/>
              <a:t>Do you know of any grammar book that tells you when to use (or not to use) each of the above? Would you describe your knowledge of when to use (or not to use) each as a matter of competence or of performance?</a:t>
            </a:r>
          </a:p>
          <a:p>
            <a:r>
              <a:rPr lang="en-US" dirty="0" smtClean="0"/>
              <a:t> (In thinking about this you might consult just about any discussion of Chomsky’s work on linguistic theory.)</a:t>
            </a:r>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Do you always agree with people you know about the ‘correct’ choice</a:t>
            </a:r>
          </a:p>
          <a:p>
            <a:r>
              <a:rPr lang="en-US" dirty="0" smtClean="0"/>
              <a:t>to make of certain linguistic forms? What do you, and they, regard as the</a:t>
            </a:r>
          </a:p>
          <a:p>
            <a:r>
              <a:rPr lang="en-US" dirty="0" smtClean="0"/>
              <a:t>correct completions of the </a:t>
            </a:r>
            <a:r>
              <a:rPr lang="en-US" i="1" dirty="0" smtClean="0"/>
              <a:t>tag questions found in the following examples?</a:t>
            </a:r>
          </a:p>
          <a:p>
            <a:r>
              <a:rPr lang="en-US" dirty="0" smtClean="0"/>
              <a:t>(The first is done for you.)</a:t>
            </a:r>
          </a:p>
          <a:p>
            <a:r>
              <a:rPr lang="en-US" dirty="0" smtClean="0"/>
              <a:t>a. He’s ready, </a:t>
            </a:r>
            <a:r>
              <a:rPr lang="en-US" i="1" dirty="0" smtClean="0"/>
              <a:t>isn’t he?</a:t>
            </a:r>
          </a:p>
          <a:p>
            <a:r>
              <a:rPr lang="en-US" dirty="0" smtClean="0"/>
              <a:t>b. I have a penny in my purse, __________________________________ ?</a:t>
            </a:r>
          </a:p>
          <a:p>
            <a:r>
              <a:rPr lang="en-US" dirty="0" smtClean="0"/>
              <a:t>c. I may see you next week, _____________________________________ ?</a:t>
            </a:r>
          </a:p>
          <a:p>
            <a:r>
              <a:rPr lang="en-US" dirty="0" smtClean="0"/>
              <a:t>d. I’m going right now, _________________________________________ ?</a:t>
            </a:r>
          </a:p>
          <a:p>
            <a:r>
              <a:rPr lang="en-US" dirty="0" smtClean="0"/>
              <a:t>e. The girl saw no one, _________________________________________ ?</a:t>
            </a:r>
          </a:p>
          <a:p>
            <a:r>
              <a:rPr lang="en-US" dirty="0" smtClean="0"/>
              <a:t>8 </a:t>
            </a:r>
            <a:r>
              <a:rPr lang="en-US" i="1" dirty="0" smtClean="0"/>
              <a:t>Introduction</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Autofit/>
          </a:bodyPr>
          <a:lstStyle/>
          <a:p>
            <a:r>
              <a:rPr lang="en-US" sz="1800" dirty="0" smtClean="0"/>
              <a:t>f. No one goes there any more, __________________________________ ?</a:t>
            </a:r>
          </a:p>
          <a:p>
            <a:r>
              <a:rPr lang="en-US" sz="1800" dirty="0" smtClean="0"/>
              <a:t>g. Everyone hates one another here, ______________________________ ?</a:t>
            </a:r>
          </a:p>
          <a:p>
            <a:r>
              <a:rPr lang="en-US" sz="1800" dirty="0" smtClean="0"/>
              <a:t>h. Few people know that, _______________________________________ ?</a:t>
            </a:r>
          </a:p>
          <a:p>
            <a:r>
              <a:rPr lang="en-US" sz="1800" dirty="0" err="1" smtClean="0"/>
              <a:t>i</a:t>
            </a:r>
            <a:r>
              <a:rPr lang="en-US" sz="1800" dirty="0" smtClean="0"/>
              <a:t>. The baby cried, ______________________________________________ ?</a:t>
            </a:r>
          </a:p>
          <a:p>
            <a:r>
              <a:rPr lang="en-US" sz="1800" dirty="0" smtClean="0"/>
              <a:t>j. Either John or Mary did it, ___________________________________ ?</a:t>
            </a:r>
          </a:p>
          <a:p>
            <a:r>
              <a:rPr lang="en-US" sz="1800" dirty="0" smtClean="0"/>
              <a:t>k. Each of us is going to go, ____________________________________ ?</a:t>
            </a:r>
          </a:p>
          <a:p>
            <a:r>
              <a:rPr lang="en-US" sz="1800" dirty="0" smtClean="0"/>
              <a:t>What kinds of difficulties did you find in completing this task? What kinds</a:t>
            </a:r>
          </a:p>
          <a:p>
            <a:r>
              <a:rPr lang="en-US" sz="1800" dirty="0" smtClean="0"/>
              <a:t>of agreements and disagreements do you find when you compare your</a:t>
            </a:r>
          </a:p>
          <a:p>
            <a:r>
              <a:rPr lang="en-US" sz="1800" dirty="0" smtClean="0"/>
              <a:t>responses to those of others? What do the standard grammars have to say</a:t>
            </a:r>
          </a:p>
          <a:p>
            <a:r>
              <a:rPr lang="en-US" sz="1800" dirty="0" smtClean="0"/>
              <a:t>about correctness here? How would you advise an adult learning English as</a:t>
            </a:r>
          </a:p>
          <a:p>
            <a:r>
              <a:rPr lang="en-US" sz="1800" dirty="0" smtClean="0"/>
              <a:t>a foreign language concerning this particular problem?</a:t>
            </a:r>
          </a:p>
          <a:p>
            <a:endParaRPr lang="en-US" sz="18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a:bodyPr>
          <a:lstStyle/>
          <a:p>
            <a:r>
              <a:rPr lang="en-US" dirty="0" smtClean="0"/>
              <a:t>Describe some aspects of your own speech which show how it varies from the speech of certain other people you know.</a:t>
            </a:r>
          </a:p>
          <a:p>
            <a:r>
              <a:rPr lang="en-US" dirty="0" smtClean="0"/>
              <a:t> Do you pronounce words differently, use different word forms, choose different words, or use different grammatical structures? </a:t>
            </a:r>
          </a:p>
          <a:p>
            <a:r>
              <a:rPr lang="en-US" dirty="0" smtClean="0"/>
              <a:t>How do you view, i.e., judge, the speech of those who speak differently from you?</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5. Hudson (1996, p. 12) says that we may be impressed by the amount of agreement that is often found among speakers. </a:t>
            </a:r>
          </a:p>
          <a:p>
            <a:r>
              <a:rPr lang="en-US" dirty="0" smtClean="0"/>
              <a:t>This agreement goes well beyond what is needed for efficient communication. </a:t>
            </a:r>
          </a:p>
          <a:p>
            <a:r>
              <a:rPr lang="en-US" dirty="0" smtClean="0"/>
              <a:t>He particularly points out the conformity we exhibit in using irregular forms, e.g., </a:t>
            </a:r>
            <a:r>
              <a:rPr lang="en-US" i="1" dirty="0" smtClean="0"/>
              <a:t>went for the </a:t>
            </a:r>
            <a:r>
              <a:rPr lang="en-US" dirty="0" smtClean="0"/>
              <a:t>past tense of </a:t>
            </a:r>
            <a:r>
              <a:rPr lang="en-US" i="1" dirty="0" smtClean="0"/>
              <a:t>go, men as the plural of man, and best as the superlative of good. This irregular morphology is somewhat inefficient; all it shows is our </a:t>
            </a:r>
            <a:r>
              <a:rPr lang="en-US" dirty="0" smtClean="0"/>
              <a:t>conformity to rules established by others. </a:t>
            </a:r>
          </a:p>
          <a:p>
            <a:r>
              <a:rPr lang="en-US" dirty="0" smtClean="0"/>
              <a:t>How conformist do you consider yourself to be so far as language is concerned? What ‘rules’ do you obey?</a:t>
            </a:r>
          </a:p>
          <a:p>
            <a:r>
              <a:rPr lang="en-US" dirty="0" smtClean="0"/>
              <a:t>When do you ‘flout the rules,’ if you ever do?</a:t>
            </a:r>
          </a:p>
          <a:p>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Sociolinguistics</a:t>
            </a:r>
            <a:br>
              <a:rPr lang="en-US" b="1" dirty="0" smtClean="0"/>
            </a:br>
            <a:r>
              <a:rPr lang="en-US" b="1" dirty="0" smtClean="0"/>
              <a:t>Scientific Investigation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scientific study of language, its uses, and the linguistic norms that people observe poses a number of problems. </a:t>
            </a:r>
          </a:p>
          <a:p>
            <a:r>
              <a:rPr lang="en-US" dirty="0" smtClean="0"/>
              <a:t>Such a study must go a long way beyond merely devising schemes for classifying the various bits and pieces of linguistic data you might happen to observe. </a:t>
            </a:r>
          </a:p>
          <a:p>
            <a:r>
              <a:rPr lang="en-US" dirty="0" smtClean="0"/>
              <a:t>That would be a rather uninteresting activity, a kind of butterfly collecting. </a:t>
            </a:r>
          </a:p>
          <a:p>
            <a:r>
              <a:rPr lang="en-US" dirty="0" smtClean="0"/>
              <a:t>A more profound kind of theorizing is called for: some attempt to arrive at an understanding of the general principles of organization</a:t>
            </a:r>
          </a:p>
          <a:p>
            <a:r>
              <a:rPr lang="en-US" dirty="0" smtClean="0"/>
              <a:t>that surely must exist in both language and the uses of language.</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It is just such an attempt that led Saussure (1959) to distinguish between </a:t>
            </a:r>
            <a:r>
              <a:rPr lang="en-US" i="1" dirty="0" smtClean="0"/>
              <a:t>langue </a:t>
            </a:r>
            <a:r>
              <a:rPr lang="en-US" dirty="0" smtClean="0"/>
              <a:t>(group knowledge of language) and </a:t>
            </a:r>
            <a:r>
              <a:rPr lang="en-US" i="1" dirty="0" smtClean="0"/>
              <a:t>parole (individual use of language); </a:t>
            </a:r>
          </a:p>
          <a:p>
            <a:r>
              <a:rPr lang="en-US" i="1" dirty="0" smtClean="0"/>
              <a:t>Bloomfield </a:t>
            </a:r>
            <a:r>
              <a:rPr lang="en-US" dirty="0" smtClean="0"/>
              <a:t>(1933) to stress the importance of </a:t>
            </a:r>
            <a:r>
              <a:rPr lang="en-US" i="1" dirty="0" smtClean="0"/>
              <a:t>contrastive distribution (since pin and bin are </a:t>
            </a:r>
            <a:r>
              <a:rPr lang="en-US" dirty="0" smtClean="0"/>
              <a:t>different words in English, /p/ and /b/ must be contrastive units in the structure of English);</a:t>
            </a:r>
          </a:p>
          <a:p>
            <a:r>
              <a:rPr lang="en-US" dirty="0" smtClean="0"/>
              <a:t> Pike (1967) to distinguish between </a:t>
            </a:r>
            <a:r>
              <a:rPr lang="en-US" i="1" dirty="0" err="1" smtClean="0"/>
              <a:t>emic</a:t>
            </a:r>
            <a:r>
              <a:rPr lang="en-US" i="1" dirty="0" smtClean="0"/>
              <a:t> and </a:t>
            </a:r>
            <a:r>
              <a:rPr lang="en-US" i="1" dirty="0" err="1" smtClean="0"/>
              <a:t>etic</a:t>
            </a:r>
            <a:r>
              <a:rPr lang="en-US" i="1" dirty="0" smtClean="0"/>
              <a:t> features in language </a:t>
            </a:r>
            <a:r>
              <a:rPr lang="en-US" dirty="0" smtClean="0"/>
              <a:t>(/p/ and /b/ are contrastive, therefore </a:t>
            </a:r>
            <a:r>
              <a:rPr lang="en-US" i="1" dirty="0" err="1" smtClean="0"/>
              <a:t>emic</a:t>
            </a:r>
            <a:r>
              <a:rPr lang="en-US" i="1" dirty="0" smtClean="0"/>
              <a:t>, units, but the two pronunciations of p in pin and spin are not contrastive, therefore </a:t>
            </a:r>
            <a:r>
              <a:rPr lang="en-US" i="1" dirty="0" err="1" smtClean="0"/>
              <a:t>etic</a:t>
            </a:r>
            <a:r>
              <a:rPr lang="en-US" i="1" dirty="0" smtClean="0"/>
              <a:t>);</a:t>
            </a:r>
          </a:p>
          <a:p>
            <a:r>
              <a:rPr lang="en-US" i="1" dirty="0" smtClean="0"/>
              <a:t> and Sapir (1921) and, much </a:t>
            </a:r>
            <a:r>
              <a:rPr lang="en-US" dirty="0" smtClean="0"/>
              <a:t>later, Chomsky (1965) to stress the distinction between the ‘surface’ characteristics of utterances and the ‘deep’ realities of linguistic form behind these surface characteristics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a:xfrm>
            <a:off x="457200" y="1295400"/>
            <a:ext cx="8229600" cy="5562600"/>
          </a:xfrm>
        </p:spPr>
        <p:txBody>
          <a:bodyPr>
            <a:noAutofit/>
          </a:bodyPr>
          <a:lstStyle/>
          <a:p>
            <a:r>
              <a:rPr lang="en-US" sz="2400" dirty="0" smtClean="0"/>
              <a:t>When two or more people communicate with each other in speech, we can call the system of communication that they employ a code.</a:t>
            </a:r>
          </a:p>
          <a:p>
            <a:r>
              <a:rPr lang="en-US" sz="2400" dirty="0" smtClean="0"/>
              <a:t> In most cases that code will be something we may also want to call a language. </a:t>
            </a:r>
          </a:p>
          <a:p>
            <a:r>
              <a:rPr lang="en-US" sz="2400" dirty="0" smtClean="0"/>
              <a:t>We should also note that two speakers who are bilingual, that is, who have access to two codes, and who for one reason or another shift back and forth between the two languages as they converse by code-switching are actually using a third code, one which draws on those two languages.</a:t>
            </a:r>
          </a:p>
          <a:p>
            <a:r>
              <a:rPr lang="en-US" sz="2400" dirty="0" smtClean="0"/>
              <a:t> The system (or the </a:t>
            </a:r>
            <a:r>
              <a:rPr lang="en-US" sz="2400" i="1" dirty="0" smtClean="0"/>
              <a:t>grammar, to use a </a:t>
            </a:r>
            <a:r>
              <a:rPr lang="en-US" sz="2400" dirty="0" smtClean="0"/>
              <a:t>well-known technical term) is something that each speaker ‘knows,’ but two very important issues for linguists are just what that knowledge is knowledge of and how it may best be characterized.</a:t>
            </a:r>
            <a:endParaRPr lang="en-US" sz="24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 A major current linguistic concern is with matters such as language universals, i.e., the essential properties and various typologies of languages (see </a:t>
            </a:r>
            <a:r>
              <a:rPr lang="en-US" dirty="0" err="1" smtClean="0"/>
              <a:t>Comrie</a:t>
            </a:r>
            <a:r>
              <a:rPr lang="en-US" dirty="0" smtClean="0"/>
              <a:t>, 1989, and Cook and </a:t>
            </a:r>
            <a:r>
              <a:rPr lang="en-US" dirty="0" err="1" smtClean="0"/>
              <a:t>Newson</a:t>
            </a:r>
            <a:r>
              <a:rPr lang="en-US" dirty="0" smtClean="0"/>
              <a:t>, 1996), </a:t>
            </a:r>
          </a:p>
          <a:p>
            <a:r>
              <a:rPr lang="en-US" dirty="0" smtClean="0"/>
              <a:t>the factors that make languages learnable by humans but not by non-humans (see Pinker, 1994), and the conditions that govern such matters as linguistic change (see </a:t>
            </a:r>
            <a:r>
              <a:rPr lang="en-US" dirty="0" err="1" smtClean="0"/>
              <a:t>Labov</a:t>
            </a:r>
            <a:r>
              <a:rPr lang="en-US" dirty="0" smtClean="0"/>
              <a:t>, 1994, and McMahon, 1994).</a:t>
            </a:r>
          </a:p>
          <a:p>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There is not just one way to do linguistics, although it is true to say that some linguists occasionally behave as though their way is the only way. </a:t>
            </a:r>
          </a:p>
          <a:p>
            <a:r>
              <a:rPr lang="en-US" dirty="0" smtClean="0"/>
              <a:t>It is actually quite possible for two linguists to adopt radically different approaches to both language and linguistic theorizing in their work while still doing something that many consider to be genuine linguistics. </a:t>
            </a:r>
          </a:p>
          <a:p>
            <a:r>
              <a:rPr lang="en-US" dirty="0" smtClean="0"/>
              <a:t>Perhaps nowhere can such differences of approach be better observed than in attempts to study the relationship of language to society. </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Such attempts cover a very wide range of issues and reveal the diversity of approaches:</a:t>
            </a:r>
          </a:p>
          <a:p>
            <a:r>
              <a:rPr lang="en-US" dirty="0" smtClean="0"/>
              <a:t> different theories about what language is; different views of what constitute the data that are relevant to a specific issue; different formulations of research problems; </a:t>
            </a:r>
          </a:p>
          <a:p>
            <a:r>
              <a:rPr lang="en-US" dirty="0" smtClean="0"/>
              <a:t>different conceptions of what are ‘good’ answers, the ‘significance’ or ‘interest’ of certain findings, and the </a:t>
            </a:r>
            <a:r>
              <a:rPr lang="en-US" dirty="0" err="1" smtClean="0"/>
              <a:t>generalizability</a:t>
            </a:r>
            <a:r>
              <a:rPr lang="en-US" dirty="0" smtClean="0"/>
              <a:t> of conclusions; </a:t>
            </a:r>
          </a:p>
          <a:p>
            <a:r>
              <a:rPr lang="en-US" dirty="0" smtClean="0"/>
              <a:t>and different interpretations of both the theoretical and ‘real-world’ consequences of particular pieces of research, i.e., what they tell us about the nature of language or indicate we might do to change or improve the human condition.</a:t>
            </a:r>
          </a:p>
          <a:p>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0000" lnSpcReduction="20000"/>
          </a:bodyPr>
          <a:lstStyle/>
          <a:p>
            <a:r>
              <a:rPr lang="en-US" b="1" i="1" dirty="0" smtClean="0"/>
              <a:t>Discussion</a:t>
            </a:r>
          </a:p>
          <a:p>
            <a:r>
              <a:rPr lang="en-US" dirty="0" smtClean="0"/>
              <a:t>1. Find out what you can about Saussure’s distinction between </a:t>
            </a:r>
            <a:r>
              <a:rPr lang="en-US" i="1" dirty="0" smtClean="0"/>
              <a:t>langue and parole and about Pike’s </a:t>
            </a:r>
            <a:r>
              <a:rPr lang="en-US" i="1" dirty="0" err="1" smtClean="0"/>
              <a:t>etic–emic</a:t>
            </a:r>
            <a:r>
              <a:rPr lang="en-US" i="1" dirty="0" smtClean="0"/>
              <a:t> distinction. </a:t>
            </a:r>
          </a:p>
          <a:p>
            <a:r>
              <a:rPr lang="en-US" i="1" dirty="0" smtClean="0"/>
              <a:t>How might these distinctions </a:t>
            </a:r>
            <a:r>
              <a:rPr lang="en-US" dirty="0" smtClean="0"/>
              <a:t>relate to any study of language use in society?</a:t>
            </a:r>
          </a:p>
          <a:p>
            <a:r>
              <a:rPr lang="en-US" dirty="0" smtClean="0"/>
              <a:t>2. Bloomfield’s views on contrastive distribution are very important. Be sure you know what is meant by the concept of ‘contrast’ in linguistics.</a:t>
            </a:r>
          </a:p>
          <a:p>
            <a:r>
              <a:rPr lang="en-US" dirty="0" smtClean="0"/>
              <a:t>You might test out your knowledge of the concept by trying to find out how many contrastive consonant and vowel sounds you have in the variety of English you speak.</a:t>
            </a:r>
          </a:p>
          <a:p>
            <a:r>
              <a:rPr lang="en-US" dirty="0" smtClean="0"/>
              <a:t> If you find the number of consonant sounds to be any other than 24 and the number of vowel sounds to be far different from 14, you may be on the wrong track.</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Sociolinguistics</a:t>
            </a:r>
            <a:br>
              <a:rPr lang="en-US" b="1" dirty="0" smtClean="0"/>
            </a:br>
            <a:r>
              <a:rPr lang="en-US" b="1" dirty="0" smtClean="0"/>
              <a:t>Language and Society</a:t>
            </a:r>
            <a:endParaRPr lang="en-US" dirty="0"/>
          </a:p>
        </p:txBody>
      </p:sp>
      <p:sp>
        <p:nvSpPr>
          <p:cNvPr id="3" name="Content Placeholder 2"/>
          <p:cNvSpPr>
            <a:spLocks noGrp="1"/>
          </p:cNvSpPr>
          <p:nvPr>
            <p:ph idx="1"/>
          </p:nvPr>
        </p:nvSpPr>
        <p:spPr>
          <a:xfrm>
            <a:off x="457200" y="1447800"/>
            <a:ext cx="8229600" cy="5410200"/>
          </a:xfrm>
        </p:spPr>
        <p:txBody>
          <a:bodyPr>
            <a:noAutofit/>
          </a:bodyPr>
          <a:lstStyle/>
          <a:p>
            <a:r>
              <a:rPr lang="en-US" sz="2400" dirty="0" smtClean="0"/>
              <a:t>In the following chapters we will look at many ways in which language and society are related. </a:t>
            </a:r>
          </a:p>
          <a:p>
            <a:r>
              <a:rPr lang="en-US" sz="2400" dirty="0" smtClean="0"/>
              <a:t>The possible relationships have long intrigued investigators.</a:t>
            </a:r>
          </a:p>
          <a:p>
            <a:r>
              <a:rPr lang="en-US" sz="2400" dirty="0" smtClean="0"/>
              <a:t>Indeed, if we look back at the history of linguistics it is rare to find investigations of any language which are entirely cut off from concurrent investigations of the history of that language, or of its regional and/or social distributions, or of its relationship to objects, ideas, events, and actual speakers and listeners in the ‘real’ world. </a:t>
            </a:r>
          </a:p>
          <a:p>
            <a:r>
              <a:rPr lang="en-US" sz="2400" dirty="0" smtClean="0"/>
              <a:t>That is one of the reasons why a number of linguists have found Chomsky’s asocial view of linguistic theorizing to be a rather sterile type of activity, since it explicitly rejects any concern for the relationship between a language and those who use it.</a:t>
            </a:r>
            <a:endParaRPr lang="en-US" sz="2400"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We must acknowledge that a language is essentially a set of items, what Hudson (1996) calls ‘linguistic items,’ such entities as sounds, words, grammatical structures, and so on. </a:t>
            </a:r>
          </a:p>
          <a:p>
            <a:r>
              <a:rPr lang="en-US" dirty="0" smtClean="0"/>
              <a:t>It is these items, their status, and their arrangements that language theorists such as Chomsky concern themselves with.</a:t>
            </a:r>
          </a:p>
          <a:p>
            <a:r>
              <a:rPr lang="en-US" dirty="0" smtClean="0"/>
              <a:t> On the other hand, social theorists, particularly sociologists, attempt to understand how societies are structured and how people manage to live together.</a:t>
            </a:r>
          </a:p>
          <a:p>
            <a:r>
              <a:rPr lang="en-US" dirty="0" smtClean="0"/>
              <a:t>To do so, they use such concepts as ‘identity,’ ‘power,’ ‘class,’ ‘status,’ ‘solidarity,’ ‘accommodation,’ ‘face,’ ‘gender,’ ‘politeness,’ etc.</a:t>
            </a: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 major concern of this book is to examine possible relationships between ‘linguistic items’ on the one hand and concepts such as ‘power,’ ‘solidarity,’ etc. on the other. </a:t>
            </a:r>
          </a:p>
          <a:p>
            <a:r>
              <a:rPr lang="en-US" dirty="0" smtClean="0"/>
              <a:t>We should note that in doing so we are trying to relate two different kinds of entities in order to see what light they throw on each other.</a:t>
            </a:r>
          </a:p>
          <a:p>
            <a:r>
              <a:rPr lang="en-US" dirty="0" smtClean="0"/>
              <a:t> That is not an easy task. Linguistic items are difficult to define. </a:t>
            </a:r>
          </a:p>
          <a:p>
            <a:r>
              <a:rPr lang="en-US" dirty="0" smtClean="0"/>
              <a:t>Try, for example, to define exactly what linguistic items such as sounds, syllables, words, and sentences are.</a:t>
            </a: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Then try to define precisely what you understand by such concepts as ‘social class,’ ‘solidarity,’ ‘identity,’ ‘face,’ and ‘politeness.’ </a:t>
            </a:r>
          </a:p>
          <a:p>
            <a:r>
              <a:rPr lang="en-US" dirty="0" smtClean="0"/>
              <a:t>Finally, try to relate the two sets of definitions within some kind of theory so as to draw conclusions about how items in these two very different classes relate to each other. </a:t>
            </a:r>
          </a:p>
          <a:p>
            <a:r>
              <a:rPr lang="en-US" dirty="0" smtClean="0"/>
              <a:t>Do all this while keeping in mind that languages and societies are constantly changing. </a:t>
            </a:r>
          </a:p>
          <a:p>
            <a:r>
              <a:rPr lang="en-US" dirty="0" smtClean="0"/>
              <a:t>The difficulties we confront are both legion and profound.</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a:xfrm>
            <a:off x="304800" y="1219200"/>
            <a:ext cx="8382000" cy="4800601"/>
          </a:xfrm>
        </p:spPr>
        <p:txBody>
          <a:bodyPr>
            <a:noAutofit/>
          </a:bodyPr>
          <a:lstStyle/>
          <a:p>
            <a:r>
              <a:rPr lang="en-US" sz="2000" dirty="0" smtClean="0"/>
              <a:t>In practice, linguists do not find it at all easy to write grammars because the knowledge that people have of the languages they speak is extremely hard to describe. </a:t>
            </a:r>
          </a:p>
          <a:p>
            <a:r>
              <a:rPr lang="en-US" sz="2000" dirty="0" smtClean="0"/>
              <a:t>It is certainly something different from, and is much more considerable than, the kinds of knowledge we see described in most of the grammars we find on library shelves, no matter how good those grammars may be. </a:t>
            </a:r>
          </a:p>
          <a:p>
            <a:r>
              <a:rPr lang="en-US" sz="2000" dirty="0" smtClean="0"/>
              <a:t>Anyone who knows a language knows much more about that language than is contained in any grammar book that attempts to describe the language. </a:t>
            </a:r>
          </a:p>
          <a:p>
            <a:r>
              <a:rPr lang="en-US" sz="2000" dirty="0" smtClean="0"/>
              <a:t>What is also interesting is that this knowledge is both something which every individual who speaks the language possesses (since we must assume that each individual knows the grammar of his or her language by the simple reason that he or she readily uses that language) and also some kind of shared knowledge, that is, knowledge possessed by all those who speak the language. </a:t>
            </a:r>
            <a:endParaRPr lang="en-US"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92500"/>
          </a:bodyPr>
          <a:lstStyle/>
          <a:p>
            <a:r>
              <a:rPr lang="en-US" dirty="0" smtClean="0"/>
              <a:t> It is also possible to talk about ‘dead’ languages, e.g., Latin or Sanskrit. </a:t>
            </a:r>
          </a:p>
          <a:p>
            <a:r>
              <a:rPr lang="en-US" dirty="0" smtClean="0"/>
              <a:t>However, in such cases we should note that it is the speakers who are dead, not the languages themselves, for these may still exist, at least in part. </a:t>
            </a:r>
          </a:p>
          <a:p>
            <a:r>
              <a:rPr lang="en-US" dirty="0" smtClean="0"/>
              <a:t>We may even be tempted to claim an existence for English, French, or Swahili independent of the existence of those who speak these languages.</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Today, most linguists agree that the knowledge speakers have of the language or languages they speak is knowledge of something quite abstract. </a:t>
            </a:r>
          </a:p>
          <a:p>
            <a:pPr>
              <a:buNone/>
            </a:pPr>
            <a:endParaRPr lang="en-US" dirty="0" smtClean="0"/>
          </a:p>
          <a:p>
            <a:r>
              <a:rPr lang="en-US" dirty="0" smtClean="0"/>
              <a:t>It is a knowledge of rules and principles and of the ways of saying and doing things with sounds, words, and sentences, rather than just knowledge of specific sounds, words, and sentences.</a:t>
            </a:r>
          </a:p>
          <a:p>
            <a:pPr>
              <a:buNone/>
            </a:pPr>
            <a:endParaRPr lang="en-US" dirty="0" smtClean="0"/>
          </a:p>
          <a:p>
            <a:r>
              <a:rPr lang="en-US" dirty="0" smtClean="0"/>
              <a:t> It is knowing what is </a:t>
            </a:r>
            <a:r>
              <a:rPr lang="en-US" i="1" dirty="0" smtClean="0"/>
              <a:t>in the language and what is not; it </a:t>
            </a:r>
            <a:r>
              <a:rPr lang="en-US" dirty="0" smtClean="0"/>
              <a:t>is knowing the possibilities the language offers and what is impossible.</a:t>
            </a:r>
          </a:p>
          <a:p>
            <a:pPr>
              <a:buNone/>
            </a:pPr>
            <a:r>
              <a:rPr lang="en-US" dirty="0" smtClean="0"/>
              <a:t> </a:t>
            </a:r>
          </a:p>
          <a:p>
            <a:r>
              <a:rPr lang="en-US" dirty="0" smtClean="0"/>
              <a:t>This knowledge explains how it is we can understand sentences we have not heard before and reject others as being </a:t>
            </a:r>
            <a:r>
              <a:rPr lang="en-US" i="1" dirty="0" smtClean="0"/>
              <a:t>ungrammatical, in the sense of not being possible in </a:t>
            </a:r>
            <a:r>
              <a:rPr lang="en-US" dirty="0" smtClean="0"/>
              <a:t>the language.</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Communication among people who speak the same language is possible because they share such knowledge, although how it is shared – or even how it is acquired – is not well understood.</a:t>
            </a:r>
          </a:p>
          <a:p>
            <a:r>
              <a:rPr lang="en-US" dirty="0" smtClean="0"/>
              <a:t>Certainly, psychological and social factors are important, and genetic ones too. </a:t>
            </a:r>
          </a:p>
          <a:p>
            <a:r>
              <a:rPr lang="en-US" dirty="0" smtClean="0"/>
              <a:t>Language is a communal possession, although admittedly an abstract one. Individuals have access to it and constantly show that they do so by using it properly. </a:t>
            </a:r>
          </a:p>
          <a:p>
            <a:r>
              <a:rPr lang="en-US" dirty="0" smtClean="0"/>
              <a:t>As we will see, a wide range of skills and activities is subsumed under this concept of ‘proper use.’</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Confronted with the task of trying to describe the grammar of a language like English, many linguists follow the approach which is associated with Chomsky, undoubtedly the most influential figure in late twentieth-century linguistics.</a:t>
            </a:r>
          </a:p>
          <a:p>
            <a:r>
              <a:rPr lang="en-US" dirty="0" smtClean="0"/>
              <a:t>Chomsky has argued on many occasions that, in order to make meaningful discoveries about language, linguists must try to distinguish between what is important and what is unimportant about language and linguistic behavior.</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TotalTime>
  <Words>5579</Words>
  <Application>Microsoft Office PowerPoint</Application>
  <PresentationFormat>On-screen Show (4:3)</PresentationFormat>
  <Paragraphs>267</Paragraphs>
  <Slides>47</Slides>
  <Notes>2</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Office Theme</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 Variation</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 Scientific Investigation</vt:lpstr>
      <vt:lpstr>Sociolinguistics</vt:lpstr>
      <vt:lpstr>Sociolinguistics</vt:lpstr>
      <vt:lpstr>Sociolinguistics</vt:lpstr>
      <vt:lpstr>Sociolinguistics</vt:lpstr>
      <vt:lpstr>Sociolinguistics</vt:lpstr>
      <vt:lpstr>Sociolinguistics Language and Society</vt:lpstr>
      <vt:lpstr>Sociolinguistics</vt:lpstr>
      <vt:lpstr>Sociolinguistics</vt:lpstr>
      <vt:lpstr>Sociolinguistics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ASIF</dc:creator>
  <cp:lastModifiedBy>stdc_lp</cp:lastModifiedBy>
  <cp:revision>11</cp:revision>
  <dcterms:created xsi:type="dcterms:W3CDTF">2006-08-16T00:00:00Z</dcterms:created>
  <dcterms:modified xsi:type="dcterms:W3CDTF">2014-07-05T03:47:40Z</dcterms:modified>
</cp:coreProperties>
</file>