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367" r:id="rId2"/>
    <p:sldId id="341" r:id="rId3"/>
    <p:sldId id="342" r:id="rId4"/>
    <p:sldId id="369" r:id="rId5"/>
    <p:sldId id="343" r:id="rId6"/>
    <p:sldId id="370" r:id="rId7"/>
    <p:sldId id="344" r:id="rId8"/>
    <p:sldId id="345" r:id="rId9"/>
    <p:sldId id="368"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 id="363" r:id="rId28"/>
    <p:sldId id="364" r:id="rId29"/>
    <p:sldId id="371" r:id="rId30"/>
    <p:sldId id="365" r:id="rId31"/>
    <p:sldId id="372" r:id="rId32"/>
    <p:sldId id="366" r:id="rId33"/>
    <p:sldId id="373" r:id="rId34"/>
    <p:sldId id="374" r:id="rId35"/>
    <p:sldId id="375" r:id="rId36"/>
    <p:sldId id="376" r:id="rId37"/>
    <p:sldId id="377" r:id="rId38"/>
    <p:sldId id="378" r:id="rId39"/>
    <p:sldId id="379" r:id="rId40"/>
    <p:sldId id="380" r:id="rId41"/>
    <p:sldId id="381" r:id="rId42"/>
    <p:sldId id="382" r:id="rId43"/>
    <p:sldId id="383" r:id="rId44"/>
    <p:sldId id="384" r:id="rId45"/>
    <p:sldId id="385" r:id="rId46"/>
    <p:sldId id="386" r:id="rId47"/>
    <p:sldId id="387" r:id="rId48"/>
    <p:sldId id="388" r:id="rId49"/>
    <p:sldId id="389" r:id="rId50"/>
    <p:sldId id="390" r:id="rId51"/>
    <p:sldId id="391" r:id="rId52"/>
    <p:sldId id="392" r:id="rId53"/>
    <p:sldId id="393" r:id="rId54"/>
    <p:sldId id="394" r:id="rId55"/>
    <p:sldId id="395"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167" autoAdjust="0"/>
  </p:normalViewPr>
  <p:slideViewPr>
    <p:cSldViewPr>
      <p:cViewPr varScale="1">
        <p:scale>
          <a:sx n="64" d="100"/>
          <a:sy n="64" d="100"/>
        </p:scale>
        <p:origin x="-14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7C8BD-0B08-469D-8ABC-D64CA12F182B}" type="datetimeFigureOut">
              <a:rPr lang="en-US" smtClean="0"/>
              <a:pPr/>
              <a:t>7/9/2014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1831F7-5D9A-4D79-B8DE-3C421F03B1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sociolinguistics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LECTURE#23</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 </a:t>
            </a:r>
            <a:r>
              <a:rPr lang="en-US" i="1" dirty="0" smtClean="0"/>
              <a:t>The cumulative principle. The more that we know about language, the more </a:t>
            </a:r>
            <a:r>
              <a:rPr lang="en-US" dirty="0" smtClean="0"/>
              <a:t>we can find out about it, and we should not be surprised if our search for new knowledge takes us into new areas of study and into areas in which scholars from other disciplines are already working.</a:t>
            </a:r>
          </a:p>
          <a:p>
            <a:r>
              <a:rPr lang="en-US" dirty="0" smtClean="0"/>
              <a:t>2. </a:t>
            </a:r>
            <a:r>
              <a:rPr lang="en-US" i="1" dirty="0" smtClean="0"/>
              <a:t>The </a:t>
            </a:r>
            <a:r>
              <a:rPr lang="en-US" i="1" dirty="0" err="1" smtClean="0"/>
              <a:t>uniformation</a:t>
            </a:r>
            <a:r>
              <a:rPr lang="en-US" i="1" dirty="0" smtClean="0"/>
              <a:t> principle. The linguistic processes which we observe to be </a:t>
            </a:r>
            <a:r>
              <a:rPr lang="en-US" dirty="0" smtClean="0"/>
              <a:t>taking place around us are the same as those which have operated in the past, so that there can be no clean break between </a:t>
            </a:r>
            <a:r>
              <a:rPr lang="en-US" i="1" dirty="0" smtClean="0"/>
              <a:t>synchronic (i.e., descriptive </a:t>
            </a:r>
            <a:r>
              <a:rPr lang="en-US" dirty="0" smtClean="0"/>
              <a:t>and contemporary) matters and </a:t>
            </a:r>
            <a:r>
              <a:rPr lang="en-US" i="1" dirty="0" smtClean="0"/>
              <a:t>diachronic (i.e., historical) ones.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3. </a:t>
            </a:r>
            <a:r>
              <a:rPr lang="en-US" i="1" dirty="0" smtClean="0"/>
              <a:t>The principle of convergence. The value of new data for confirming or </a:t>
            </a:r>
            <a:r>
              <a:rPr lang="en-US" dirty="0" smtClean="0"/>
              <a:t>interpreting old findings is directly proportional to the differences in the ways in which the new data are gathered; </a:t>
            </a:r>
          </a:p>
          <a:p>
            <a:r>
              <a:rPr lang="en-US" dirty="0" smtClean="0"/>
              <a:t>particularly useful are linguistic data gathered through procedures needed in other areas of scientific investigation.</a:t>
            </a:r>
          </a:p>
          <a:p>
            <a:r>
              <a:rPr lang="en-US" dirty="0" smtClean="0"/>
              <a:t>4. </a:t>
            </a:r>
            <a:r>
              <a:rPr lang="en-US" i="1" dirty="0" smtClean="0"/>
              <a:t>The principle of subordinate shift. When speakers of a non-standard (or </a:t>
            </a:r>
            <a:r>
              <a:rPr lang="en-US" dirty="0" smtClean="0"/>
              <a:t>subordinate) variety of language, e.g., a dialect, are asked direct questions about that variety, their responses will shift in an irregular way toward or away from the standard (or </a:t>
            </a:r>
            <a:r>
              <a:rPr lang="en-US" dirty="0" err="1" smtClean="0"/>
              <a:t>superordinate</a:t>
            </a:r>
            <a:r>
              <a:rPr lang="en-US" dirty="0" smtClean="0"/>
              <a:t>) variety, </a:t>
            </a:r>
          </a:p>
          <a:p>
            <a:r>
              <a:rPr lang="en-US" dirty="0" smtClean="0"/>
              <a:t>e.g., the standard language, so enabling investigators to collect valuable evidence concerning such matters as varieties, norms, and change.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a:xfrm>
            <a:off x="457200" y="1143000"/>
            <a:ext cx="8229600" cy="5715000"/>
          </a:xfrm>
        </p:spPr>
        <p:txBody>
          <a:bodyPr>
            <a:noAutofit/>
          </a:bodyPr>
          <a:lstStyle/>
          <a:p>
            <a:r>
              <a:rPr lang="en-US" sz="2200" dirty="0" smtClean="0"/>
              <a:t>5. </a:t>
            </a:r>
            <a:r>
              <a:rPr lang="en-US" sz="2200" i="1" dirty="0" smtClean="0"/>
              <a:t>The principle of style-shifting. There are no ‘single-style’ speakers of a language, </a:t>
            </a:r>
            <a:r>
              <a:rPr lang="en-US" sz="2200" dirty="0" smtClean="0"/>
              <a:t>because each individual controls and uses a variety of linguistic styles and no one speaks in exactly the same way in all circumstances.</a:t>
            </a:r>
          </a:p>
          <a:p>
            <a:r>
              <a:rPr lang="en-US" sz="2200" dirty="0" smtClean="0"/>
              <a:t>6. </a:t>
            </a:r>
            <a:r>
              <a:rPr lang="en-US" sz="2200" i="1" dirty="0" smtClean="0"/>
              <a:t>The principle of attention. ‘Styles’ of speech can be ordered along a single </a:t>
            </a:r>
            <a:r>
              <a:rPr lang="en-US" sz="2200" dirty="0" smtClean="0"/>
              <a:t>dimension measured by the amount of attention speakers are giving to their speech, so that the more ‘aware’ they are of what they are saying, the more ‘formal’ the style will be.</a:t>
            </a:r>
          </a:p>
          <a:p>
            <a:r>
              <a:rPr lang="en-US" sz="2200" dirty="0" smtClean="0"/>
              <a:t>7. </a:t>
            </a:r>
            <a:r>
              <a:rPr lang="en-US" sz="2200" i="1" dirty="0" smtClean="0"/>
              <a:t>The vernacular principle. The style which is most regular in its structure and </a:t>
            </a:r>
            <a:r>
              <a:rPr lang="en-US" sz="2200" dirty="0" smtClean="0"/>
              <a:t>in its relation to the history of the language is the vernacular, that relaxed, spoken style in which the least conscious attention is being paid to speech.</a:t>
            </a:r>
          </a:p>
          <a:p>
            <a:r>
              <a:rPr lang="en-US" sz="2200" dirty="0" smtClean="0"/>
              <a:t>8. </a:t>
            </a:r>
            <a:r>
              <a:rPr lang="en-US" sz="2200" i="1" dirty="0" smtClean="0"/>
              <a:t>The principle of formality. Any systematic observation of speech defines </a:t>
            </a:r>
            <a:r>
              <a:rPr lang="en-US" sz="2200" dirty="0" smtClean="0"/>
              <a:t>a context in which some conscious attention will be paid to that speech, so that it will be difficult, without great ingenuity, to observe the genuine ‘vernacular.’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last principle accounts for what </a:t>
            </a:r>
            <a:r>
              <a:rPr lang="en-US" dirty="0" err="1" smtClean="0"/>
              <a:t>Labov</a:t>
            </a:r>
            <a:r>
              <a:rPr lang="en-US" dirty="0" smtClean="0"/>
              <a:t> has called the ‘observer’s paradox.’ </a:t>
            </a:r>
          </a:p>
          <a:p>
            <a:r>
              <a:rPr lang="en-US" dirty="0" smtClean="0"/>
              <a:t>He points out (1972b) that the aim of linguistic research is to find out how people talk when they are not being systematically observed, but the data are available only through systematic observation. </a:t>
            </a:r>
          </a:p>
          <a:p>
            <a:r>
              <a:rPr lang="en-US" dirty="0" smtClean="0"/>
              <a:t>Somehow speakers must have their attention diverted away from the fact that they are being observed so that the vernacular can emerge. </a:t>
            </a:r>
          </a:p>
          <a:p>
            <a:r>
              <a:rPr lang="en-US" dirty="0" smtClean="0"/>
              <a:t>This can happen when speakers become emotional.</a:t>
            </a:r>
          </a:p>
          <a:p>
            <a:r>
              <a:rPr lang="en-US" dirty="0" err="1" smtClean="0"/>
              <a:t>Labov</a:t>
            </a:r>
            <a:r>
              <a:rPr lang="en-US" dirty="0" smtClean="0"/>
              <a:t> found that a question like ‘Have you been in a situation where you were in serious danger of being killed?’ nearly always produces a shift of style away from careful speech toward the vernacular, thus providing the linguist with the kinds of data being sought.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above principles are fundamental to studies in language variation.</a:t>
            </a:r>
          </a:p>
          <a:p>
            <a:r>
              <a:rPr lang="en-US" dirty="0" smtClean="0"/>
              <a:t>Other kinds of studies will require other kinds of principles.</a:t>
            </a:r>
          </a:p>
          <a:p>
            <a:r>
              <a:rPr lang="en-US" dirty="0" smtClean="0"/>
              <a:t> Trying to make these explicit will be one of the tasks I hope to accomplish in the chapters that follow.</a:t>
            </a:r>
          </a:p>
          <a:p>
            <a:r>
              <a:rPr lang="en-US" b="1" i="1" dirty="0" smtClean="0"/>
              <a:t>Discussion</a:t>
            </a:r>
          </a:p>
          <a:p>
            <a:r>
              <a:rPr lang="en-US" dirty="0" smtClean="0"/>
              <a:t>1. The </a:t>
            </a:r>
            <a:r>
              <a:rPr lang="en-US" dirty="0" err="1" smtClean="0"/>
              <a:t>uniformation</a:t>
            </a:r>
            <a:r>
              <a:rPr lang="en-US" dirty="0" smtClean="0"/>
              <a:t> principle mentioned above proposes that there is a relationship between </a:t>
            </a:r>
            <a:r>
              <a:rPr lang="en-US" i="1" dirty="0" smtClean="0"/>
              <a:t>synchronic (i.e., descriptive) and diachronic (i.e., historical) </a:t>
            </a:r>
            <a:r>
              <a:rPr lang="en-US" dirty="0" smtClean="0"/>
              <a:t>statements made about a language. </a:t>
            </a:r>
          </a:p>
          <a:p>
            <a:r>
              <a:rPr lang="en-US" dirty="0" smtClean="0"/>
              <a:t>There has been a long advocacy in linguistics for separating the two (see Saussure, 1959, Bloomfield, 1933, and just about any introductory linguistics text written prior to the mid-1970s).</a:t>
            </a:r>
          </a:p>
          <a:p>
            <a:r>
              <a:rPr lang="en-US" dirty="0" smtClean="0"/>
              <a:t>Try to discover the reasons that are usually given for such an insistence on separation.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2. To convince yourself that there are no ‘single-style’ speakers, try for an hour or two not to vary your speech style as circumstances change.</a:t>
            </a:r>
          </a:p>
          <a:p>
            <a:r>
              <a:rPr lang="en-US" dirty="0" smtClean="0"/>
              <a:t> For example, try to speak to your cat (or dog), your close friends, your teachers, and complete strangers with exactly the same degree of formality (or informality), principles of word choice, precision of articulation, and method of address (e.g., </a:t>
            </a:r>
            <a:r>
              <a:rPr lang="en-US" i="1" dirty="0" smtClean="0"/>
              <a:t>John, </a:t>
            </a:r>
            <a:r>
              <a:rPr lang="en-US" i="1" dirty="0" err="1" smtClean="0"/>
              <a:t>Mr</a:t>
            </a:r>
            <a:r>
              <a:rPr lang="en-US" i="1" dirty="0" smtClean="0"/>
              <a:t> Smith, Sir).</a:t>
            </a:r>
          </a:p>
          <a:p>
            <a:r>
              <a:rPr lang="en-US" i="1" dirty="0" smtClean="0"/>
              <a:t> Report what happened and how you felt </a:t>
            </a:r>
            <a:r>
              <a:rPr lang="en-US" dirty="0" smtClean="0"/>
              <a:t>about what you were doing as the setting and participants changed. </a:t>
            </a:r>
          </a:p>
          <a:p>
            <a:r>
              <a:rPr lang="en-US" dirty="0" smtClean="0"/>
              <a:t>How did others react? (Be careful: you might run into difficulties!)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3. For </a:t>
            </a:r>
            <a:r>
              <a:rPr lang="en-US" dirty="0" err="1" smtClean="0"/>
              <a:t>Labov</a:t>
            </a:r>
            <a:r>
              <a:rPr lang="en-US" dirty="0" smtClean="0"/>
              <a:t> and other sociolinguists the </a:t>
            </a:r>
            <a:r>
              <a:rPr lang="en-US" i="1" dirty="0" smtClean="0"/>
              <a:t>vernacular is very important. </a:t>
            </a:r>
          </a:p>
          <a:p>
            <a:r>
              <a:rPr lang="en-US" i="1" dirty="0" smtClean="0"/>
              <a:t>What </a:t>
            </a:r>
            <a:r>
              <a:rPr lang="en-US" dirty="0" smtClean="0"/>
              <a:t>do you understand by this term?</a:t>
            </a:r>
          </a:p>
          <a:p>
            <a:r>
              <a:rPr lang="en-US" dirty="0" smtClean="0"/>
              <a:t> When do you use such a variety? How easy or difficult is self-observation of that variety?</a:t>
            </a:r>
          </a:p>
          <a:p>
            <a:r>
              <a:rPr lang="en-US" dirty="0" smtClean="0"/>
              <a:t>4. On the whole we will be concerned with the spoken varieties of languages rather than the written varieties.</a:t>
            </a:r>
          </a:p>
          <a:p>
            <a:r>
              <a:rPr lang="en-US" dirty="0" smtClean="0"/>
              <a:t>What are some of the essential differences between the two? What do linguists mean when they say that the spoken</a:t>
            </a:r>
          </a:p>
          <a:p>
            <a:r>
              <a:rPr lang="en-US" dirty="0" smtClean="0"/>
              <a:t>language is ‘primary’ and the written language is ‘secondary’? How do most</a:t>
            </a:r>
          </a:p>
          <a:p>
            <a:r>
              <a:rPr lang="en-US" dirty="0" smtClean="0"/>
              <a:t>people relate the spoken and written varieties?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Sociolinguistics</a:t>
            </a:r>
            <a:r>
              <a:rPr lang="en-US" b="1" dirty="0" smtClean="0"/>
              <a:t/>
            </a:r>
            <a:br>
              <a:rPr lang="en-US" b="1" dirty="0" smtClean="0"/>
            </a:br>
            <a:r>
              <a:rPr lang="en-US" b="1" dirty="0" smtClean="0"/>
              <a:t>Overview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Sociolinguistics brings together linguists and sociologists to investigate matters of joint concern but they are not the only researchers involved in studies of language in society.</a:t>
            </a:r>
          </a:p>
          <a:p>
            <a:r>
              <a:rPr lang="en-US" dirty="0" smtClean="0"/>
              <a:t> Scholars from a variety of other disciplines have an interest too, e.g., anthropologists, psychologists, educators, and planners. </a:t>
            </a:r>
          </a:p>
          <a:p>
            <a:r>
              <a:rPr lang="en-US" dirty="0" smtClean="0"/>
              <a:t>We will see, for example, that a number of anthropologists have done work which we can describe as sociolinguistic in nature, for example in the exploration of kinship systems.</a:t>
            </a:r>
          </a:p>
          <a:p>
            <a:r>
              <a:rPr lang="en-US" dirty="0" smtClean="0"/>
              <a:t> The same may be said of certain psychologists, particularly those concerned with the possible effects of linguistic structure on social and psychological behavior.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Many educators too must make decisions about matters involving language, such as the teaching of standard languages and the skills of literacy.</a:t>
            </a:r>
          </a:p>
          <a:p>
            <a:r>
              <a:rPr lang="en-US" dirty="0" smtClean="0"/>
              <a:t> As we will discover in the latter case, some sociolinguists have been quite active in trying to influence educators in their attitudes toward certain kinds of linguistic behavior or varieties of language spoken by specific groups of children,</a:t>
            </a:r>
          </a:p>
          <a:p>
            <a:r>
              <a:rPr lang="en-US" dirty="0" smtClean="0"/>
              <a:t> such as the English spoken by certain black inhabitants of many cities in the northern United States, a variety sometimes referred to as African American Vernacular English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Language planners obviously need a considerable amount of linguistic knowledge in making sound decisions about, for example, which language or language variety to encourage in certain circumstances, or in any attempts to standardize a particular language or variety, or to change existing relationships between languages or varieties. </a:t>
            </a:r>
          </a:p>
          <a:p>
            <a:r>
              <a:rPr lang="en-US" dirty="0" smtClean="0"/>
              <a:t>We will observe that there are many interconnections between sociolinguistics and other disciplines and also between concerns which are sometimes labeled </a:t>
            </a:r>
            <a:r>
              <a:rPr lang="en-US" i="1" dirty="0" smtClean="0"/>
              <a:t>theoretical and others which </a:t>
            </a:r>
            <a:r>
              <a:rPr lang="en-US" dirty="0" smtClean="0"/>
              <a:t>are said to be </a:t>
            </a:r>
            <a:r>
              <a:rPr lang="en-US" i="1" dirty="0" smtClean="0"/>
              <a:t>practical.</a:t>
            </a:r>
          </a:p>
          <a:p>
            <a:r>
              <a:rPr lang="en-US" i="1" dirty="0" smtClean="0"/>
              <a:t> At the very least, sociolinguistics is a socially relevant </a:t>
            </a:r>
            <a:r>
              <a:rPr lang="en-US" dirty="0" smtClean="0"/>
              <a:t>variety of linguistics, but it is probably much more.</a:t>
            </a:r>
          </a:p>
          <a:p>
            <a:r>
              <a:rPr lang="en-US" dirty="0" smtClean="0"/>
              <a:t> You will be able to form your own views on both issues as we proceed through the various topics treated in the chapters that follow.</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cannot be content with ‘butterfly collecting,’ no matter how beautiful the specimens are! </a:t>
            </a:r>
          </a:p>
          <a:p>
            <a:r>
              <a:rPr lang="en-US" dirty="0" smtClean="0"/>
              <a:t>We must collect data for a purpose and that purpose should be to find an answer, or answers, to an interesting question.</a:t>
            </a:r>
          </a:p>
          <a:p>
            <a:r>
              <a:rPr lang="en-US" dirty="0" smtClean="0"/>
              <a:t> Questions phrased in ways that do not allow for some kind of empirical testing have no more than a speculative interest.</a:t>
            </a:r>
          </a:p>
          <a:p>
            <a:r>
              <a:rPr lang="en-US" dirty="0" smtClean="0"/>
              <a:t>Those who seek to investigate the possible relationships between language and society must have a twofold concern: they must ask good questions, and they must find the right kinds of data that bear on those questions.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These chapters are organized within four general topics. </a:t>
            </a:r>
          </a:p>
          <a:p>
            <a:r>
              <a:rPr lang="en-US" dirty="0" smtClean="0"/>
              <a:t>However, there will be considerable moving back and forth with cross-referencing within topics and among topics. </a:t>
            </a:r>
          </a:p>
          <a:p>
            <a:r>
              <a:rPr lang="en-US" dirty="0" smtClean="0"/>
              <a:t>Inter-relationships are everywhere and I make no apology for that.</a:t>
            </a:r>
          </a:p>
          <a:p>
            <a:r>
              <a:rPr lang="en-US" dirty="0" smtClean="0"/>
              <a:t>Part I, </a:t>
            </a:r>
            <a:r>
              <a:rPr lang="en-US" i="1" dirty="0" smtClean="0"/>
              <a:t>Languages and Communities, deals with some traditional language </a:t>
            </a:r>
            <a:r>
              <a:rPr lang="en-US" dirty="0" smtClean="0"/>
              <a:t>issues: </a:t>
            </a:r>
          </a:p>
          <a:p>
            <a:r>
              <a:rPr lang="en-US" dirty="0" smtClean="0"/>
              <a:t>trying to separate languages from dialects and looking at types of regional and social variation within languages; reviewing the phenomena of pidgins and creoles;</a:t>
            </a:r>
          </a:p>
          <a:p>
            <a:r>
              <a:rPr lang="en-US" dirty="0" smtClean="0"/>
              <a:t>conceiving of languages as codes; and trying to figure out what kinds of ‘groups’ are relevant when we study language use.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Part II, </a:t>
            </a:r>
            <a:r>
              <a:rPr lang="en-US" i="1" dirty="0" smtClean="0"/>
              <a:t>Inherent Variety, is sometimes regarded as ‘core’ sociolinguistics. </a:t>
            </a:r>
          </a:p>
          <a:p>
            <a:r>
              <a:rPr lang="en-US" i="1" dirty="0" smtClean="0"/>
              <a:t>Here </a:t>
            </a:r>
            <a:r>
              <a:rPr lang="en-US" dirty="0" smtClean="0"/>
              <a:t>the concerns are factors in language variation and what these might show us about how languages change.</a:t>
            </a:r>
          </a:p>
          <a:p>
            <a:r>
              <a:rPr lang="en-US" dirty="0" smtClean="0"/>
              <a:t>Part III, </a:t>
            </a:r>
            <a:r>
              <a:rPr lang="en-US" i="1" dirty="0" smtClean="0"/>
              <a:t>Words at Work, is concerned with some traditional social and cultural </a:t>
            </a:r>
            <a:r>
              <a:rPr lang="en-US" dirty="0" smtClean="0"/>
              <a:t>issues: language as a possible shaper of culture; </a:t>
            </a:r>
          </a:p>
          <a:p>
            <a:r>
              <a:rPr lang="en-US" dirty="0" smtClean="0"/>
              <a:t>speech in a broad social context terms of address and expressions of politeness and what they mean;</a:t>
            </a:r>
          </a:p>
          <a:p>
            <a:r>
              <a:rPr lang="en-US" dirty="0" smtClean="0"/>
              <a:t> and certain essential characteristics of everyday language, i.e., how utterances can be acts and how conversation works.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Part IV, </a:t>
            </a:r>
            <a:r>
              <a:rPr lang="en-US" i="1" dirty="0" smtClean="0"/>
              <a:t>Understanding and Intervening, looks into three areas of life in which </a:t>
            </a:r>
            <a:r>
              <a:rPr lang="en-US" dirty="0" smtClean="0"/>
              <a:t>sociolinguistics offers us some hope of understanding pressing problems (and which some sociolinguists argue require our deliberate intervention).</a:t>
            </a:r>
          </a:p>
          <a:p>
            <a:r>
              <a:rPr lang="en-US" dirty="0" smtClean="0"/>
              <a:t> Gender, one of the great ‘growth areas’ in language study, is the first of these.</a:t>
            </a:r>
          </a:p>
          <a:p>
            <a:r>
              <a:rPr lang="en-US" dirty="0" smtClean="0"/>
              <a:t>Education, particularly because certain practices seem to ‘advantage’ some students and ‘disadvantage’ others, is the second.</a:t>
            </a:r>
          </a:p>
          <a:p>
            <a:r>
              <a:rPr lang="en-US" dirty="0" smtClean="0"/>
              <a:t> Language planning issues, as well as the spread of English and the ‘death’ of many languages, are the third.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Sociolinguistics</a:t>
            </a:r>
            <a:br>
              <a:rPr lang="en-US" dirty="0" smtClean="0"/>
            </a:br>
            <a:r>
              <a:rPr lang="en-US" dirty="0" smtClean="0"/>
              <a:t>Languages and Communities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language there are only differences. </a:t>
            </a:r>
            <a:r>
              <a:rPr lang="en-US" i="1" dirty="0" smtClean="0"/>
              <a:t>Ferdinand de Saussure</a:t>
            </a:r>
          </a:p>
          <a:p>
            <a:r>
              <a:rPr lang="en-US" dirty="0" smtClean="0"/>
              <a:t>Strange the difference of men’s talk. </a:t>
            </a:r>
            <a:r>
              <a:rPr lang="en-US" i="1" dirty="0" smtClean="0"/>
              <a:t>Samuel Pepys</a:t>
            </a:r>
          </a:p>
          <a:p>
            <a:r>
              <a:rPr lang="en-US" dirty="0" smtClean="0"/>
              <a:t>Choice words, and measured phrase, above the reach Of ordinary men, a stately speech. </a:t>
            </a:r>
            <a:r>
              <a:rPr lang="en-US" i="1" dirty="0" smtClean="0"/>
              <a:t>William Wordsworth</a:t>
            </a:r>
          </a:p>
          <a:p>
            <a:r>
              <a:rPr lang="en-US" dirty="0" smtClean="0"/>
              <a:t>Correct English is the slang of prigs who write history and essays. </a:t>
            </a:r>
            <a:r>
              <a:rPr lang="en-US" i="1" dirty="0" smtClean="0"/>
              <a:t>George Eliot</a:t>
            </a:r>
          </a:p>
          <a:p>
            <a:r>
              <a:rPr lang="en-US" dirty="0" smtClean="0"/>
              <a:t>Language is by its very nature a communal thing; that is, it expresses never the exact thing but a compromise – that which is common to you, me and everybody. </a:t>
            </a:r>
            <a:r>
              <a:rPr lang="en-US" i="1" dirty="0" smtClean="0"/>
              <a:t>T. E. </a:t>
            </a:r>
            <a:r>
              <a:rPr lang="en-US" i="1" dirty="0" err="1" smtClean="0"/>
              <a:t>Hulme</a:t>
            </a:r>
            <a:endParaRPr lang="en-US" i="1" dirty="0" smtClean="0"/>
          </a:p>
          <a:p>
            <a:r>
              <a:rPr lang="en-US" dirty="0" smtClean="0"/>
              <a:t>I include ‘pidgin-English’ . . . even though I am referred to in that splendid language as ‘</a:t>
            </a:r>
            <a:r>
              <a:rPr lang="en-US" dirty="0" err="1" smtClean="0"/>
              <a:t>Fella</a:t>
            </a:r>
            <a:r>
              <a:rPr lang="en-US" dirty="0" smtClean="0"/>
              <a:t> belong </a:t>
            </a:r>
            <a:r>
              <a:rPr lang="en-US" dirty="0" err="1" smtClean="0"/>
              <a:t>Mrs</a:t>
            </a:r>
            <a:r>
              <a:rPr lang="en-US" dirty="0" smtClean="0"/>
              <a:t> Queen.’ </a:t>
            </a:r>
            <a:r>
              <a:rPr lang="en-US" i="1" dirty="0" smtClean="0"/>
              <a:t>Prince Philip</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Sociolinguistics</a:t>
            </a:r>
            <a:br>
              <a:rPr lang="en-US" dirty="0" smtClean="0"/>
            </a:br>
            <a:r>
              <a:rPr lang="en-US" dirty="0" smtClean="0"/>
              <a:t>2 Languages, Dialects, and Varieties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 stated in the introductory chapter that all languages exhibit internal variation, that is, each language exists in a number of varieties and is in one sense the sum of those varieties.</a:t>
            </a:r>
          </a:p>
          <a:p>
            <a:pPr>
              <a:buNone/>
            </a:pPr>
            <a:r>
              <a:rPr lang="en-US" dirty="0" smtClean="0"/>
              <a:t> </a:t>
            </a:r>
          </a:p>
          <a:p>
            <a:r>
              <a:rPr lang="en-US" dirty="0" smtClean="0"/>
              <a:t>But what do we mean by </a:t>
            </a:r>
            <a:r>
              <a:rPr lang="en-US" i="1" dirty="0" smtClean="0"/>
              <a:t>variety? Hudson (1996) </a:t>
            </a:r>
            <a:r>
              <a:rPr lang="en-US" dirty="0" smtClean="0"/>
              <a:t>defines a variety of language as ‘</a:t>
            </a:r>
            <a:r>
              <a:rPr lang="en-US" i="1" dirty="0" smtClean="0"/>
              <a:t>a set of linguistic items with similar distribution, </a:t>
            </a:r>
            <a:r>
              <a:rPr lang="en-US" dirty="0" smtClean="0"/>
              <a:t>a definition that allows us to say that all of the following are varieties:</a:t>
            </a:r>
          </a:p>
          <a:p>
            <a:r>
              <a:rPr lang="en-US" dirty="0" smtClean="0"/>
              <a:t>Canadian English, London English, the English of football commentaries, and so on. </a:t>
            </a:r>
          </a:p>
          <a:p>
            <a:pPr>
              <a:buNone/>
            </a:pPr>
            <a:endParaRPr lang="en-US" dirty="0" smtClean="0"/>
          </a:p>
          <a:p>
            <a:r>
              <a:rPr lang="en-US" dirty="0" smtClean="0"/>
              <a:t>According to Hudson, this definition also allows us ‘to treat all the languages of some multilingual speaker, or community, as a single variety, since all the linguistic items concerned have a similar social distribution.’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variety can therefore be something greater than a single language as well as something less, less even than something traditionally referred to as a dialect. </a:t>
            </a:r>
          </a:p>
          <a:p>
            <a:r>
              <a:rPr lang="en-US" dirty="0" smtClean="0"/>
              <a:t>Ferguson (1972) offers another definition of variety:</a:t>
            </a:r>
          </a:p>
          <a:p>
            <a:r>
              <a:rPr lang="en-US" dirty="0" smtClean="0"/>
              <a:t> ‘any body of human speech patterns which is sufficiently homogeneous to be analyzed by available techniques of synchronic description and which has a sufficiently large repertory of elements and their arrangements or processes with broad enough semantic scope to function in all formal contexts of communication.’ </a:t>
            </a:r>
          </a:p>
          <a:p>
            <a:r>
              <a:rPr lang="en-US" dirty="0" smtClean="0"/>
              <a:t>Note the words ‘sufficiently homogeneous’ in this last quotation.</a:t>
            </a:r>
          </a:p>
          <a:p>
            <a:r>
              <a:rPr lang="en-US" dirty="0" smtClean="0"/>
              <a:t>Complete homogeneity is not required; there is always some variation whether we consider a language as a whole, a dialect of that language, the speech of a group within that dialect, or, ultimately, each individual in that group. </a:t>
            </a:r>
          </a:p>
          <a:p>
            <a:r>
              <a:rPr lang="en-US" dirty="0" smtClean="0"/>
              <a:t>Such variation is a basic fact of linguistic life.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Hudson and Ferguson agree in defining </a:t>
            </a:r>
            <a:r>
              <a:rPr lang="en-US" i="1" dirty="0" smtClean="0"/>
              <a:t>variety in terms of a specific set of </a:t>
            </a:r>
            <a:r>
              <a:rPr lang="en-US" dirty="0" smtClean="0"/>
              <a:t>‘linguistic items’ or ‘human speech patterns’ (presumably, sounds, words, grammatical features, etc.) which we can uniquely associate with some external factor (presumably, a geographical area or a social group). </a:t>
            </a:r>
          </a:p>
          <a:p>
            <a:r>
              <a:rPr lang="en-US" dirty="0" smtClean="0"/>
              <a:t>Consequently, if we can identify such a unique set of items or patterns for each group in question, it might be possible to say there are such varieties as Standard English, Cockney, lower-class New York City speech, Oxford English, legalese, cocktail party talk, and so on.</a:t>
            </a:r>
          </a:p>
          <a:p>
            <a:r>
              <a:rPr lang="en-US" dirty="0" smtClean="0"/>
              <a:t> One important task, then, in sociolinguistics is to determine if such unique sets of items or patterns do exist. </a:t>
            </a:r>
          </a:p>
          <a:p>
            <a:r>
              <a:rPr lang="en-US" dirty="0" smtClean="0"/>
              <a:t>As we proceed we will encounter certain difficulties, but it is unlikely that we will easily abandon the concept of ‘variety,’ no matter how serious these difficulties prove to be.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smtClean="0"/>
              <a:t>Discussion</a:t>
            </a:r>
          </a:p>
          <a:p>
            <a:r>
              <a:rPr lang="en-US" dirty="0" smtClean="0"/>
              <a:t>1. I have just suggested that, although a concept like ‘variety’ is difficult to define, it may still be useful in sociolinguistic work. </a:t>
            </a:r>
          </a:p>
          <a:p>
            <a:r>
              <a:rPr lang="en-US" dirty="0" smtClean="0"/>
              <a:t>Linguists have found such concepts as ‘sound,’ ‘syllable,’ ‘word,’ and ‘sentence’ equally difficult to define (in contrast to lay usage, in which they are just assumed to be obvious and uncontroversial). </a:t>
            </a:r>
          </a:p>
          <a:p>
            <a:r>
              <a:rPr lang="en-US" dirty="0" smtClean="0"/>
              <a:t>In one sense, linguistics is all about trying to provide adequate definitions for words such as </a:t>
            </a:r>
            <a:r>
              <a:rPr lang="en-US" i="1" dirty="0" smtClean="0"/>
              <a:t>sound, syllable, word, sentence, and language. </a:t>
            </a:r>
          </a:p>
          <a:p>
            <a:r>
              <a:rPr lang="en-US" i="1" dirty="0" smtClean="0"/>
              <a:t>What are some of the problems you are aware of concerning the </a:t>
            </a:r>
            <a:r>
              <a:rPr lang="en-US" dirty="0" smtClean="0"/>
              <a:t>linguist’s difficulty with these words and the associated concepts? </a:t>
            </a:r>
          </a:p>
          <a:p>
            <a:r>
              <a:rPr lang="en-US" dirty="0" smtClean="0"/>
              <a:t>What parallels do you see, if any, between these problems and the sociolinguist’s problem with </a:t>
            </a:r>
            <a:r>
              <a:rPr lang="en-US" i="1" dirty="0" smtClean="0"/>
              <a:t>variety (and the other terms to be used in the remainder of </a:t>
            </a:r>
            <a:r>
              <a:rPr lang="en-US" dirty="0" smtClean="0"/>
              <a:t>this chapter)?</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2. </a:t>
            </a:r>
            <a:r>
              <a:rPr lang="en-US" dirty="0" err="1" smtClean="0"/>
              <a:t>Hymes</a:t>
            </a:r>
            <a:r>
              <a:rPr lang="en-US" dirty="0" smtClean="0"/>
              <a:t> (1974, p. 123) has observed that language boundaries between groups are drawn not on the basis of the use of linguistic items alone, because attitudes and social meanings attached to those items also count. </a:t>
            </a:r>
          </a:p>
          <a:p>
            <a:r>
              <a:rPr lang="en-US" dirty="0" smtClean="0"/>
              <a:t>He says: Any enduring social relationship or group may come to define itself by selection and/or creation of linguistic features, and a difference of accent may be as important at one boundary as a difference of grammar at another.</a:t>
            </a:r>
          </a:p>
          <a:p>
            <a:pPr>
              <a:buNone/>
            </a:pPr>
            <a:endParaRPr lang="en-US" dirty="0" smtClean="0"/>
          </a:p>
          <a:p>
            <a:r>
              <a:rPr lang="en-US" dirty="0" smtClean="0"/>
              <a:t> Part of the creativity of users of languages lies in the freedom to determine what and how much linguistic difference matters.</a:t>
            </a:r>
          </a:p>
          <a:p>
            <a:pPr>
              <a:buNone/>
            </a:pPr>
            <a:endParaRPr lang="en-US" dirty="0" smtClean="0"/>
          </a:p>
          <a:p>
            <a:r>
              <a:rPr lang="en-US" dirty="0" smtClean="0"/>
              <a:t>How does this inter-relationship between linguistic items and the social evaluations of such items apply in how we regard each of the following pronunciations?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butter, </a:t>
            </a:r>
            <a:r>
              <a:rPr lang="en-US" dirty="0" err="1" smtClean="0"/>
              <a:t>budder</a:t>
            </a:r>
            <a:r>
              <a:rPr lang="en-US" dirty="0" smtClean="0"/>
              <a:t>, </a:t>
            </a:r>
            <a:r>
              <a:rPr lang="en-US" dirty="0" err="1" smtClean="0"/>
              <a:t>bu’er</a:t>
            </a:r>
            <a:endParaRPr lang="en-US" dirty="0" smtClean="0"/>
          </a:p>
          <a:p>
            <a:r>
              <a:rPr lang="en-US" dirty="0" smtClean="0"/>
              <a:t>b. fishing, </a:t>
            </a:r>
            <a:r>
              <a:rPr lang="en-US" dirty="0" err="1" smtClean="0"/>
              <a:t>fishin</a:t>
            </a:r>
            <a:r>
              <a:rPr lang="en-US" dirty="0" smtClean="0"/>
              <a:t>’</a:t>
            </a:r>
          </a:p>
          <a:p>
            <a:r>
              <a:rPr lang="en-US" dirty="0" smtClean="0"/>
              <a:t>c. farm, </a:t>
            </a:r>
            <a:r>
              <a:rPr lang="en-US" dirty="0" err="1" smtClean="0"/>
              <a:t>fahm</a:t>
            </a:r>
            <a:endParaRPr lang="en-US" dirty="0" smtClean="0"/>
          </a:p>
          <a:p>
            <a:r>
              <a:rPr lang="en-US" dirty="0" smtClean="0"/>
              <a:t>d. width pronounced like wit, like with</a:t>
            </a:r>
          </a:p>
          <a:p>
            <a:r>
              <a:rPr lang="en-US" dirty="0" smtClean="0"/>
              <a:t>e. Cuba pronounced as </a:t>
            </a:r>
            <a:r>
              <a:rPr lang="en-US" dirty="0" err="1" smtClean="0"/>
              <a:t>Cuber</a:t>
            </a:r>
            <a:endParaRPr lang="en-US" dirty="0" smtClean="0"/>
          </a:p>
          <a:p>
            <a:r>
              <a:rPr lang="en-US" dirty="0" smtClean="0"/>
              <a:t>f. ate pronounced like eight, like et</a:t>
            </a:r>
          </a:p>
          <a:p>
            <a:r>
              <a:rPr lang="en-US" dirty="0" smtClean="0"/>
              <a:t>g. been pronounced like bean, like bin</a:t>
            </a:r>
          </a:p>
          <a:p>
            <a:r>
              <a:rPr lang="en-US" dirty="0" smtClean="0"/>
              <a:t>h. mischievous pronounced with four syllables (i.e., as </a:t>
            </a:r>
            <a:r>
              <a:rPr lang="en-US" dirty="0" err="1" smtClean="0"/>
              <a:t>mischievious</a:t>
            </a:r>
            <a:r>
              <a:rPr lang="en-US" dirty="0" smtClean="0"/>
              <a:t>)</a:t>
            </a:r>
          </a:p>
          <a:p>
            <a:r>
              <a:rPr lang="en-US" dirty="0" err="1" smtClean="0"/>
              <a:t>i</a:t>
            </a:r>
            <a:r>
              <a:rPr lang="en-US" dirty="0" smtClean="0"/>
              <a:t>. aluminum, </a:t>
            </a:r>
            <a:r>
              <a:rPr lang="en-US" dirty="0" err="1" smtClean="0"/>
              <a:t>aluminium</a:t>
            </a:r>
            <a:endParaRPr lang="en-US" dirty="0" smtClean="0"/>
          </a:p>
          <a:p>
            <a:r>
              <a:rPr lang="en-US" dirty="0" smtClean="0"/>
              <a:t>j. </a:t>
            </a:r>
            <a:r>
              <a:rPr lang="en-US" dirty="0" err="1" smtClean="0"/>
              <a:t>pólice</a:t>
            </a:r>
            <a:r>
              <a:rPr lang="en-US" dirty="0" smtClean="0"/>
              <a:t>, </a:t>
            </a:r>
            <a:r>
              <a:rPr lang="en-US" dirty="0" err="1" smtClean="0"/>
              <a:t>gúitar</a:t>
            </a:r>
            <a:r>
              <a:rPr lang="en-US" dirty="0" smtClean="0"/>
              <a:t>, </a:t>
            </a:r>
            <a:r>
              <a:rPr lang="en-US" dirty="0" err="1" smtClean="0"/>
              <a:t>Détroit</a:t>
            </a:r>
            <a:r>
              <a:rPr lang="en-US" dirty="0" smtClean="0"/>
              <a:t> (with the stress as indicated)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a:xfrm>
            <a:off x="457200" y="1447800"/>
            <a:ext cx="8229600" cy="4525963"/>
          </a:xfrm>
        </p:spPr>
        <p:txBody>
          <a:bodyPr>
            <a:normAutofit fontScale="85000" lnSpcReduction="20000"/>
          </a:bodyPr>
          <a:lstStyle/>
          <a:p>
            <a:r>
              <a:rPr lang="en-US" dirty="0" smtClean="0"/>
              <a:t>We will discover how wide the variety of questions and data in sociolinguistics has been:</a:t>
            </a:r>
          </a:p>
          <a:p>
            <a:r>
              <a:rPr lang="en-US" dirty="0" err="1" smtClean="0"/>
              <a:t>correlational</a:t>
            </a:r>
            <a:r>
              <a:rPr lang="en-US" dirty="0" smtClean="0"/>
              <a:t> studies, which attempt to relate two or more variables (e.g., certain linguistic usages to social-class differences); implicational studies, which suggest that if X, then Y (e.g., if someone says </a:t>
            </a:r>
            <a:r>
              <a:rPr lang="en-US" i="1" dirty="0" err="1" smtClean="0"/>
              <a:t>tess</a:t>
            </a:r>
            <a:r>
              <a:rPr lang="en-US" i="1" dirty="0" smtClean="0"/>
              <a:t> for tests, does he or she also say </a:t>
            </a:r>
            <a:r>
              <a:rPr lang="en-US" i="1" dirty="0" err="1" smtClean="0"/>
              <a:t>bes</a:t>
            </a:r>
            <a:r>
              <a:rPr lang="en-US" i="1" dirty="0" smtClean="0"/>
              <a:t>’ </a:t>
            </a:r>
            <a:r>
              <a:rPr lang="en-US" dirty="0" smtClean="0"/>
              <a:t>for </a:t>
            </a:r>
            <a:r>
              <a:rPr lang="en-US" i="1" dirty="0" smtClean="0"/>
              <a:t>best?);</a:t>
            </a:r>
          </a:p>
          <a:p>
            <a:r>
              <a:rPr lang="en-US" i="1" dirty="0" smtClean="0"/>
              <a:t> </a:t>
            </a:r>
            <a:r>
              <a:rPr lang="en-US" i="1" dirty="0" err="1" smtClean="0"/>
              <a:t>microlinguistic</a:t>
            </a:r>
            <a:r>
              <a:rPr lang="en-US" i="1" dirty="0" smtClean="0"/>
              <a:t> studies, which typically focus on very specific linguistic </a:t>
            </a:r>
            <a:r>
              <a:rPr lang="en-US" dirty="0" smtClean="0"/>
              <a:t>items or individual differences and uses and seek possibly wide-ranging linguistic and/or social implications (e.g., the distribution of </a:t>
            </a:r>
            <a:r>
              <a:rPr lang="en-US" i="1" dirty="0" smtClean="0"/>
              <a:t>singing and </a:t>
            </a:r>
            <a:r>
              <a:rPr lang="en-US" i="1" dirty="0" err="1" smtClean="0"/>
              <a:t>singin</a:t>
            </a:r>
            <a:r>
              <a:rPr lang="en-US" i="1" dirty="0" smtClean="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And each of the following utterances?</a:t>
            </a:r>
          </a:p>
          <a:p>
            <a:r>
              <a:rPr lang="en-US" dirty="0" smtClean="0"/>
              <a:t>a. He hurt </a:t>
            </a:r>
            <a:r>
              <a:rPr lang="en-US" dirty="0" err="1" smtClean="0"/>
              <a:t>hisself</a:t>
            </a:r>
            <a:r>
              <a:rPr lang="en-US" dirty="0" smtClean="0"/>
              <a:t>.</a:t>
            </a:r>
          </a:p>
          <a:p>
            <a:r>
              <a:rPr lang="en-US" dirty="0" smtClean="0"/>
              <a:t>b. He done it.</a:t>
            </a:r>
          </a:p>
          <a:p>
            <a:r>
              <a:rPr lang="en-US" dirty="0" smtClean="0"/>
              <a:t>c. He dove in.</a:t>
            </a:r>
          </a:p>
          <a:p>
            <a:r>
              <a:rPr lang="en-US" dirty="0" smtClean="0"/>
              <a:t>d. He run away last week.</a:t>
            </a:r>
          </a:p>
          <a:p>
            <a:r>
              <a:rPr lang="en-US" dirty="0" smtClean="0"/>
              <a:t>e. It looks like it’s going to rain.</a:t>
            </a:r>
          </a:p>
          <a:p>
            <a:r>
              <a:rPr lang="en-US" dirty="0" smtClean="0"/>
              <a:t>f. To whom did you give it?</a:t>
            </a:r>
          </a:p>
          <a:p>
            <a:r>
              <a:rPr lang="en-US" dirty="0" smtClean="0"/>
              <a:t>g. She’s taller than me now.</a:t>
            </a:r>
          </a:p>
          <a:p>
            <a:r>
              <a:rPr lang="en-US" i="1" dirty="0" smtClean="0"/>
              <a:t>Languages, Dialects, and Varieties 27</a:t>
            </a:r>
          </a:p>
          <a:p>
            <a:r>
              <a:rPr lang="en-US" dirty="0" smtClean="0"/>
              <a:t>h. Yesterday he laid down after lunch for an hour.</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i</a:t>
            </a:r>
            <a:r>
              <a:rPr lang="en-US" dirty="0" smtClean="0"/>
              <a:t>. Can I leave the room?</a:t>
            </a:r>
          </a:p>
          <a:p>
            <a:r>
              <a:rPr lang="en-US" dirty="0" smtClean="0"/>
              <a:t>j. He </a:t>
            </a:r>
            <a:r>
              <a:rPr lang="en-US" dirty="0" err="1" smtClean="0"/>
              <a:t>ain’t</a:t>
            </a:r>
            <a:r>
              <a:rPr lang="en-US" dirty="0" smtClean="0"/>
              <a:t> got no money left.</a:t>
            </a:r>
          </a:p>
          <a:p>
            <a:r>
              <a:rPr lang="en-US" dirty="0" smtClean="0"/>
              <a:t>k. Try and do it soon.</a:t>
            </a:r>
          </a:p>
          <a:p>
            <a:r>
              <a:rPr lang="en-US" dirty="0" smtClean="0"/>
              <a:t>l. Between you and me, I don’t like it.</a:t>
            </a:r>
          </a:p>
          <a:p>
            <a:r>
              <a:rPr lang="en-US" dirty="0" smtClean="0"/>
              <a:t>m. There’s twenty dollars for you to spend.</a:t>
            </a:r>
          </a:p>
          <a:p>
            <a:r>
              <a:rPr lang="en-US" dirty="0" smtClean="0"/>
              <a:t>n. She invited Sally and I to the party.</a:t>
            </a:r>
          </a:p>
          <a:p>
            <a:r>
              <a:rPr lang="en-US" dirty="0" smtClean="0"/>
              <a:t>o. I wants it.</a:t>
            </a:r>
          </a:p>
          <a:p>
            <a:r>
              <a:rPr lang="en-US" dirty="0" smtClean="0"/>
              <a:t>p. You done it, did you?</a:t>
            </a:r>
          </a:p>
          <a:p>
            <a:r>
              <a:rPr lang="en-US" dirty="0" smtClean="0"/>
              <a:t>q. Stand over by them boys.</a:t>
            </a:r>
          </a:p>
          <a:p>
            <a:r>
              <a:rPr lang="en-US" dirty="0" smtClean="0"/>
              <a:t>r. Is he the one what said it?</a:t>
            </a:r>
          </a:p>
          <a:p>
            <a:r>
              <a:rPr lang="en-US" dirty="0" smtClean="0"/>
              <a:t>s. They don’t learn you nothing there.</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dirty="0" smtClean="0"/>
              <a:t>Sociolinguistics</a:t>
            </a:r>
            <a:r>
              <a:rPr lang="en-US" b="1" dirty="0" smtClean="0"/>
              <a:t/>
            </a:r>
            <a:br>
              <a:rPr lang="en-US" b="1" dirty="0" smtClean="0"/>
            </a:br>
            <a:r>
              <a:rPr lang="en-US" dirty="0" smtClean="0"/>
              <a:t>Language and Dialec</a:t>
            </a:r>
            <a:r>
              <a:rPr lang="en-US" b="1" dirty="0" smtClean="0"/>
              <a:t>t</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For many people there can be no confusion at all about what language they speak. </a:t>
            </a:r>
          </a:p>
          <a:p>
            <a:r>
              <a:rPr lang="en-US" dirty="0" smtClean="0"/>
              <a:t>For example, they are Chinese, Japanese, or Korean and they speak Chinese, Japanese, and Korean respectively. </a:t>
            </a:r>
          </a:p>
          <a:p>
            <a:r>
              <a:rPr lang="en-US" dirty="0" smtClean="0"/>
              <a:t>It is as simple as that; language and ethnicity are virtually synonymous (</a:t>
            </a:r>
            <a:r>
              <a:rPr lang="en-US" dirty="0" err="1" smtClean="0"/>
              <a:t>Coulmas</a:t>
            </a:r>
            <a:r>
              <a:rPr lang="en-US" dirty="0" smtClean="0"/>
              <a:t>, 1999). </a:t>
            </a:r>
          </a:p>
          <a:p>
            <a:r>
              <a:rPr lang="en-US" dirty="0" smtClean="0"/>
              <a:t>A Chinese may be surprised to find that another person who appears to be Chinese does not speak Chinese, and some Japanese have gone so far as to claim not to be able to understand Caucasians who speak fluent Japanese.</a:t>
            </a:r>
          </a:p>
          <a:p>
            <a:r>
              <a:rPr lang="en-US" dirty="0" smtClean="0"/>
              <a:t> Just as such a strong connection between language and ethnicity may prove to be invaluable in nation-building, it can also be fraught with problems when individuals and groups seek to realize some other identity, e.g., to be both Chinese and American, or to be Canadian rather than Korean-Canadian.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 we will see, many Americans seem particularly</a:t>
            </a:r>
          </a:p>
          <a:p>
            <a:r>
              <a:rPr lang="en-US" dirty="0" smtClean="0"/>
              <a:t>reluctant to equate language with ethnicity in their own case: </a:t>
            </a:r>
          </a:p>
          <a:p>
            <a:r>
              <a:rPr lang="en-US" dirty="0" smtClean="0"/>
              <a:t>although they regard English as the ‘natural’ language of Americans, they do not consider American to be an ethnic label. </a:t>
            </a:r>
          </a:p>
          <a:p>
            <a:r>
              <a:rPr lang="en-US" dirty="0" smtClean="0"/>
              <a:t>The results may be the same; only the reasons differ.</a:t>
            </a:r>
          </a:p>
          <a:p>
            <a:r>
              <a:rPr lang="en-US" dirty="0" smtClean="0"/>
              <a:t>Most speakers can give a name to whatever it is they speak.</a:t>
            </a:r>
          </a:p>
          <a:p>
            <a:r>
              <a:rPr lang="en-US" dirty="0" smtClean="0"/>
              <a:t>On occasion, some of these names may appear to be strange to those who take a scientific interest in languages, but we should remember that human naming practices often have a large ‘unscientific’ component to them.</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Census-takers in India find themselves confronted with a wide array of language names when they ask people what language or languages they speak.</a:t>
            </a:r>
          </a:p>
          <a:p>
            <a:r>
              <a:rPr lang="en-US" dirty="0" smtClean="0"/>
              <a:t> Names are not only ascribed by region, which is what we might expect, but sometimes also by caste, religion, village, and so on.</a:t>
            </a:r>
          </a:p>
          <a:p>
            <a:r>
              <a:rPr lang="en-US" dirty="0" smtClean="0"/>
              <a:t> Moreover, they can change from census to census as the political and social climate of the country changes.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While people do usually know what language they speak, they may not always lay claim to be fully qualified speakers of that language. </a:t>
            </a:r>
          </a:p>
          <a:p>
            <a:r>
              <a:rPr lang="en-US" dirty="0" smtClean="0"/>
              <a:t>They may experience difficulty in deciding whether what they speak should be called a </a:t>
            </a:r>
            <a:r>
              <a:rPr lang="en-US" i="1" dirty="0" smtClean="0"/>
              <a:t>language proper </a:t>
            </a:r>
            <a:r>
              <a:rPr lang="en-US" dirty="0" smtClean="0"/>
              <a:t>or merely a </a:t>
            </a:r>
            <a:r>
              <a:rPr lang="en-US" i="1" dirty="0" smtClean="0"/>
              <a:t>dialect of some language. </a:t>
            </a:r>
          </a:p>
          <a:p>
            <a:r>
              <a:rPr lang="en-US" i="1" dirty="0" smtClean="0"/>
              <a:t>Such indecision is not surprising: exactly </a:t>
            </a:r>
            <a:r>
              <a:rPr lang="en-US" dirty="0" smtClean="0"/>
              <a:t>how do you decide what is a language and what is a dialect of a language?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criteria can you possibly use to determine that, whereas variety X is a language, variety Y is only a dialect of a language? </a:t>
            </a:r>
          </a:p>
          <a:p>
            <a:r>
              <a:rPr lang="en-US" dirty="0" smtClean="0"/>
              <a:t>What are the essential differences between a language and a dialect?</a:t>
            </a:r>
          </a:p>
          <a:p>
            <a:r>
              <a:rPr lang="en-US" dirty="0" smtClean="0"/>
              <a:t>Haugen (1966a) has pointed out that </a:t>
            </a:r>
            <a:r>
              <a:rPr lang="en-US" i="1" dirty="0" smtClean="0"/>
              <a:t>language and dialect are ambiguous </a:t>
            </a:r>
            <a:r>
              <a:rPr lang="en-US" dirty="0" smtClean="0"/>
              <a:t>terms. </a:t>
            </a:r>
          </a:p>
          <a:p>
            <a:r>
              <a:rPr lang="en-US" dirty="0" smtClean="0"/>
              <a:t>Ordinary people use these terms quite freely in speech; for them a dialect is almost certainly no more than a local non-prestigious (therefore powerless) variety of a real language.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In contrast, scholars often experience considerable difficulty in deciding whether one term should be used rather than the other in certain situations.</a:t>
            </a:r>
          </a:p>
          <a:p>
            <a:r>
              <a:rPr lang="en-US" dirty="0" smtClean="0"/>
              <a:t> As Haugen says, the terms ‘represent a simple dichotomy in a situation that is almost infinitely complex.’</a:t>
            </a:r>
          </a:p>
          <a:p>
            <a:r>
              <a:rPr lang="en-US" dirty="0" smtClean="0"/>
              <a:t> He points out that the confusion goes back to the Ancient Greeks.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Greek language that we associate with Ancient Greece was actually a group of distinct local varieties (Ionic, Doric, and Attic) descended by divergence from a common spoken source with each variety having its own literary traditions and uses,</a:t>
            </a:r>
          </a:p>
          <a:p>
            <a:r>
              <a:rPr lang="en-US" dirty="0" smtClean="0"/>
              <a:t> e.g., Ionic for history, Doric for choral and lyric works, and Attic for tragedy.</a:t>
            </a:r>
          </a:p>
          <a:p>
            <a:r>
              <a:rPr lang="en-US" dirty="0" smtClean="0"/>
              <a:t>Later, Athenian Greek, the </a:t>
            </a:r>
            <a:r>
              <a:rPr lang="en-US" i="1" dirty="0" err="1" smtClean="0"/>
              <a:t>koiné</a:t>
            </a:r>
            <a:r>
              <a:rPr lang="en-US" i="1" dirty="0" smtClean="0"/>
              <a:t> – or </a:t>
            </a:r>
            <a:r>
              <a:rPr lang="en-US" dirty="0" smtClean="0"/>
              <a:t>‘common’ language – became the norm for the spoken language as the various spoken varieties converged on the dialect of the major cultural and administrative center.</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Haugen points out that the Greek situation has provided the model for all later usages of the two terms with the resulting ambiguity. </a:t>
            </a:r>
          </a:p>
          <a:p>
            <a:r>
              <a:rPr lang="en-US" i="1" dirty="0" smtClean="0"/>
              <a:t>Language </a:t>
            </a:r>
            <a:r>
              <a:rPr lang="en-US" dirty="0" smtClean="0"/>
              <a:t>can be used to refer either to a single linguistic norm or to a group of related norms, and </a:t>
            </a:r>
            <a:r>
              <a:rPr lang="en-US" i="1" dirty="0" smtClean="0"/>
              <a:t>dialect to refer to one of the norms.</a:t>
            </a:r>
          </a:p>
          <a:p>
            <a:r>
              <a:rPr lang="en-US" dirty="0" smtClean="0"/>
              <a:t>The situation is further confused by the distinction the French make between </a:t>
            </a:r>
            <a:r>
              <a:rPr lang="en-US" i="1" dirty="0" smtClean="0"/>
              <a:t>un </a:t>
            </a:r>
            <a:r>
              <a:rPr lang="en-US" i="1" dirty="0" err="1" smtClean="0"/>
              <a:t>dialecte</a:t>
            </a:r>
            <a:r>
              <a:rPr lang="en-US" i="1" dirty="0" smtClean="0"/>
              <a:t> and un patois. </a:t>
            </a:r>
          </a:p>
          <a:p>
            <a:r>
              <a:rPr lang="en-US" i="1" dirty="0" smtClean="0"/>
              <a:t>The former is a regional variety of a language that </a:t>
            </a:r>
            <a:r>
              <a:rPr lang="en-US" dirty="0" smtClean="0"/>
              <a:t>has an associated literary tradition, whereas the latter is a regional variety that lacks such a literary tradition.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lstStyle/>
          <a:p>
            <a:r>
              <a:rPr lang="en-US" dirty="0" err="1" smtClean="0"/>
              <a:t>macrolinguistic</a:t>
            </a:r>
            <a:r>
              <a:rPr lang="en-US" dirty="0" smtClean="0"/>
              <a:t> studies, which examine large amounts of language data to draw broad conclusions about group relationships (e.g., choices made in language planning );</a:t>
            </a:r>
          </a:p>
          <a:p>
            <a:r>
              <a:rPr lang="en-US" dirty="0" smtClean="0"/>
              <a:t> and still other studies, which try to arrive at generalizations about certain universal characteristics of human communication, e.g., studies of conversational structure.</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Therefore </a:t>
            </a:r>
            <a:r>
              <a:rPr lang="en-US" i="1" dirty="0" smtClean="0"/>
              <a:t>patois tends to be used pejoratively; it </a:t>
            </a:r>
            <a:r>
              <a:rPr lang="en-US" dirty="0" smtClean="0"/>
              <a:t>is regarded as something less than a dialect because of its lack of an associated literature. </a:t>
            </a:r>
          </a:p>
          <a:p>
            <a:r>
              <a:rPr lang="en-US" dirty="0" smtClean="0"/>
              <a:t>Even a language like Breton, a Celtic language still spoken in parts of Brittany, is called a </a:t>
            </a:r>
            <a:r>
              <a:rPr lang="en-US" i="1" dirty="0" smtClean="0"/>
              <a:t>patois because of its lack of a strong literary tradition and </a:t>
            </a:r>
            <a:r>
              <a:rPr lang="en-US" dirty="0" smtClean="0"/>
              <a:t>the fact that it is not some country’s language. </a:t>
            </a:r>
          </a:p>
          <a:p>
            <a:r>
              <a:rPr lang="en-US" dirty="0" smtClean="0"/>
              <a:t>However, </a:t>
            </a:r>
            <a:r>
              <a:rPr lang="en-US" i="1" dirty="0" err="1" smtClean="0"/>
              <a:t>dialecte</a:t>
            </a:r>
            <a:r>
              <a:rPr lang="en-US" i="1" dirty="0" smtClean="0"/>
              <a:t> in French, like </a:t>
            </a:r>
            <a:r>
              <a:rPr lang="en-US" i="1" dirty="0" err="1" smtClean="0"/>
              <a:t>Dialekt</a:t>
            </a:r>
            <a:r>
              <a:rPr lang="en-US" i="1" dirty="0" smtClean="0"/>
              <a:t> in German, cannot be used in connection with the standard language, </a:t>
            </a:r>
            <a:r>
              <a:rPr lang="en-US" dirty="0" smtClean="0"/>
              <a:t>i.e., no speaker of French considers Standard French to be a dialect of French.</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contrast, it is not uncommon to find references to Standard English being a dialect – admittedly a very important one – of English.</a:t>
            </a:r>
          </a:p>
          <a:p>
            <a:r>
              <a:rPr lang="en-US" dirty="0" smtClean="0"/>
              <a:t>Haugen points out that, while speakers of English have never seriously adopted </a:t>
            </a:r>
            <a:r>
              <a:rPr lang="en-US" i="1" dirty="0" smtClean="0"/>
              <a:t>patois as a term to be used in the description of language, they have tried to </a:t>
            </a:r>
            <a:r>
              <a:rPr lang="en-US" dirty="0" smtClean="0"/>
              <a:t>employ both </a:t>
            </a:r>
            <a:r>
              <a:rPr lang="en-US" i="1" dirty="0" smtClean="0"/>
              <a:t>language and dialect in a number of conflicting senses. </a:t>
            </a:r>
          </a:p>
          <a:p>
            <a:r>
              <a:rPr lang="en-US" i="1" dirty="0" smtClean="0"/>
              <a:t>Dialect is </a:t>
            </a:r>
            <a:r>
              <a:rPr lang="en-US" dirty="0" smtClean="0"/>
              <a:t>used both for local varieties of English, e.g., Yorkshire dialect, and for various types of informal, lower-class, or rural speech.</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general usage it therefore remains quite undefined whether such dialects are part of the “language” or not.</a:t>
            </a:r>
          </a:p>
          <a:p>
            <a:r>
              <a:rPr lang="en-US" dirty="0" smtClean="0"/>
              <a:t> In fact, the dialect is often thought of as standing outside the language. . . .</a:t>
            </a:r>
          </a:p>
          <a:p>
            <a:r>
              <a:rPr lang="en-US" dirty="0" smtClean="0"/>
              <a:t>As a social norm, then, a dialect is a language that is excluded from polite society’. </a:t>
            </a:r>
          </a:p>
          <a:p>
            <a:r>
              <a:rPr lang="en-US" dirty="0" smtClean="0"/>
              <a:t>It is often equivalent to </a:t>
            </a:r>
            <a:r>
              <a:rPr lang="en-US" i="1" dirty="0" smtClean="0"/>
              <a:t>nonstandard or even substandard, </a:t>
            </a:r>
            <a:r>
              <a:rPr lang="en-US" dirty="0" smtClean="0"/>
              <a:t>when such terms are applied to language, and can connote various degrees of inferiority, with that connotation of inferiority carried over to those who speak a dialect.</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can observe too that questions such as ‘Which language do you speak?’ or ‘Which dialect do you speak?’</a:t>
            </a:r>
          </a:p>
          <a:p>
            <a:r>
              <a:rPr lang="en-US" dirty="0" smtClean="0"/>
              <a:t> may be answered quite who appear to speak in an identical manner. </a:t>
            </a:r>
          </a:p>
          <a:p>
            <a:r>
              <a:rPr lang="en-US" dirty="0" smtClean="0"/>
              <a:t>As </a:t>
            </a:r>
            <a:r>
              <a:rPr lang="en-US" dirty="0" err="1" smtClean="0"/>
              <a:t>Gumperz</a:t>
            </a:r>
            <a:r>
              <a:rPr lang="en-US" dirty="0" smtClean="0"/>
              <a:t> (1982) has pointed out, many regions of the world provide plenty of evidence for what he calls ‘a bewildering array of language and dialect divisions.’ </a:t>
            </a:r>
          </a:p>
          <a:p>
            <a:r>
              <a:rPr lang="en-US" dirty="0" smtClean="0"/>
              <a:t>He adds: ‘</a:t>
            </a:r>
            <a:r>
              <a:rPr lang="en-US" dirty="0" err="1" smtClean="0"/>
              <a:t>sociohistorical</a:t>
            </a:r>
            <a:r>
              <a:rPr lang="en-US" dirty="0" smtClean="0"/>
              <a:t> factors play a crucial role in determining boundaries.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Hindi and Urdu in India, Serbian and Croatian in Yugoslavia [of that date], </a:t>
            </a:r>
            <a:r>
              <a:rPr lang="en-US" dirty="0" err="1" smtClean="0"/>
              <a:t>Fanti</a:t>
            </a:r>
            <a:r>
              <a:rPr lang="en-US" dirty="0" smtClean="0"/>
              <a:t> and </a:t>
            </a:r>
            <a:r>
              <a:rPr lang="en-US" dirty="0" err="1" smtClean="0"/>
              <a:t>Twi</a:t>
            </a:r>
            <a:r>
              <a:rPr lang="en-US" dirty="0" smtClean="0"/>
              <a:t> in West Africa, Bokmål and Nynorsk in Norway, </a:t>
            </a:r>
            <a:r>
              <a:rPr lang="en-US" dirty="0" err="1" smtClean="0"/>
              <a:t>Kechwa</a:t>
            </a:r>
            <a:r>
              <a:rPr lang="en-US" dirty="0" smtClean="0"/>
              <a:t> and </a:t>
            </a:r>
            <a:r>
              <a:rPr lang="en-US" dirty="0" err="1" smtClean="0"/>
              <a:t>Aimara</a:t>
            </a:r>
            <a:r>
              <a:rPr lang="en-US" dirty="0" smtClean="0"/>
              <a:t> in Peru, to name just a few, are recognized as discrete languages both popularly and in law, yet they are almost identical at the level of grammar. </a:t>
            </a:r>
          </a:p>
          <a:p>
            <a:r>
              <a:rPr lang="en-US" dirty="0" smtClean="0"/>
              <a:t>On the other hand, the literary and colloquial forms of Arabic used in Iraq, Morocco, and Egypt, or the Welsh of North and South Wales, the local dialects of Rajasthan and Bihar in North India are grammatically quite separate, yet only one language is recognized in each case.’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Hindi–Urdu situation that </a:t>
            </a:r>
            <a:r>
              <a:rPr lang="en-US" dirty="0" err="1" smtClean="0"/>
              <a:t>Gumperz</a:t>
            </a:r>
            <a:r>
              <a:rPr lang="en-US" dirty="0" smtClean="0"/>
              <a:t> mentions is an interesting one. </a:t>
            </a:r>
          </a:p>
          <a:p>
            <a:r>
              <a:rPr lang="en-US" dirty="0" smtClean="0"/>
              <a:t>Hindi and Urdu are the same language, but one in which certain differences are becoming more and more magnified for political and religious reasons. </a:t>
            </a:r>
          </a:p>
          <a:p>
            <a:r>
              <a:rPr lang="en-US" dirty="0" smtClean="0"/>
              <a:t>Hindi is written left to right in the </a:t>
            </a:r>
            <a:r>
              <a:rPr lang="en-US" dirty="0" err="1" smtClean="0"/>
              <a:t>Devanagari</a:t>
            </a:r>
            <a:r>
              <a:rPr lang="en-US" dirty="0" smtClean="0"/>
              <a:t> script, whereas Urdu is written right to left in the Arabic–Persian script. </a:t>
            </a:r>
          </a:p>
          <a:p>
            <a:r>
              <a:rPr lang="en-US" dirty="0" smtClean="0"/>
              <a:t>Whereas Hindi draws on Sanskrit for its borrowings, Urdu draws on Arabic and Persian sources. </a:t>
            </a:r>
          </a:p>
          <a:p>
            <a:r>
              <a:rPr lang="en-US" dirty="0" smtClean="0"/>
              <a:t>Large religious and political differences make much of small linguistic differences.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written forms of the two varieties, particularly those favored by the elites, also emphasize these differences.</a:t>
            </a:r>
          </a:p>
          <a:p>
            <a:r>
              <a:rPr lang="en-US" dirty="0" smtClean="0"/>
              <a:t>They have become highly symbolic of the growing differences between India and Pakistan. </a:t>
            </a:r>
          </a:p>
          <a:p>
            <a:r>
              <a:rPr lang="en-US" dirty="0" smtClean="0"/>
              <a:t>(We should note that the situation in India and Pakistan is in almost direct contrast to that which exists in China, where mutually unintelligible Chinese languages (called ‘dialects’ by the Chinese themselves) are united through a common writing system and tradition.)</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Gumperz</a:t>
            </a:r>
            <a:r>
              <a:rPr lang="en-US" dirty="0" smtClean="0"/>
              <a:t> (1971) points out that everyday living in parts of India, particularly in the large cities and among educated segments of those communities, requires some complex choices involving the distinction between Hindi and Urdu:</a:t>
            </a:r>
          </a:p>
          <a:p>
            <a:r>
              <a:rPr lang="en-US" dirty="0" smtClean="0"/>
              <a:t>Since independence Hindi has become compulsory in schools, but Urdu continues to be used extensively in commerce, and the Ghazal, the best known form of Urdu poetry, is universally popular. </a:t>
            </a:r>
          </a:p>
          <a:p>
            <a:r>
              <a:rPr lang="en-US" dirty="0" smtClean="0"/>
              <a:t>If we look at the modern realist Hindi writers, we find that they utilize both Sanskrit and Persian borrowings.</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juxtaposition of the two styles serves to express subtle shades of meaning and to lend reality to their writings. </a:t>
            </a:r>
          </a:p>
          <a:p>
            <a:r>
              <a:rPr lang="en-US" dirty="0" smtClean="0"/>
              <a:t>Similarly on the conversational level the use of Hindi and Urdu forms is not simply a matter of birth and education. </a:t>
            </a:r>
          </a:p>
          <a:p>
            <a:r>
              <a:rPr lang="en-US" dirty="0" smtClean="0"/>
              <a:t>But, just as it is customary for individuals to alternate between dialect and standard depending on the social occasion, so when using the standard itself the speaker may select from a range of alternatives.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Hindi and Urdu therefore might best be characterized not in terms of actual speech, but as norms or ideal behavior in the sociologist’s sense. </a:t>
            </a:r>
          </a:p>
          <a:p>
            <a:r>
              <a:rPr lang="en-US" dirty="0" smtClean="0"/>
              <a:t>The extent to which a speaker’s performance in a particular communication situation approximates the norm is a function of a combination of factors such as family background, regional origin, education and social attitude and the like.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Autofit/>
          </a:bodyPr>
          <a:lstStyle/>
          <a:p>
            <a:r>
              <a:rPr lang="en-US" dirty="0" smtClean="0"/>
              <a:t>Since sociolinguistics is an empirical science, it must be founded on an adequate database. </a:t>
            </a:r>
          </a:p>
          <a:p>
            <a:r>
              <a:rPr lang="en-US" dirty="0" smtClean="0"/>
              <a:t>As we will see, that database is drawn from a wide variety of sources.</a:t>
            </a:r>
          </a:p>
          <a:p>
            <a:r>
              <a:rPr lang="en-US" dirty="0" smtClean="0"/>
              <a:t>These include censuses, documents, surveys, and interviews. Some data require the investigator to observe ‘naturally occurring’ linguistic events, e.g., conversations;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So far as everyday use is concerned, therefore, it appears that the boundary between the spoken varieties of Hindi and Urdu is somewhat flexible and one that changes with circumstances. </a:t>
            </a:r>
          </a:p>
          <a:p>
            <a:r>
              <a:rPr lang="en-US" dirty="0" smtClean="0"/>
              <a:t>This is exactly what we would expect: there is considerable variety in everyday use but somewhere in the background there is an ideal that can be appealed to, proper Hindi or proper Urdu.</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the first of the two quotations from </a:t>
            </a:r>
            <a:r>
              <a:rPr lang="en-US" dirty="0" err="1" smtClean="0"/>
              <a:t>Gumperz</a:t>
            </a:r>
            <a:r>
              <a:rPr lang="en-US" dirty="0" smtClean="0"/>
              <a:t> there is a reference to Yugoslavia, a country now brutally dismembered by the instruments of ethnicity, language, and religion.</a:t>
            </a:r>
          </a:p>
          <a:p>
            <a:r>
              <a:rPr lang="en-US" dirty="0" smtClean="0"/>
              <a:t> Within the old Yugoslavia Serbs and Croats failed to agree on most things and after the death of President Tito the country, slowly at first and then ever more rapidly later, fell into a fatal divisiveness. </a:t>
            </a:r>
          </a:p>
          <a:p>
            <a:r>
              <a:rPr lang="en-US" dirty="0" smtClean="0"/>
              <a:t>Slovenians and Macedonians excised themselves most easily, but the Serbs and the Croats were not so lucky.</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Linguistically, Serbo-Croatian is a single South Slav language but one used by two groups of people, the Serbs and Croats, with somewhat different historical, cultural, and religious backgrounds.</a:t>
            </a:r>
          </a:p>
          <a:p>
            <a:r>
              <a:rPr lang="en-US" dirty="0" smtClean="0"/>
              <a:t>There is a third group in Bosnia, a Muslim group, who also speak Serbo-Croatian, and their existence further compounded the problems and increased the eventual bloodshed. </a:t>
            </a:r>
          </a:p>
          <a:p>
            <a:r>
              <a:rPr lang="en-US" dirty="0" smtClean="0"/>
              <a:t>Finally, there is a very small Montenegrin group. The Serbian and Croatian varieties of Serbo-Croatian are known as </a:t>
            </a:r>
            <a:r>
              <a:rPr lang="en-US" i="1" dirty="0" err="1" smtClean="0"/>
              <a:t>srpski</a:t>
            </a:r>
            <a:r>
              <a:rPr lang="en-US" i="1" dirty="0" smtClean="0"/>
              <a:t> and </a:t>
            </a:r>
            <a:r>
              <a:rPr lang="en-US" i="1" dirty="0" err="1" smtClean="0"/>
              <a:t>srpskohrvatski</a:t>
            </a:r>
            <a:r>
              <a:rPr lang="en-US" i="1" dirty="0" smtClean="0"/>
              <a:t> respectively.</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actual differences between them involve different preferences in vocabulary rather than differences in pronunciation or grammar. </a:t>
            </a:r>
          </a:p>
          <a:p>
            <a:r>
              <a:rPr lang="en-US" dirty="0" smtClean="0"/>
              <a:t>That is, Serbs and Croats often use different words for the same concepts, e.g., Serbian </a:t>
            </a:r>
            <a:r>
              <a:rPr lang="en-US" i="1" dirty="0" err="1" smtClean="0"/>
              <a:t>varos</a:t>
            </a:r>
            <a:r>
              <a:rPr lang="en-US" i="1" dirty="0" smtClean="0"/>
              <a:t> and Croatian grad </a:t>
            </a:r>
            <a:r>
              <a:rPr lang="en-US" dirty="0" smtClean="0"/>
              <a:t>for ‘train.’ </a:t>
            </a:r>
          </a:p>
          <a:p>
            <a:r>
              <a:rPr lang="en-US" dirty="0" smtClean="0"/>
              <a:t>The varieties are written in different scripts (Roman for Croatian and Cyrillic for Serbian), which also reflect the different religious loyalties of Croats and Serbs (Catholic and Orthodox). </a:t>
            </a:r>
          </a:p>
          <a:p>
            <a:r>
              <a:rPr lang="en-US" dirty="0" smtClean="0"/>
              <a:t>As conflict grew, differences became more and more important and the country and the language split apart.</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Now in Serbia people speak Serbian just as they speak Croatian in Croatia. </a:t>
            </a:r>
          </a:p>
          <a:p>
            <a:r>
              <a:rPr lang="en-US" dirty="0" smtClean="0"/>
              <a:t>Serbo-Croatian no longer exists as a language of the Balkans.</a:t>
            </a:r>
          </a:p>
          <a:p>
            <a:r>
              <a:rPr lang="en-US" dirty="0" smtClean="0"/>
              <a:t> And now that there is a separate Bosnia the Bosnians call their variety </a:t>
            </a:r>
            <a:r>
              <a:rPr lang="en-US" i="1" dirty="0" err="1" smtClean="0"/>
              <a:t>bosanski</a:t>
            </a:r>
            <a:r>
              <a:rPr lang="en-US" i="1" dirty="0" smtClean="0"/>
              <a:t> and Montenegrins call their </a:t>
            </a:r>
            <a:r>
              <a:rPr lang="en-US" dirty="0" smtClean="0"/>
              <a:t>variety </a:t>
            </a:r>
            <a:r>
              <a:rPr lang="en-US" i="1" dirty="0" err="1" smtClean="0"/>
              <a:t>crnogorski</a:t>
            </a:r>
            <a:r>
              <a:rPr lang="en-US" i="1" dirty="0" smtClean="0"/>
              <a:t> (Carmichael, 2002, p. 236, and Greenberg, 2004).</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direct contrast to the above situation, we can observe that the loyalty of a group of people need not necessarily be determined by the language they speak. </a:t>
            </a:r>
          </a:p>
          <a:p>
            <a:r>
              <a:rPr lang="en-US" dirty="0" smtClean="0"/>
              <a:t>Although the majority of the people in Alsace are speakers of a variety of German insofar as the language of their home-life is concerned, their loyalty is unquestionably toward France. </a:t>
            </a:r>
          </a:p>
          <a:p>
            <a:r>
              <a:rPr lang="en-US" dirty="0" smtClean="0"/>
              <a:t>They look west not east for national leadership and they use French, not German, as the language of mobility and higher education.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others require the use of various elicitation techniques to gain access to the data we require and different varieties of experimental manipulation, e.g., the matched-guise experiments referred to. </a:t>
            </a:r>
          </a:p>
          <a:p>
            <a:r>
              <a:rPr lang="en-US" dirty="0" smtClean="0"/>
              <a:t>Some kinds of data require various statistical procedures, particularly when we wish to make statements about the typical behavior of a group, e.g., a social class; other kinds seem best treated through such devices as graphing, scaling, and categorizing in non-statistical ways, as in dialect geography or the study of kinship systems.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bona fide empirical science sets stringent demands so far as data collecting and analysis are concerned, demands involving sampling techniques, error estimation, and the confidence level, or the </a:t>
            </a:r>
            <a:r>
              <a:rPr lang="en-US" i="1" dirty="0" smtClean="0"/>
              <a:t>level of significance with which certain </a:t>
            </a:r>
            <a:r>
              <a:rPr lang="en-US" dirty="0" smtClean="0"/>
              <a:t>statements can be made, particularly when arguments are based on numbers, e.g., averages, percentages, or proportions. </a:t>
            </a:r>
          </a:p>
          <a:p>
            <a:r>
              <a:rPr lang="en-US" dirty="0" smtClean="0"/>
              <a:t>As we will see, sociolinguists try to meet these statistical demands when they are required.</a:t>
            </a:r>
          </a:p>
          <a:p>
            <a:r>
              <a:rPr lang="en-US" dirty="0" smtClean="0"/>
              <a:t> However, many of the conclusions we can draw from sociolinguistic studies are of a non-statistical nature and leave no element of doubt. </a:t>
            </a:r>
          </a:p>
          <a:p>
            <a:r>
              <a:rPr lang="en-US" dirty="0" smtClean="0"/>
              <a:t>This is because much of language use is categorical (i.e., something is or is not) rather than statistical (i.e., some phenomenon occurs with this or that probability).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recurring concern, then, must be with considering the certainty with which we can draw our conclusions in sociolinguistics.</a:t>
            </a:r>
          </a:p>
          <a:p>
            <a:r>
              <a:rPr lang="en-US" dirty="0" smtClean="0"/>
              <a:t> What is the theoretical framework? </a:t>
            </a:r>
          </a:p>
          <a:p>
            <a:r>
              <a:rPr lang="en-US" dirty="0" smtClean="0"/>
              <a:t>What are the relevant data? </a:t>
            </a:r>
          </a:p>
          <a:p>
            <a:r>
              <a:rPr lang="en-US" dirty="0" smtClean="0"/>
              <a:t>What confidence can we have in the gathering of the data, and in the analysis?</a:t>
            </a:r>
          </a:p>
          <a:p>
            <a:r>
              <a:rPr lang="en-US" dirty="0" smtClean="0"/>
              <a:t>What do the results really show? How should they be interpreted in relation to such concepts as ‘identity,’ ‘power,’ ‘solidarity,’ ‘class,’ ‘gender,’ etc.?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do we mean by such concepts?</a:t>
            </a:r>
          </a:p>
          <a:p>
            <a:r>
              <a:rPr lang="en-US" dirty="0" smtClean="0"/>
              <a:t> How useful are they in trying to achieve an understanding of how people function in society?</a:t>
            </a:r>
          </a:p>
          <a:p>
            <a:r>
              <a:rPr lang="en-US" dirty="0" smtClean="0"/>
              <a:t> What kind of social theory do we subscribe to? </a:t>
            </a:r>
          </a:p>
          <a:p>
            <a:r>
              <a:rPr lang="en-US" dirty="0" smtClean="0"/>
              <a:t>In these respects sociolinguistics is like all other sciences, so we should expect no less than that these requirements be met.</a:t>
            </a:r>
          </a:p>
          <a:p>
            <a:r>
              <a:rPr lang="en-US" dirty="0" smtClean="0"/>
              <a:t>As part of an attempt to work out a set of principles, or axioms, which sociolinguistic investigations should follow, Bell (1976, pp. 187–91), drawing extensively on the work of </a:t>
            </a:r>
            <a:r>
              <a:rPr lang="en-US" dirty="0" err="1" smtClean="0"/>
              <a:t>Labov</a:t>
            </a:r>
            <a:r>
              <a:rPr lang="en-US" dirty="0" smtClean="0"/>
              <a:t>, has suggested eight as worthy of consideration:</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5648</Words>
  <Application>Microsoft Office PowerPoint</Application>
  <PresentationFormat>On-screen Show (4:3)</PresentationFormat>
  <Paragraphs>289</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 Overview</vt:lpstr>
      <vt:lpstr>Sociolinguistics</vt:lpstr>
      <vt:lpstr>Sociolinguistics</vt:lpstr>
      <vt:lpstr>Sociolinguistics</vt:lpstr>
      <vt:lpstr>Sociolinguistics</vt:lpstr>
      <vt:lpstr>Sociolinguistics</vt:lpstr>
      <vt:lpstr>Sociolinguistics Languages and Communities</vt:lpstr>
      <vt:lpstr>Sociolinguistics 2 Languages, Dialects, and Varieties</vt:lpstr>
      <vt:lpstr>Sociolinguistics</vt:lpstr>
      <vt:lpstr>Sociolinguistics</vt:lpstr>
      <vt:lpstr>Sociolinguistics</vt:lpstr>
      <vt:lpstr>Sociolinguistics</vt:lpstr>
      <vt:lpstr>Sociolinguistics</vt:lpstr>
      <vt:lpstr>Sociolinguistics</vt:lpstr>
      <vt:lpstr>Sociolinguistics</vt:lpstr>
      <vt:lpstr> Sociolinguistics Language and Dialect </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ASIF</dc:creator>
  <cp:lastModifiedBy>Administrator</cp:lastModifiedBy>
  <cp:revision>40</cp:revision>
  <dcterms:created xsi:type="dcterms:W3CDTF">2006-08-16T00:00:00Z</dcterms:created>
  <dcterms:modified xsi:type="dcterms:W3CDTF">2014-07-09T11:38:16Z</dcterms:modified>
</cp:coreProperties>
</file>