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9548-1A66-4523-84C3-AEF222830B8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3DD0-8C92-4E8D-9FA4-4EF5B7CC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LECTURE#25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contrast, the L varieties may be used in giving instructions to workers in </a:t>
            </a:r>
            <a:r>
              <a:rPr lang="en-US" dirty="0" err="1" smtClean="0"/>
              <a:t>lowprestige</a:t>
            </a:r>
            <a:r>
              <a:rPr lang="en-US" dirty="0" smtClean="0"/>
              <a:t> occupations </a:t>
            </a:r>
            <a:r>
              <a:rPr lang="en-US" dirty="0"/>
              <a:t>or to household servants, in conversation with familiars, </a:t>
            </a:r>
            <a:r>
              <a:rPr lang="en-US" dirty="0" smtClean="0"/>
              <a:t>in ‘soap </a:t>
            </a:r>
            <a:r>
              <a:rPr lang="en-US" dirty="0"/>
              <a:t>operas’ and popular programs on the radio, in captions on political </a:t>
            </a:r>
            <a:r>
              <a:rPr lang="en-US" dirty="0" smtClean="0"/>
              <a:t>cartoons in </a:t>
            </a:r>
            <a:r>
              <a:rPr lang="en-US" dirty="0"/>
              <a:t>newspapers, and in ‘folk literature.’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occasion, a person may </a:t>
            </a:r>
            <a:r>
              <a:rPr lang="en-US" dirty="0" smtClean="0"/>
              <a:t>lecture in </a:t>
            </a:r>
            <a:r>
              <a:rPr lang="en-US" dirty="0"/>
              <a:t>an H variety but answer questions about its contents or explain parts of </a:t>
            </a:r>
            <a:r>
              <a:rPr lang="en-US" dirty="0" smtClean="0"/>
              <a:t>it in </a:t>
            </a:r>
            <a:r>
              <a:rPr lang="en-US" dirty="0"/>
              <a:t>an L variety so as to ensure understanding.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do not use an H variety in circumstances calling for an L variety, e.g</a:t>
            </a:r>
            <a:r>
              <a:rPr lang="en-US" dirty="0" smtClean="0"/>
              <a:t>., for </a:t>
            </a:r>
            <a:r>
              <a:rPr lang="en-US" dirty="0"/>
              <a:t>addressing a servant; nor do you usually use an L variety when an H </a:t>
            </a:r>
            <a:r>
              <a:rPr lang="en-US" dirty="0" smtClean="0"/>
              <a:t>is called </a:t>
            </a:r>
            <a:r>
              <a:rPr lang="en-US" dirty="0"/>
              <a:t>for, e.g., for writing a ‘serious’ work of literature.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indeed do </a:t>
            </a:r>
            <a:r>
              <a:rPr lang="en-US" dirty="0" smtClean="0"/>
              <a:t>the latter</a:t>
            </a:r>
            <a:r>
              <a:rPr lang="en-US" dirty="0"/>
              <a:t>, but it may be a risky endeavor; it is the kind of thing that Chaucer </a:t>
            </a:r>
            <a:r>
              <a:rPr lang="en-US" dirty="0" smtClean="0"/>
              <a:t>did for </a:t>
            </a:r>
            <a:r>
              <a:rPr lang="en-US" dirty="0"/>
              <a:t>the English of his day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and it requires a certain willingness, on the part </a:t>
            </a:r>
            <a:r>
              <a:rPr lang="en-US" dirty="0" smtClean="0"/>
              <a:t>of both </a:t>
            </a:r>
            <a:r>
              <a:rPr lang="en-US" dirty="0"/>
              <a:t>the writer and others, to break away from a </a:t>
            </a:r>
            <a:r>
              <a:rPr lang="en-US" dirty="0" err="1"/>
              <a:t>diglossic</a:t>
            </a:r>
            <a:r>
              <a:rPr lang="en-US" dirty="0"/>
              <a:t> situation by </a:t>
            </a:r>
            <a:r>
              <a:rPr lang="en-US" dirty="0" smtClean="0"/>
              <a:t>extending the </a:t>
            </a:r>
            <a:r>
              <a:rPr lang="en-US" dirty="0"/>
              <a:t>L variety into functions normally associated only with the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</a:t>
            </a:r>
            <a:r>
              <a:rPr lang="en-US" dirty="0" smtClean="0"/>
              <a:t>about three </a:t>
            </a:r>
            <a:r>
              <a:rPr lang="en-US" dirty="0"/>
              <a:t>centuries after the Norman Conquest of 1066, English and Norman </a:t>
            </a:r>
            <a:r>
              <a:rPr lang="en-US" dirty="0" smtClean="0"/>
              <a:t>French coexisted </a:t>
            </a:r>
            <a:r>
              <a:rPr lang="en-US" dirty="0"/>
              <a:t>in England in a </a:t>
            </a:r>
            <a:r>
              <a:rPr lang="en-US" dirty="0" err="1"/>
              <a:t>diglossic</a:t>
            </a:r>
            <a:r>
              <a:rPr lang="en-US" dirty="0"/>
              <a:t> situation with Norman French the H </a:t>
            </a:r>
            <a:r>
              <a:rPr lang="en-US" dirty="0" smtClean="0"/>
              <a:t>variety and </a:t>
            </a:r>
            <a:r>
              <a:rPr lang="en-US" dirty="0"/>
              <a:t>English the L.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gradually the L variety assumed more and </a:t>
            </a:r>
            <a:r>
              <a:rPr lang="en-US" dirty="0" smtClean="0"/>
              <a:t>more functions </a:t>
            </a:r>
            <a:r>
              <a:rPr lang="en-US" dirty="0"/>
              <a:t>associated with the H so that by Chaucer’s time it had become </a:t>
            </a:r>
            <a:r>
              <a:rPr lang="en-US" dirty="0" smtClean="0"/>
              <a:t>possible to </a:t>
            </a:r>
            <a:r>
              <a:rPr lang="en-US" dirty="0"/>
              <a:t>use the L variety for a major literary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H variety is the prestigious, powerful variety; the L variety lacks </a:t>
            </a:r>
            <a:r>
              <a:rPr lang="en-US" dirty="0" smtClean="0"/>
              <a:t>prestige and </a:t>
            </a:r>
            <a:r>
              <a:rPr lang="en-US" dirty="0"/>
              <a:t>power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fact, there may be so little prestige attached to the L variety </a:t>
            </a:r>
            <a:r>
              <a:rPr lang="en-US" dirty="0" smtClean="0"/>
              <a:t>that people </a:t>
            </a:r>
            <a:r>
              <a:rPr lang="en-US" dirty="0"/>
              <a:t>may even deny that they know it although they may be observed to </a:t>
            </a:r>
            <a:r>
              <a:rPr lang="en-US" dirty="0" smtClean="0"/>
              <a:t>use it </a:t>
            </a:r>
            <a:r>
              <a:rPr lang="en-US" dirty="0"/>
              <a:t>far more frequently than the H </a:t>
            </a:r>
            <a:r>
              <a:rPr lang="en-US" dirty="0" smtClean="0"/>
              <a:t>variety.</a:t>
            </a:r>
          </a:p>
          <a:p>
            <a:r>
              <a:rPr lang="en-US" dirty="0" smtClean="0"/>
              <a:t>Associated </a:t>
            </a:r>
            <a:r>
              <a:rPr lang="en-US" dirty="0"/>
              <a:t>with this prestige </a:t>
            </a:r>
            <a:r>
              <a:rPr lang="en-US" dirty="0" smtClean="0"/>
              <a:t>valuation for </a:t>
            </a:r>
            <a:r>
              <a:rPr lang="en-US" dirty="0"/>
              <a:t>the H variety, there is likely to be a strong feeling that the prestige </a:t>
            </a:r>
            <a:r>
              <a:rPr lang="en-US" dirty="0" smtClean="0"/>
              <a:t>is deserved </a:t>
            </a:r>
            <a:r>
              <a:rPr lang="en-US" dirty="0"/>
              <a:t>because the H variety is more beautiful, logical, and expressive </a:t>
            </a:r>
            <a:r>
              <a:rPr lang="en-US" dirty="0" smtClean="0"/>
              <a:t>than the </a:t>
            </a:r>
            <a:r>
              <a:rPr lang="en-US" dirty="0"/>
              <a:t>L variety.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 why it is deemed appropriate for literary use, for </a:t>
            </a:r>
            <a:r>
              <a:rPr lang="en-US" dirty="0" smtClean="0"/>
              <a:t>religious purposes</a:t>
            </a:r>
            <a:r>
              <a:rPr lang="en-US" dirty="0"/>
              <a:t>, and so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may also be considerable and widespread </a:t>
            </a:r>
            <a:r>
              <a:rPr lang="en-US" dirty="0" smtClean="0"/>
              <a:t>resistance to </a:t>
            </a:r>
            <a:r>
              <a:rPr lang="en-US" dirty="0"/>
              <a:t>translating certain books into the L variety, </a:t>
            </a:r>
            <a:endParaRPr lang="en-US" dirty="0" smtClean="0"/>
          </a:p>
          <a:p>
            <a:r>
              <a:rPr lang="en-US" dirty="0" smtClean="0"/>
              <a:t>e.g</a:t>
            </a:r>
            <a:r>
              <a:rPr lang="en-US" dirty="0"/>
              <a:t>., the Qur’an into one or </a:t>
            </a:r>
            <a:r>
              <a:rPr lang="en-US" dirty="0" smtClean="0"/>
              <a:t>other colloquial </a:t>
            </a:r>
            <a:r>
              <a:rPr lang="en-US" dirty="0"/>
              <a:t>varieties of Arabic or the Bible into Haitian Creole or Demotic Greek.</a:t>
            </a:r>
          </a:p>
          <a:p>
            <a:r>
              <a:rPr lang="en-US" dirty="0"/>
              <a:t>(We should note that even today many speakers of English resist the Bible in </a:t>
            </a:r>
            <a:r>
              <a:rPr lang="en-US" dirty="0" smtClean="0"/>
              <a:t>any form </a:t>
            </a:r>
            <a:r>
              <a:rPr lang="en-US" dirty="0"/>
              <a:t>other than the King James version.)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last feeling concerning the natural superiority of the H variety is </a:t>
            </a:r>
            <a:r>
              <a:rPr lang="en-US" dirty="0" smtClean="0"/>
              <a:t>likely to </a:t>
            </a:r>
            <a:r>
              <a:rPr lang="en-US" dirty="0"/>
              <a:t>be reinforced by the fact that a considerable body of literature will be </a:t>
            </a:r>
            <a:r>
              <a:rPr lang="en-US" dirty="0" smtClean="0"/>
              <a:t>found to </a:t>
            </a:r>
            <a:r>
              <a:rPr lang="en-US" dirty="0"/>
              <a:t>exist in that variety and almost none in the other.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literature may </a:t>
            </a:r>
            <a:r>
              <a:rPr lang="en-US" dirty="0" smtClean="0"/>
              <a:t>also be </a:t>
            </a:r>
            <a:r>
              <a:rPr lang="en-US" dirty="0"/>
              <a:t>regarded as reflecting essential values about the culture and, when parts </a:t>
            </a:r>
            <a:r>
              <a:rPr lang="en-US" dirty="0" smtClean="0"/>
              <a:t>of it </a:t>
            </a:r>
            <a:r>
              <a:rPr lang="en-US" dirty="0"/>
              <a:t>are classical literature, deemed worthy of recalling by allusion and </a:t>
            </a:r>
            <a:r>
              <a:rPr lang="en-US" dirty="0" smtClean="0"/>
              <a:t>quotations on </a:t>
            </a:r>
            <a:r>
              <a:rPr lang="en-US" dirty="0"/>
              <a:t>occasions suitable for the employment of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Speakers of Arabic in </a:t>
            </a:r>
            <a:r>
              <a:rPr lang="en-US" dirty="0" smtClean="0"/>
              <a:t>particular gain </a:t>
            </a:r>
            <a:r>
              <a:rPr lang="en-US" dirty="0"/>
              <a:t>prestige from being able to allude to classical sources.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folk </a:t>
            </a:r>
            <a:r>
              <a:rPr lang="en-US" dirty="0" smtClean="0"/>
              <a:t>literature associated </a:t>
            </a:r>
            <a:r>
              <a:rPr lang="en-US" dirty="0"/>
              <a:t>with the L variety will have none of the same prestige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it may </a:t>
            </a:r>
            <a:r>
              <a:rPr lang="en-US" dirty="0" smtClean="0"/>
              <a:t>interest folklorists </a:t>
            </a:r>
            <a:r>
              <a:rPr lang="en-US" dirty="0"/>
              <a:t>and it may be transmuted into an H variety by writers skilled in </a:t>
            </a:r>
            <a:r>
              <a:rPr lang="en-US" dirty="0" smtClean="0"/>
              <a:t>H, but </a:t>
            </a:r>
            <a:r>
              <a:rPr lang="en-US" dirty="0"/>
              <a:t>it is unlikely to be the stuff of which literary histories and traditions </a:t>
            </a:r>
            <a:r>
              <a:rPr lang="en-US" dirty="0" smtClean="0"/>
              <a:t>are made </a:t>
            </a:r>
            <a:r>
              <a:rPr lang="en-US" dirty="0"/>
              <a:t>in its ‘raw’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Another important difference between the H and L varieties is that all </a:t>
            </a:r>
            <a:r>
              <a:rPr lang="en-US" dirty="0" smtClean="0"/>
              <a:t>children learn </a:t>
            </a:r>
            <a:r>
              <a:rPr lang="en-US" dirty="0"/>
              <a:t>the L variety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 may concurrently learn the H variety, but </a:t>
            </a:r>
            <a:r>
              <a:rPr lang="en-US" dirty="0" smtClean="0"/>
              <a:t>many </a:t>
            </a:r>
            <a:r>
              <a:rPr lang="en-US" dirty="0"/>
              <a:t>do not learn it at all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e.g., most Haitians have no knowledge at all of </a:t>
            </a:r>
            <a:r>
              <a:rPr lang="en-US" dirty="0" smtClean="0"/>
              <a:t>Standard French </a:t>
            </a:r>
            <a:r>
              <a:rPr lang="en-US" dirty="0"/>
              <a:t>but all can speak some variety of Haitian Creole, although some, as </a:t>
            </a:r>
            <a:r>
              <a:rPr lang="en-US" dirty="0" smtClean="0"/>
              <a:t>I have </a:t>
            </a:r>
            <a:r>
              <a:rPr lang="en-US" dirty="0"/>
              <a:t>said, may deny that they have this ability.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 variety is also likely </a:t>
            </a:r>
            <a:r>
              <a:rPr lang="en-US" dirty="0" smtClean="0"/>
              <a:t>to be </a:t>
            </a:r>
            <a:r>
              <a:rPr lang="en-US" dirty="0"/>
              <a:t>learned in some kind of formal setting, e.g., in classrooms or as part of </a:t>
            </a:r>
            <a:r>
              <a:rPr lang="en-US" dirty="0" smtClean="0"/>
              <a:t>a religious </a:t>
            </a:r>
            <a:r>
              <a:rPr lang="en-US" dirty="0"/>
              <a:t>or cultural indoctrination.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that extent, the H variety is ‘taught</a:t>
            </a:r>
            <a:r>
              <a:rPr lang="en-US" dirty="0" smtClean="0"/>
              <a:t>,’ whereas </a:t>
            </a:r>
            <a:r>
              <a:rPr lang="en-US" dirty="0"/>
              <a:t>the L variety is ‘learned.’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Teaching requires the availability of </a:t>
            </a:r>
            <a:r>
              <a:rPr lang="en-US" dirty="0" smtClean="0"/>
              <a:t>grammars, dictionaries</a:t>
            </a:r>
            <a:r>
              <a:rPr lang="en-US" dirty="0"/>
              <a:t>, standardized texts, and some widely accepted view about the </a:t>
            </a:r>
            <a:r>
              <a:rPr lang="en-US" dirty="0" smtClean="0"/>
              <a:t>nature of </a:t>
            </a:r>
            <a:r>
              <a:rPr lang="en-US" dirty="0"/>
              <a:t>what is being taught and how it is most effectively to be taught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There </a:t>
            </a:r>
            <a:r>
              <a:rPr lang="en-US" dirty="0" smtClean="0"/>
              <a:t>are usually </a:t>
            </a:r>
            <a:r>
              <a:rPr lang="en-US" dirty="0"/>
              <a:t>no comparable grammars, dictionaries, and standardized texts for the </a:t>
            </a:r>
            <a:r>
              <a:rPr lang="en-US" dirty="0" smtClean="0"/>
              <a:t>L variety</a:t>
            </a:r>
            <a:r>
              <a:rPr lang="en-US" dirty="0"/>
              <a:t>, and any view of that variety is likely to be highly pejorative in nature.</a:t>
            </a:r>
          </a:p>
          <a:p>
            <a:r>
              <a:rPr lang="en-US" dirty="0"/>
              <a:t>When such grammars and other aids do exist, they have in many cases </a:t>
            </a:r>
            <a:r>
              <a:rPr lang="en-US" dirty="0" smtClean="0"/>
              <a:t>been written </a:t>
            </a:r>
            <a:r>
              <a:rPr lang="en-US" dirty="0"/>
              <a:t>by outsiders, e.g., ‘foreign’ linguists.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They are also likely to be </a:t>
            </a:r>
            <a:r>
              <a:rPr lang="en-US" dirty="0" smtClean="0"/>
              <a:t>neither well </a:t>
            </a:r>
            <a:r>
              <a:rPr lang="en-US" dirty="0"/>
              <a:t>known to the people whose linguistic usage they describe nor well </a:t>
            </a:r>
            <a:r>
              <a:rPr lang="en-US" dirty="0" smtClean="0"/>
              <a:t>received by </a:t>
            </a:r>
            <a:r>
              <a:rPr lang="en-US" dirty="0"/>
              <a:t>those people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since such works are unlikely to support some of the </a:t>
            </a:r>
            <a:r>
              <a:rPr lang="en-US" dirty="0" smtClean="0"/>
              <a:t>myths that </a:t>
            </a:r>
            <a:r>
              <a:rPr lang="en-US" dirty="0"/>
              <a:t>accompany </a:t>
            </a:r>
            <a:r>
              <a:rPr lang="en-US" dirty="0" err="1"/>
              <a:t>diglossia</a:t>
            </a:r>
            <a:r>
              <a:rPr lang="en-US" dirty="0"/>
              <a:t>, particularly the myth that the L variety lacks any </a:t>
            </a:r>
            <a:r>
              <a:rPr lang="en-US" dirty="0" smtClean="0"/>
              <a:t>kind of </a:t>
            </a:r>
            <a:r>
              <a:rPr lang="en-US" dirty="0"/>
              <a:t>‘grammar.’</a:t>
            </a:r>
          </a:p>
          <a:p>
            <a:r>
              <a:rPr lang="en-US" dirty="0"/>
              <a:t>The L variety often shows a tendency to borrow learned words from the </a:t>
            </a:r>
            <a:r>
              <a:rPr lang="en-US" dirty="0" smtClean="0"/>
              <a:t>H variety</a:t>
            </a:r>
            <a:r>
              <a:rPr lang="en-US" dirty="0"/>
              <a:t>, particularly when speakers try to use the L variety in more formal ways.</a:t>
            </a:r>
          </a:p>
          <a:p>
            <a:r>
              <a:rPr lang="en-US" dirty="0"/>
              <a:t>The result is a certain admixture of H vocabulary into the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possible to refer to a language or a variety </a:t>
            </a:r>
            <a:r>
              <a:rPr lang="en-US" dirty="0" smtClean="0"/>
              <a:t>of a </a:t>
            </a:r>
            <a:r>
              <a:rPr lang="en-US" dirty="0"/>
              <a:t>language as a </a:t>
            </a:r>
            <a:r>
              <a:rPr lang="en-US" i="1" dirty="0"/>
              <a:t>code. </a:t>
            </a: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term is useful because it is neutral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 </a:t>
            </a:r>
            <a:r>
              <a:rPr lang="en-US" i="1" dirty="0"/>
              <a:t>Terms like </a:t>
            </a:r>
            <a:r>
              <a:rPr lang="en-US" i="1" dirty="0" smtClean="0"/>
              <a:t>dialect, language</a:t>
            </a:r>
            <a:r>
              <a:rPr lang="en-US" i="1" dirty="0"/>
              <a:t>, style, standard language, pidgin, and </a:t>
            </a:r>
            <a:r>
              <a:rPr lang="en-US" i="1" dirty="0" err="1"/>
              <a:t>creole</a:t>
            </a:r>
            <a:r>
              <a:rPr lang="en-US" i="1" dirty="0"/>
              <a:t> are inclined to arouse emotions.</a:t>
            </a:r>
          </a:p>
          <a:p>
            <a:r>
              <a:rPr lang="en-US" dirty="0"/>
              <a:t>In contrast, the ‘neutral’ term </a:t>
            </a:r>
            <a:r>
              <a:rPr lang="en-US" i="1" dirty="0"/>
              <a:t>code, taken from information theory, </a:t>
            </a:r>
            <a:r>
              <a:rPr lang="en-US" i="1" dirty="0" smtClean="0"/>
              <a:t>can </a:t>
            </a:r>
            <a:r>
              <a:rPr lang="en-US" dirty="0" smtClean="0"/>
              <a:t>be </a:t>
            </a:r>
            <a:r>
              <a:rPr lang="en-US" dirty="0"/>
              <a:t>used to refer to any kind of system that two or more people employ </a:t>
            </a:r>
            <a:r>
              <a:rPr lang="en-US" dirty="0" smtClean="0"/>
              <a:t>for communication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It can actually be used for a system used by a single </a:t>
            </a:r>
            <a:r>
              <a:rPr lang="en-US" dirty="0" smtClean="0"/>
              <a:t>person, as </a:t>
            </a:r>
            <a:r>
              <a:rPr lang="en-US" dirty="0"/>
              <a:t>when someone devises a private code to protect certain secrets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All </a:t>
            </a:r>
            <a:r>
              <a:rPr lang="en-US" dirty="0"/>
              <a:t>of </a:t>
            </a:r>
            <a:r>
              <a:rPr lang="en-US" dirty="0" smtClean="0"/>
              <a:t>the above</a:t>
            </a:r>
            <a:r>
              <a:rPr lang="en-US" dirty="0"/>
              <a:t>, then, are codes by this, admittedly loose, definition.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interesting is </a:t>
            </a:r>
            <a:r>
              <a:rPr lang="en-US" dirty="0"/>
              <a:t>the factors that govern the choice of a particular code on a particular occasion.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On other </a:t>
            </a:r>
            <a:r>
              <a:rPr lang="en-US" dirty="0" smtClean="0"/>
              <a:t>occasions, though</a:t>
            </a:r>
            <a:r>
              <a:rPr lang="en-US" dirty="0"/>
              <a:t>, there may be distinctly different pairs of words, i.e., doublets, in the H </a:t>
            </a:r>
            <a:r>
              <a:rPr lang="en-US" dirty="0" smtClean="0"/>
              <a:t>and L </a:t>
            </a:r>
            <a:r>
              <a:rPr lang="en-US" dirty="0"/>
              <a:t>varieties to refer to very common objects and concepts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Since the domains of </a:t>
            </a:r>
            <a:r>
              <a:rPr lang="en-US" dirty="0" smtClean="0"/>
              <a:t>use of </a:t>
            </a:r>
            <a:r>
              <a:rPr lang="en-US" dirty="0"/>
              <a:t>the two varieties do not intersect, there will be an L word for use in L </a:t>
            </a:r>
            <a:r>
              <a:rPr lang="en-US" dirty="0" smtClean="0"/>
              <a:t>situations and </a:t>
            </a:r>
            <a:r>
              <a:rPr lang="en-US" dirty="0"/>
              <a:t>an H word for use in H situations with no possibility of transferring the </a:t>
            </a:r>
            <a:r>
              <a:rPr lang="en-US" dirty="0" smtClean="0"/>
              <a:t>one to </a:t>
            </a:r>
            <a:r>
              <a:rPr lang="en-US" dirty="0"/>
              <a:t>the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 far as the pronunciation of the two varieties is concerned, </a:t>
            </a:r>
            <a:r>
              <a:rPr lang="en-US" dirty="0" smtClean="0"/>
              <a:t>the L </a:t>
            </a:r>
            <a:r>
              <a:rPr lang="en-US" dirty="0"/>
              <a:t>system will often appear to be the more ‘basic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 </a:t>
            </a:r>
            <a:r>
              <a:rPr lang="en-US" dirty="0"/>
              <a:t>However, actual </a:t>
            </a:r>
            <a:r>
              <a:rPr lang="en-US" dirty="0" smtClean="0"/>
              <a:t>circumstances can </a:t>
            </a:r>
            <a:r>
              <a:rPr lang="en-US" dirty="0"/>
              <a:t>vary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Whereas the two varieties of Greek have very similar sound </a:t>
            </a:r>
            <a:r>
              <a:rPr lang="en-US" dirty="0" smtClean="0"/>
              <a:t>systems, there </a:t>
            </a:r>
            <a:r>
              <a:rPr lang="en-US" dirty="0"/>
              <a:t>is a considerable difference between Classical Arabic and the </a:t>
            </a:r>
            <a:r>
              <a:rPr lang="en-US" dirty="0" smtClean="0"/>
              <a:t>colloquial varieties </a:t>
            </a:r>
            <a:r>
              <a:rPr lang="en-US" dirty="0"/>
              <a:t>and a still greater difference between High German and Swiss German.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Diglossia</a:t>
            </a:r>
            <a:r>
              <a:rPr lang="en-US" dirty="0"/>
              <a:t> is a widespread phenomenon in the world, well attested in </a:t>
            </a:r>
            <a:r>
              <a:rPr lang="en-US" dirty="0" smtClean="0"/>
              <a:t>both space </a:t>
            </a:r>
            <a:r>
              <a:rPr lang="en-US" dirty="0"/>
              <a:t>(e.g., varieties of Tamil in the south of India) and time (e.g., Latin </a:t>
            </a:r>
            <a:r>
              <a:rPr lang="en-US" dirty="0" smtClean="0"/>
              <a:t>in Europe </a:t>
            </a:r>
            <a:r>
              <a:rPr lang="en-US" dirty="0"/>
              <a:t>in the Middle Ages). 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Ferguson (</a:t>
            </a:r>
            <a:r>
              <a:rPr lang="en-US" dirty="0" smtClean="0"/>
              <a:t>1959), </a:t>
            </a:r>
            <a:r>
              <a:rPr lang="en-US" dirty="0"/>
              <a:t>it is </a:t>
            </a:r>
            <a:r>
              <a:rPr lang="en-US" dirty="0" smtClean="0"/>
              <a:t>likely to </a:t>
            </a:r>
            <a:r>
              <a:rPr lang="en-US" dirty="0"/>
              <a:t>come into being when (1) ‘there is a sizable body of literature in a </a:t>
            </a:r>
            <a:r>
              <a:rPr lang="en-US" dirty="0" smtClean="0"/>
              <a:t>language closely </a:t>
            </a:r>
            <a:r>
              <a:rPr lang="en-US" dirty="0"/>
              <a:t>related to (or even identical with) the natural language of the </a:t>
            </a:r>
            <a:r>
              <a:rPr lang="en-US" dirty="0" smtClean="0"/>
              <a:t>community . </a:t>
            </a:r>
            <a:r>
              <a:rPr lang="en-US" dirty="0"/>
              <a:t>.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[and when (2)] literacy in the community is limited to a small elite, [and</a:t>
            </a:r>
            <a:r>
              <a:rPr lang="en-US" dirty="0" smtClean="0"/>
              <a:t>] . </a:t>
            </a:r>
            <a:r>
              <a:rPr lang="en-US" dirty="0"/>
              <a:t>. . a suitable period of time, of the order of several centuries, passes from </a:t>
            </a:r>
            <a:r>
              <a:rPr lang="en-US" dirty="0" smtClean="0"/>
              <a:t>the establishment </a:t>
            </a:r>
            <a:r>
              <a:rPr lang="en-US" dirty="0"/>
              <a:t>of (1) and (2).’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People living in a </a:t>
            </a:r>
            <a:r>
              <a:rPr lang="en-US" dirty="0" err="1"/>
              <a:t>diglossic</a:t>
            </a:r>
            <a:r>
              <a:rPr lang="en-US" dirty="0"/>
              <a:t> community do </a:t>
            </a:r>
            <a:r>
              <a:rPr lang="en-US" dirty="0" smtClean="0"/>
              <a:t>not usually </a:t>
            </a:r>
            <a:r>
              <a:rPr lang="en-US" dirty="0"/>
              <a:t>regard </a:t>
            </a:r>
            <a:r>
              <a:rPr lang="en-US" dirty="0" err="1"/>
              <a:t>diglossia</a:t>
            </a:r>
            <a:r>
              <a:rPr lang="en-US" dirty="0"/>
              <a:t> as a ‘problem.’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becomes a problem only when </a:t>
            </a:r>
            <a:r>
              <a:rPr lang="en-US" dirty="0" smtClean="0"/>
              <a:t>there is </a:t>
            </a:r>
            <a:r>
              <a:rPr lang="en-US" dirty="0"/>
              <a:t>a growth of literacy, or when there is a desire to decrease regional </a:t>
            </a:r>
            <a:r>
              <a:rPr lang="en-US" dirty="0" smtClean="0"/>
              <a:t>and/or social </a:t>
            </a:r>
            <a:r>
              <a:rPr lang="en-US" dirty="0"/>
              <a:t>barriers, or when a need is seen for a unified ‘national’ language.</a:t>
            </a:r>
          </a:p>
          <a:p>
            <a:r>
              <a:rPr lang="en-US" dirty="0"/>
              <a:t>In Haiti, any attempt to develop literacy had to confront directly the </a:t>
            </a:r>
            <a:r>
              <a:rPr lang="en-US" dirty="0" smtClean="0"/>
              <a:t>issue of </a:t>
            </a:r>
            <a:r>
              <a:rPr lang="en-US" dirty="0"/>
              <a:t>whether to increase the amount of Standard French taught or to ‘elevate’ </a:t>
            </a:r>
            <a:r>
              <a:rPr lang="en-US" dirty="0" smtClean="0"/>
              <a:t>the L </a:t>
            </a:r>
            <a:r>
              <a:rPr lang="en-US" dirty="0"/>
              <a:t>variety, Haitian Creole, into a national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Haitian Creole was </a:t>
            </a:r>
            <a:r>
              <a:rPr lang="en-US" dirty="0" smtClean="0"/>
              <a:t>eventually recognized </a:t>
            </a:r>
            <a:r>
              <a:rPr lang="en-US" dirty="0"/>
              <a:t>as a national language in 1983, with prestigious French, </a:t>
            </a:r>
            <a:r>
              <a:rPr lang="en-US" dirty="0" smtClean="0"/>
              <a:t>of course</a:t>
            </a:r>
            <a:r>
              <a:rPr lang="en-US" dirty="0"/>
              <a:t>, the other.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languages were made official in 1987.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has been </a:t>
            </a:r>
            <a:r>
              <a:rPr lang="en-US" dirty="0" smtClean="0"/>
              <a:t>an ongoing </a:t>
            </a:r>
            <a:r>
              <a:rPr lang="en-US" dirty="0"/>
              <a:t>debate about the most appropriate orthography (spelling system) </a:t>
            </a:r>
            <a:r>
              <a:rPr lang="en-US" dirty="0" smtClean="0"/>
              <a:t>for Haitian </a:t>
            </a:r>
            <a:r>
              <a:rPr lang="en-US" dirty="0"/>
              <a:t>Creole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about the use of certain letters and accents, and about </a:t>
            </a:r>
            <a:r>
              <a:rPr lang="en-US" dirty="0" smtClean="0"/>
              <a:t>whether the </a:t>
            </a:r>
            <a:r>
              <a:rPr lang="en-US" dirty="0"/>
              <a:t>differences between French and Haitian Creole should be minimized in </a:t>
            </a:r>
            <a:r>
              <a:rPr lang="en-US" dirty="0" err="1" smtClean="0"/>
              <a:t>the</a:t>
            </a:r>
            <a:r>
              <a:rPr lang="en-US" dirty="0" err="1"/>
              <a:t>orthography</a:t>
            </a:r>
            <a:r>
              <a:rPr lang="en-US" dirty="0"/>
              <a:t> for Haitian Creole or whether that orthography should be as </a:t>
            </a:r>
            <a:r>
              <a:rPr lang="en-US" dirty="0" smtClean="0"/>
              <a:t>transparent as </a:t>
            </a:r>
            <a:r>
              <a:rPr lang="en-US" dirty="0"/>
              <a:t>possible in relating letters to sounds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particularly the sounds of </a:t>
            </a:r>
            <a:r>
              <a:rPr lang="en-US" dirty="0" smtClean="0"/>
              <a:t>the most </a:t>
            </a:r>
            <a:r>
              <a:rPr lang="en-US" dirty="0"/>
              <a:t>widespread variety of Haitian Creole.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French, though not widely used, </a:t>
            </a:r>
            <a:r>
              <a:rPr lang="en-US" dirty="0" smtClean="0"/>
              <a:t>has such </a:t>
            </a:r>
            <a:r>
              <a:rPr lang="en-US" dirty="0"/>
              <a:t>prestige that, according to </a:t>
            </a:r>
            <a:r>
              <a:rPr lang="en-US" dirty="0" err="1"/>
              <a:t>Schieffelin</a:t>
            </a:r>
            <a:r>
              <a:rPr lang="en-US" dirty="0"/>
              <a:t> and </a:t>
            </a:r>
            <a:r>
              <a:rPr lang="en-US" dirty="0" err="1"/>
              <a:t>Doucet</a:t>
            </a:r>
            <a:r>
              <a:rPr lang="en-US" dirty="0"/>
              <a:t> (</a:t>
            </a:r>
            <a:r>
              <a:rPr lang="en-US" dirty="0" smtClean="0"/>
              <a:t>1998) virtually any </a:t>
            </a:r>
            <a:r>
              <a:rPr lang="en-US" dirty="0"/>
              <a:t>proposal for an </a:t>
            </a:r>
            <a:r>
              <a:rPr lang="en-US" dirty="0" err="1"/>
              <a:t>othography</a:t>
            </a:r>
            <a:r>
              <a:rPr lang="en-US" dirty="0"/>
              <a:t> for </a:t>
            </a:r>
            <a:r>
              <a:rPr lang="en-US" dirty="0" err="1"/>
              <a:t>kreyòl</a:t>
            </a:r>
            <a:r>
              <a:rPr lang="en-US" dirty="0"/>
              <a:t> has created ‘resistance both to </a:t>
            </a:r>
            <a:r>
              <a:rPr lang="en-US" dirty="0" smtClean="0"/>
              <a:t>the adoption </a:t>
            </a:r>
            <a:r>
              <a:rPr lang="en-US" dirty="0"/>
              <a:t>of the orthography and to the use of </a:t>
            </a:r>
            <a:r>
              <a:rPr lang="en-US" dirty="0" err="1"/>
              <a:t>kreyòl</a:t>
            </a:r>
            <a:r>
              <a:rPr lang="en-US" dirty="0"/>
              <a:t> as a medium of </a:t>
            </a:r>
            <a:r>
              <a:rPr lang="en-US" dirty="0" smtClean="0"/>
              <a:t>instruction in </a:t>
            </a:r>
            <a:r>
              <a:rPr lang="en-US" dirty="0"/>
              <a:t>school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double resistance comes from both the masses and the </a:t>
            </a:r>
            <a:r>
              <a:rPr lang="en-US" dirty="0" smtClean="0"/>
              <a:t>educated elite </a:t>
            </a:r>
            <a:r>
              <a:rPr lang="en-US" dirty="0"/>
              <a:t>minority.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masses see the </a:t>
            </a:r>
            <a:r>
              <a:rPr lang="en-US" dirty="0" err="1"/>
              <a:t>officialization</a:t>
            </a:r>
            <a:r>
              <a:rPr lang="en-US" dirty="0"/>
              <a:t> of written and spoken </a:t>
            </a:r>
            <a:r>
              <a:rPr lang="en-US" dirty="0" err="1"/>
              <a:t>kreyòl</a:t>
            </a:r>
            <a:r>
              <a:rPr lang="en-US" dirty="0"/>
              <a:t> </a:t>
            </a:r>
            <a:r>
              <a:rPr lang="en-US" dirty="0" smtClean="0"/>
              <a:t>in school </a:t>
            </a:r>
            <a:r>
              <a:rPr lang="en-US" dirty="0"/>
              <a:t>as limiting their access to French and, consequently, their social </a:t>
            </a:r>
            <a:r>
              <a:rPr lang="en-US" dirty="0" smtClean="0"/>
              <a:t>and economic </a:t>
            </a:r>
            <a:r>
              <a:rPr lang="en-US" dirty="0"/>
              <a:t>mobility.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elites, who already know </a:t>
            </a:r>
            <a:r>
              <a:rPr lang="en-US" dirty="0" err="1"/>
              <a:t>kreyòl</a:t>
            </a:r>
            <a:r>
              <a:rPr lang="en-US" dirty="0"/>
              <a:t>, do not see the </a:t>
            </a:r>
            <a:r>
              <a:rPr lang="en-US" dirty="0" smtClean="0"/>
              <a:t>point of </a:t>
            </a:r>
            <a:r>
              <a:rPr lang="en-US" dirty="0"/>
              <a:t>teaching it, in any form, in school.’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Greeks have still not entirely solved the problems associated with </a:t>
            </a:r>
            <a:r>
              <a:rPr lang="en-US" dirty="0" smtClean="0"/>
              <a:t>their two </a:t>
            </a:r>
            <a:r>
              <a:rPr lang="en-US" dirty="0"/>
              <a:t>varieties: ‘conservative’ Greeks want to resolve any differences in favor </a:t>
            </a:r>
            <a:r>
              <a:rPr lang="en-US" dirty="0" smtClean="0"/>
              <a:t>of the </a:t>
            </a:r>
            <a:r>
              <a:rPr lang="en-US" dirty="0"/>
              <a:t>H variety, but ‘liberals’ favor the L variety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(It was at one time said that </a:t>
            </a:r>
            <a:r>
              <a:rPr lang="en-US" dirty="0" smtClean="0"/>
              <a:t>you could </a:t>
            </a:r>
            <a:r>
              <a:rPr lang="en-US" dirty="0"/>
              <a:t>judge a Greek’s social and political attitudes by the way he or she </a:t>
            </a:r>
            <a:r>
              <a:rPr lang="en-US" dirty="0" smtClean="0"/>
              <a:t>declined third-declension </a:t>
            </a:r>
            <a:r>
              <a:rPr lang="en-US" dirty="0"/>
              <a:t>nouns!)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twentieth century witnessed a long and </a:t>
            </a:r>
            <a:r>
              <a:rPr lang="en-US" dirty="0" smtClean="0"/>
              <a:t>sometimes bitter </a:t>
            </a:r>
            <a:r>
              <a:rPr lang="en-US" dirty="0"/>
              <a:t>struggle between supporters of the two </a:t>
            </a:r>
            <a:r>
              <a:rPr lang="en-US" dirty="0" smtClean="0"/>
              <a:t>varieties.</a:t>
            </a:r>
          </a:p>
          <a:p>
            <a:r>
              <a:rPr lang="en-US" dirty="0" smtClean="0"/>
              <a:t>Religious authorities condemned </a:t>
            </a:r>
            <a:r>
              <a:rPr lang="en-US" dirty="0"/>
              <a:t>a 1921 translation of the New Testament into Demotic Greek </a:t>
            </a:r>
            <a:r>
              <a:rPr lang="en-US" dirty="0" smtClean="0"/>
              <a:t>and this </a:t>
            </a:r>
            <a:r>
              <a:rPr lang="en-US" dirty="0"/>
              <a:t>action led to rioting in the streets of Athens.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One consequence of </a:t>
            </a:r>
            <a:r>
              <a:rPr lang="en-US" dirty="0" smtClean="0"/>
              <a:t>the language </a:t>
            </a:r>
            <a:r>
              <a:rPr lang="en-US" dirty="0"/>
              <a:t>disagreement was that, when the ‘liberal’ government of the 1960s </a:t>
            </a:r>
            <a:r>
              <a:rPr lang="en-US" dirty="0" smtClean="0"/>
              <a:t>was overthrown </a:t>
            </a:r>
            <a:r>
              <a:rPr lang="en-US" dirty="0"/>
              <a:t>by the ‘colonels’ in 1967, the former government’s program to </a:t>
            </a:r>
            <a:r>
              <a:rPr lang="en-US" dirty="0" smtClean="0"/>
              <a:t>extend the </a:t>
            </a:r>
            <a:r>
              <a:rPr lang="en-US" dirty="0"/>
              <a:t>uses of </a:t>
            </a:r>
            <a:r>
              <a:rPr lang="en-US" dirty="0" err="1"/>
              <a:t>Dhimotiki</a:t>
            </a:r>
            <a:r>
              <a:rPr lang="en-US" dirty="0"/>
              <a:t> was superseded by restoration of use of the H </a:t>
            </a:r>
            <a:r>
              <a:rPr lang="en-US" dirty="0" smtClean="0"/>
              <a:t>variety, </a:t>
            </a:r>
            <a:r>
              <a:rPr lang="en-US" dirty="0" err="1" smtClean="0"/>
              <a:t>Katharévousa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 in education, and the suppression of </a:t>
            </a:r>
            <a:r>
              <a:rPr lang="en-US" dirty="0" err="1" smtClean="0"/>
              <a:t>Dhimotiki</a:t>
            </a:r>
            <a:r>
              <a:rPr lang="en-US" dirty="0" smtClean="0"/>
              <a:t> because </a:t>
            </a:r>
            <a:r>
              <a:rPr lang="en-US" dirty="0"/>
              <a:t>of its association with ‘left-wing’ views.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the return to </a:t>
            </a:r>
            <a:r>
              <a:rPr lang="en-US" dirty="0" smtClean="0"/>
              <a:t>constitutional government </a:t>
            </a:r>
            <a:r>
              <a:rPr lang="en-US" dirty="0"/>
              <a:t>in 1975 the H was superseded in turn by the L, </a:t>
            </a:r>
            <a:r>
              <a:rPr lang="en-US" dirty="0" err="1"/>
              <a:t>Dhimotiki</a:t>
            </a:r>
            <a:r>
              <a:rPr lang="en-US" dirty="0"/>
              <a:t> </a:t>
            </a:r>
            <a:r>
              <a:rPr lang="en-US" dirty="0" smtClean="0"/>
              <a:t>was declared </a:t>
            </a:r>
            <a:r>
              <a:rPr lang="en-US" dirty="0"/>
              <a:t>the official language of Greece in 1976, and </a:t>
            </a:r>
            <a:r>
              <a:rPr lang="en-US" dirty="0" err="1"/>
              <a:t>Katharévousa</a:t>
            </a:r>
            <a:r>
              <a:rPr lang="en-US" dirty="0"/>
              <a:t> </a:t>
            </a:r>
            <a:r>
              <a:rPr lang="en-US" dirty="0" smtClean="0"/>
              <a:t>disappeared almost </a:t>
            </a:r>
            <a:r>
              <a:rPr lang="en-US" dirty="0"/>
              <a:t>entirely from public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new model for Greece seems to be </a:t>
            </a:r>
            <a:r>
              <a:rPr lang="en-US" dirty="0" smtClean="0"/>
              <a:t>based on </a:t>
            </a:r>
            <a:r>
              <a:rPr lang="en-US" dirty="0"/>
              <a:t>the variety spoken in Athens. </a:t>
            </a:r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/>
              <a:t>, the opponents of this new Greek </a:t>
            </a:r>
            <a:r>
              <a:rPr lang="en-US" dirty="0" smtClean="0"/>
              <a:t>language based </a:t>
            </a:r>
            <a:r>
              <a:rPr lang="en-US" dirty="0"/>
              <a:t>on the L variety attack it for being impoverished and cut off from </a:t>
            </a:r>
            <a:r>
              <a:rPr lang="en-US" dirty="0" smtClean="0"/>
              <a:t>its roots</a:t>
            </a:r>
            <a:r>
              <a:rPr lang="en-US" dirty="0"/>
              <a:t>, which are said to be the former H variety and Ancient Greek (</a:t>
            </a:r>
            <a:r>
              <a:rPr lang="en-US" dirty="0" err="1" smtClean="0"/>
              <a:t>Frangoudaki</a:t>
            </a:r>
            <a:r>
              <a:rPr lang="en-US" dirty="0" smtClean="0"/>
              <a:t>, 1992).</a:t>
            </a:r>
          </a:p>
          <a:p>
            <a:r>
              <a:rPr lang="en-US" dirty="0" smtClean="0"/>
              <a:t> </a:t>
            </a:r>
            <a:r>
              <a:rPr lang="en-US" dirty="0" err="1"/>
              <a:t>Tseronis</a:t>
            </a:r>
            <a:r>
              <a:rPr lang="en-US" dirty="0"/>
              <a:t> (2002) says that the two most recent Greek </a:t>
            </a:r>
            <a:r>
              <a:rPr lang="en-US" dirty="0" smtClean="0"/>
              <a:t>dictionaries, the </a:t>
            </a:r>
            <a:r>
              <a:rPr lang="en-US" i="1" dirty="0"/>
              <a:t>Dictionary of Modern Greek Language (DOMGL) and the Dictionary </a:t>
            </a:r>
            <a:r>
              <a:rPr lang="en-US" i="1" dirty="0" smtClean="0"/>
              <a:t>of Common </a:t>
            </a:r>
            <a:r>
              <a:rPr lang="en-US" i="1" dirty="0"/>
              <a:t>Modern Greek (DOCMG) show that the process of </a:t>
            </a:r>
            <a:r>
              <a:rPr lang="en-US" i="1" dirty="0" smtClean="0"/>
              <a:t>standardization </a:t>
            </a:r>
            <a:r>
              <a:rPr lang="en-US" dirty="0" smtClean="0"/>
              <a:t>continues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DOMGL finds its roots in </a:t>
            </a:r>
            <a:r>
              <a:rPr lang="en-US" dirty="0" err="1"/>
              <a:t>Katharévousa</a:t>
            </a:r>
            <a:r>
              <a:rPr lang="en-US" dirty="0"/>
              <a:t> and the </a:t>
            </a:r>
            <a:r>
              <a:rPr lang="en-US" dirty="0" smtClean="0"/>
              <a:t>DOCMG in </a:t>
            </a:r>
            <a:r>
              <a:rPr lang="en-US" dirty="0" err="1"/>
              <a:t>Dhimotiki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both point to eventual unification around the </a:t>
            </a:r>
            <a:r>
              <a:rPr lang="en-US" dirty="0" smtClean="0"/>
              <a:t>variety spoken </a:t>
            </a:r>
            <a:r>
              <a:rPr lang="en-US" dirty="0"/>
              <a:t>in Athens and an end to the H–L division.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linguistic situations in Haiti and Greece are intimately tied to </a:t>
            </a:r>
            <a:r>
              <a:rPr lang="en-US" dirty="0" smtClean="0"/>
              <a:t>power relationships </a:t>
            </a:r>
            <a:r>
              <a:rPr lang="en-US" dirty="0"/>
              <a:t>among social groups. </a:t>
            </a:r>
            <a:endParaRPr lang="en-US" dirty="0" smtClean="0"/>
          </a:p>
          <a:p>
            <a:r>
              <a:rPr lang="en-US" dirty="0" smtClean="0"/>
              <a:t>Traditionally</a:t>
            </a:r>
            <a:r>
              <a:rPr lang="en-US" dirty="0"/>
              <a:t>, in each country the H </a:t>
            </a:r>
            <a:r>
              <a:rPr lang="en-US" dirty="0" smtClean="0"/>
              <a:t>variety has </a:t>
            </a:r>
            <a:r>
              <a:rPr lang="en-US" dirty="0"/>
              <a:t>been associated with an elite and the L variety with everyone else. </a:t>
            </a:r>
            <a:r>
              <a:rPr lang="en-US" dirty="0" err="1" smtClean="0"/>
              <a:t>Diglossia</a:t>
            </a:r>
            <a:r>
              <a:rPr lang="en-US" dirty="0" smtClean="0"/>
              <a:t> reinforces </a:t>
            </a:r>
            <a:r>
              <a:rPr lang="en-US" dirty="0"/>
              <a:t>social distinctions.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used to assert social position and to </a:t>
            </a:r>
            <a:r>
              <a:rPr lang="en-US" dirty="0" smtClean="0"/>
              <a:t>keep people </a:t>
            </a:r>
            <a:r>
              <a:rPr lang="en-US" dirty="0"/>
              <a:t>in their place, particularly those at the lower end of the social hierarchy.</a:t>
            </a:r>
          </a:p>
          <a:p>
            <a:r>
              <a:rPr lang="en-US" dirty="0"/>
              <a:t>Any move to extend the L variety, even in the case of Haiti to make </a:t>
            </a:r>
            <a:r>
              <a:rPr lang="en-US" dirty="0" smtClean="0"/>
              <a:t>the population </a:t>
            </a:r>
            <a:r>
              <a:rPr lang="en-US" dirty="0"/>
              <a:t>literate in any variety, is likely to be perceived to be a direct </a:t>
            </a:r>
            <a:r>
              <a:rPr lang="en-US" dirty="0" smtClean="0"/>
              <a:t>threat to </a:t>
            </a:r>
            <a:r>
              <a:rPr lang="en-US" dirty="0"/>
              <a:t>those who want to maintain traditional relationships and the existing </a:t>
            </a:r>
            <a:r>
              <a:rPr lang="en-US" dirty="0" smtClean="0"/>
              <a:t>power structure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 never actually became Swiss, neither on paper nor in his heart; and you </a:t>
            </a:r>
            <a:r>
              <a:rPr lang="en-US" dirty="0" smtClean="0"/>
              <a:t>could tell </a:t>
            </a:r>
            <a:r>
              <a:rPr lang="en-US" dirty="0"/>
              <a:t>from his language that he had not grown up there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was not only his </a:t>
            </a:r>
            <a:r>
              <a:rPr lang="en-US" dirty="0" smtClean="0"/>
              <a:t>language that </a:t>
            </a:r>
            <a:r>
              <a:rPr lang="en-US" dirty="0"/>
              <a:t>showed that he was a foreigner – his way of life showed it too. </a:t>
            </a:r>
            <a:endParaRPr lang="en-US" dirty="0" smtClean="0"/>
          </a:p>
          <a:p>
            <a:r>
              <a:rPr lang="en-US" dirty="0" smtClean="0"/>
              <a:t>He preferred to </a:t>
            </a:r>
            <a:r>
              <a:rPr lang="en-US" dirty="0"/>
              <a:t>associate with his German compatriots rather than with the natives, and was </a:t>
            </a:r>
            <a:r>
              <a:rPr lang="en-US" dirty="0" smtClean="0"/>
              <a:t>a member </a:t>
            </a:r>
            <a:r>
              <a:rPr lang="en-US" dirty="0"/>
              <a:t>and the treasurer of their society.</a:t>
            </a:r>
          </a:p>
          <a:p>
            <a:r>
              <a:rPr lang="en-US" dirty="0"/>
              <a:t>Swiss German </a:t>
            </a:r>
            <a:r>
              <a:rPr lang="en-US" dirty="0" err="1"/>
              <a:t>diglossia</a:t>
            </a:r>
            <a:r>
              <a:rPr lang="en-US" dirty="0"/>
              <a:t> has its own stabilizing factors. Switzerland is a </a:t>
            </a:r>
            <a:r>
              <a:rPr lang="en-US" dirty="0" smtClean="0"/>
              <a:t>multilingual country</a:t>
            </a:r>
            <a:r>
              <a:rPr lang="en-US" dirty="0"/>
              <a:t>, with German, French, and Italian its three official languages.</a:t>
            </a:r>
          </a:p>
          <a:p>
            <a:r>
              <a:rPr lang="en-US" dirty="0"/>
              <a:t>Strong constitutional protection is provided for German, the H variety of </a:t>
            </a:r>
            <a:r>
              <a:rPr lang="en-US" dirty="0" smtClean="0"/>
              <a:t>which is </a:t>
            </a:r>
            <a:r>
              <a:rPr lang="en-US" dirty="0"/>
              <a:t>taught in the schools and used in official publications, newspapers, </a:t>
            </a:r>
            <a:r>
              <a:rPr lang="en-US" dirty="0" smtClean="0"/>
              <a:t>literature, and </a:t>
            </a:r>
            <a:r>
              <a:rPr lang="en-US" dirty="0"/>
              <a:t>church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do people choose to use one code rather than another, what </a:t>
            </a:r>
            <a:r>
              <a:rPr lang="en-US" dirty="0" smtClean="0"/>
              <a:t>brings about </a:t>
            </a:r>
            <a:r>
              <a:rPr lang="en-US" dirty="0"/>
              <a:t>shifts from one code to another, and why do they occasionally prefer </a:t>
            </a:r>
            <a:r>
              <a:rPr lang="en-US" dirty="0" smtClean="0"/>
              <a:t>to use </a:t>
            </a:r>
            <a:r>
              <a:rPr lang="en-US" dirty="0"/>
              <a:t>a code formed from two other codes by switching back and forth </a:t>
            </a:r>
            <a:r>
              <a:rPr lang="en-US" dirty="0" smtClean="0"/>
              <a:t>between the </a:t>
            </a:r>
            <a:r>
              <a:rPr lang="en-US" dirty="0"/>
              <a:t>two or even mixing them?</a:t>
            </a:r>
          </a:p>
          <a:p>
            <a:r>
              <a:rPr lang="en-US" dirty="0"/>
              <a:t>Such questions as these assume that there are indeed few single-code speakers;</a:t>
            </a:r>
          </a:p>
          <a:p>
            <a:r>
              <a:rPr lang="en-US" dirty="0"/>
              <a:t>people are nearly always faced with choosing an appropriate code when </a:t>
            </a:r>
            <a:r>
              <a:rPr lang="en-US" dirty="0" smtClean="0"/>
              <a:t>they speak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Very </a:t>
            </a:r>
            <a:r>
              <a:rPr lang="en-US" dirty="0"/>
              <a:t>young children may be exceptions, as may learners of a new </a:t>
            </a:r>
            <a:r>
              <a:rPr lang="en-US" dirty="0" smtClean="0"/>
              <a:t>language (for </a:t>
            </a:r>
            <a:r>
              <a:rPr lang="en-US" dirty="0"/>
              <a:t>a while at least) and the victims of certain pathological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allows the German Swiss to communicate with </a:t>
            </a:r>
            <a:r>
              <a:rPr lang="en-US" dirty="0" smtClean="0"/>
              <a:t>speakers of </a:t>
            </a:r>
            <a:r>
              <a:rPr lang="en-US" dirty="0"/>
              <a:t>German elsewhere in Europe and gives them access to everything written </a:t>
            </a:r>
            <a:r>
              <a:rPr lang="en-US" dirty="0" smtClean="0"/>
              <a:t>in Standard </a:t>
            </a:r>
            <a:r>
              <a:rPr lang="en-US" dirty="0"/>
              <a:t>German.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Germans in Switzerland can also assert </a:t>
            </a:r>
            <a:r>
              <a:rPr lang="en-US" dirty="0" smtClean="0"/>
              <a:t>their independence </a:t>
            </a:r>
            <a:r>
              <a:rPr lang="en-US" dirty="0"/>
              <a:t>of other Germans through use of their L variety.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their </a:t>
            </a:r>
            <a:r>
              <a:rPr lang="en-US" dirty="0" smtClean="0"/>
              <a:t>own distinctive </a:t>
            </a:r>
            <a:r>
              <a:rPr lang="en-US" dirty="0"/>
              <a:t>unifying spoken variety of German, one in which they take a </a:t>
            </a:r>
            <a:r>
              <a:rPr lang="en-US" dirty="0" smtClean="0"/>
              <a:t>special pride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continuation of the High German–Swiss </a:t>
            </a:r>
            <a:r>
              <a:rPr lang="en-US" dirty="0" err="1"/>
              <a:t>diglossic</a:t>
            </a:r>
            <a:r>
              <a:rPr lang="en-US" dirty="0"/>
              <a:t> situation </a:t>
            </a:r>
            <a:r>
              <a:rPr lang="en-US" dirty="0" smtClean="0"/>
              <a:t>depends every </a:t>
            </a:r>
            <a:r>
              <a:rPr lang="en-US" dirty="0"/>
              <a:t>much on the continued effectiveness of educating Swiss German </a:t>
            </a:r>
            <a:r>
              <a:rPr lang="en-US" dirty="0" smtClean="0"/>
              <a:t>children to </a:t>
            </a:r>
            <a:r>
              <a:rPr lang="en-US" dirty="0"/>
              <a:t>use High German in the schools so as to encourage </a:t>
            </a:r>
            <a:r>
              <a:rPr lang="en-US" dirty="0" err="1"/>
              <a:t>diglossia</a:t>
            </a:r>
            <a:r>
              <a:rPr lang="en-US" dirty="0"/>
              <a:t>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Swiss </a:t>
            </a:r>
            <a:r>
              <a:rPr lang="en-US" dirty="0"/>
              <a:t>do worry that such teaching of High German may not always produce </a:t>
            </a:r>
            <a:r>
              <a:rPr lang="en-US" dirty="0" smtClean="0"/>
              <a:t>the desired </a:t>
            </a:r>
            <a:r>
              <a:rPr lang="en-US" dirty="0"/>
              <a:t>results and that any quest for identity through increased use of </a:t>
            </a:r>
            <a:r>
              <a:rPr lang="en-US" dirty="0" smtClean="0"/>
              <a:t>Swiss German </a:t>
            </a:r>
            <a:r>
              <a:rPr lang="en-US" dirty="0"/>
              <a:t>might lead to growing cultural isolation from other users of German.</a:t>
            </a:r>
          </a:p>
          <a:p>
            <a:r>
              <a:rPr lang="en-US" dirty="0"/>
              <a:t>In much the same way, the people of Luxembourg have achieved a </a:t>
            </a:r>
            <a:r>
              <a:rPr lang="en-US" dirty="0" smtClean="0"/>
              <a:t>certain distinctiveness </a:t>
            </a:r>
            <a:r>
              <a:rPr lang="en-US" dirty="0"/>
              <a:t>with their own </a:t>
            </a:r>
            <a:r>
              <a:rPr lang="en-US" dirty="0" err="1"/>
              <a:t>diglossic</a:t>
            </a:r>
            <a:r>
              <a:rPr lang="en-US" dirty="0"/>
              <a:t> – or better still, </a:t>
            </a:r>
            <a:r>
              <a:rPr lang="en-US" dirty="0" err="1"/>
              <a:t>triglossic</a:t>
            </a:r>
            <a:r>
              <a:rPr lang="en-US" dirty="0"/>
              <a:t> – situation (</a:t>
            </a:r>
            <a:r>
              <a:rPr lang="en-US" dirty="0" smtClean="0"/>
              <a:t>see Newton</a:t>
            </a:r>
            <a:r>
              <a:rPr lang="en-US" dirty="0"/>
              <a:t>, 1996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In this case Luxemburgish, called </a:t>
            </a:r>
            <a:r>
              <a:rPr lang="en-US" i="1" dirty="0" err="1"/>
              <a:t>Lëtzebuergesch</a:t>
            </a:r>
            <a:r>
              <a:rPr lang="en-US" i="1" dirty="0"/>
              <a:t>, a variety </a:t>
            </a:r>
            <a:r>
              <a:rPr lang="en-US" i="1" dirty="0" smtClean="0"/>
              <a:t>of </a:t>
            </a:r>
            <a:r>
              <a:rPr lang="en-US" dirty="0" smtClean="0"/>
              <a:t>German</a:t>
            </a:r>
            <a:r>
              <a:rPr lang="en-US" dirty="0"/>
              <a:t>, is the L variety and Standard German is the H variety.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</a:t>
            </a:r>
            <a:r>
              <a:rPr lang="en-US" dirty="0" err="1"/>
              <a:t>Rodange</a:t>
            </a:r>
            <a:r>
              <a:rPr lang="en-US" dirty="0"/>
              <a:t> had his book printed in 1872 he had no success with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With too much </a:t>
            </a:r>
            <a:r>
              <a:rPr lang="en-US" dirty="0"/>
              <a:t>intrigue he had trodden on some people’s toes, and they could not </a:t>
            </a:r>
            <a:r>
              <a:rPr lang="en-US" dirty="0" smtClean="0"/>
              <a:t>forgive him </a:t>
            </a:r>
            <a:r>
              <a:rPr lang="en-US" dirty="0"/>
              <a:t>that.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a generation later did </a:t>
            </a:r>
            <a:r>
              <a:rPr lang="en-US" dirty="0" err="1"/>
              <a:t>Rodange</a:t>
            </a:r>
            <a:r>
              <a:rPr lang="en-US" dirty="0"/>
              <a:t> begin to receive his rightful place.</a:t>
            </a:r>
          </a:p>
          <a:p>
            <a:r>
              <a:rPr lang="en-US" dirty="0"/>
              <a:t>His children at least experienced the making good, in 1927, of some of the </a:t>
            </a:r>
            <a:r>
              <a:rPr lang="en-US" dirty="0" smtClean="0"/>
              <a:t>wrong that </a:t>
            </a:r>
            <a:r>
              <a:rPr lang="en-US" dirty="0"/>
              <a:t>had been done him.</a:t>
            </a:r>
          </a:p>
          <a:p>
            <a:r>
              <a:rPr lang="en-US" dirty="0"/>
              <a:t>However, the situation is a little more complicated in Luxembourg than </a:t>
            </a:r>
            <a:r>
              <a:rPr lang="en-US" dirty="0" smtClean="0"/>
              <a:t>in Switzerland </a:t>
            </a:r>
            <a:r>
              <a:rPr lang="en-US" dirty="0"/>
              <a:t>because still another language, French, is involved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All three </a:t>
            </a:r>
            <a:r>
              <a:rPr lang="en-US" dirty="0" smtClean="0"/>
              <a:t>languages – </a:t>
            </a:r>
            <a:r>
              <a:rPr lang="en-US" dirty="0"/>
              <a:t>German, French, and Luxemburgish – have been official languages since 1984.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Inhabitants of Luxembourg not only use Luxemburgish (e.g., in ordinary </a:t>
            </a:r>
            <a:r>
              <a:rPr lang="en-US" dirty="0" smtClean="0"/>
              <a:t>conversation) and </a:t>
            </a:r>
            <a:r>
              <a:rPr lang="en-US" dirty="0"/>
              <a:t>Standard German (e.g., in letter writing, books, and newspapers</a:t>
            </a:r>
            <a:r>
              <a:rPr lang="en-US" dirty="0" smtClean="0"/>
              <a:t>), but </a:t>
            </a:r>
            <a:r>
              <a:rPr lang="en-US" dirty="0"/>
              <a:t>they also use French (e.g., in parliament and higher education) – see </a:t>
            </a:r>
            <a:r>
              <a:rPr lang="en-US" dirty="0" err="1" smtClean="0"/>
              <a:t>Clyne</a:t>
            </a:r>
            <a:r>
              <a:rPr lang="en-US" dirty="0" smtClean="0"/>
              <a:t> (1984).</a:t>
            </a:r>
          </a:p>
          <a:p>
            <a:r>
              <a:rPr lang="en-US" dirty="0" smtClean="0"/>
              <a:t> </a:t>
            </a:r>
            <a:r>
              <a:rPr lang="en-US" dirty="0"/>
              <a:t>Moreover, they frequently borrow words from French </a:t>
            </a:r>
            <a:r>
              <a:rPr lang="en-US" dirty="0" smtClean="0"/>
              <a:t>for use </a:t>
            </a:r>
            <a:r>
              <a:rPr lang="en-US" dirty="0"/>
              <a:t>in Luxemburgish. </a:t>
            </a:r>
            <a:endParaRPr lang="en-US" dirty="0" smtClean="0"/>
          </a:p>
          <a:p>
            <a:r>
              <a:rPr lang="en-US" dirty="0" smtClean="0"/>
              <a:t>Consequently</a:t>
            </a:r>
            <a:r>
              <a:rPr lang="en-US" dirty="0"/>
              <a:t>, it is not unusual for a speaker of </a:t>
            </a:r>
            <a:r>
              <a:rPr lang="en-US" dirty="0" smtClean="0"/>
              <a:t>Standard German </a:t>
            </a:r>
            <a:r>
              <a:rPr lang="en-US" dirty="0"/>
              <a:t>who goes to live in Luxembourg to feel that Luxemburgish is a </a:t>
            </a:r>
            <a:r>
              <a:rPr lang="en-US" dirty="0" smtClean="0"/>
              <a:t>variety of </a:t>
            </a:r>
            <a:r>
              <a:rPr lang="en-US" dirty="0"/>
              <a:t>French rather than a variety of German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French is highly regarded in </a:t>
            </a:r>
            <a:r>
              <a:rPr lang="en-US" dirty="0" smtClean="0"/>
              <a:t>Luxembourg and </a:t>
            </a:r>
            <a:r>
              <a:rPr lang="en-US" dirty="0"/>
              <a:t>is also the most widely used language (by 96 percent of residents</a:t>
            </a:r>
            <a:r>
              <a:rPr lang="en-US" dirty="0" smtClean="0"/>
              <a:t>), although </a:t>
            </a:r>
            <a:r>
              <a:rPr lang="en-US" dirty="0"/>
              <a:t>81 percent can speak German and 80 percent can speak </a:t>
            </a:r>
            <a:r>
              <a:rPr lang="en-US" dirty="0" smtClean="0"/>
              <a:t>Luxemburgish (</a:t>
            </a:r>
            <a:r>
              <a:rPr lang="en-US" dirty="0" err="1" smtClean="0"/>
              <a:t>Fehlen</a:t>
            </a:r>
            <a:r>
              <a:rPr lang="en-US" dirty="0"/>
              <a:t>, </a:t>
            </a:r>
            <a:r>
              <a:rPr lang="en-US" dirty="0" smtClean="0"/>
              <a:t>2002).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However, the clear marker of Luxembourg identity among</a:t>
            </a:r>
          </a:p>
          <a:p>
            <a:r>
              <a:rPr lang="en-US" dirty="0"/>
              <a:t>Luxembourgers is their use of Luxemburgish; it is a solidarity marker just as </a:t>
            </a:r>
            <a:r>
              <a:rPr lang="en-US" dirty="0" smtClean="0"/>
              <a:t>is the </a:t>
            </a:r>
            <a:r>
              <a:rPr lang="en-US" dirty="0"/>
              <a:t>use of Swiss German among Swiss Germans.</a:t>
            </a:r>
          </a:p>
          <a:p>
            <a:r>
              <a:rPr lang="en-US" dirty="0"/>
              <a:t>The Arabic situation is very different again.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a number of </a:t>
            </a:r>
            <a:r>
              <a:rPr lang="en-US" dirty="0" smtClean="0"/>
              <a:t>flourishing regional </a:t>
            </a:r>
            <a:r>
              <a:rPr lang="en-US" dirty="0"/>
              <a:t>varieties of the L and many Arabs would like to see the </a:t>
            </a:r>
            <a:r>
              <a:rPr lang="en-US" dirty="0" smtClean="0"/>
              <a:t>Arab-speaking world </a:t>
            </a:r>
            <a:r>
              <a:rPr lang="en-US" dirty="0"/>
              <a:t>unify around one variety.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acknowledge the highly restricted </a:t>
            </a:r>
            <a:r>
              <a:rPr lang="en-US" dirty="0" smtClean="0"/>
              <a:t>uses of </a:t>
            </a:r>
            <a:r>
              <a:rPr lang="en-US" dirty="0"/>
              <a:t>the H variety, but also revere it for certain characteristics that they </a:t>
            </a:r>
            <a:r>
              <a:rPr lang="en-US" dirty="0" smtClean="0"/>
              <a:t>ascribe to </a:t>
            </a:r>
            <a:r>
              <a:rPr lang="en-US" dirty="0"/>
              <a:t>it: its beauty, logic, and richness.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Classical Arabic is also the language of </a:t>
            </a:r>
            <a:r>
              <a:rPr lang="en-US" dirty="0" smtClean="0"/>
              <a:t>the Qur’an.</a:t>
            </a:r>
          </a:p>
          <a:p>
            <a:r>
              <a:rPr lang="en-US" dirty="0" smtClean="0"/>
              <a:t> </a:t>
            </a:r>
            <a:r>
              <a:rPr lang="en-US" dirty="0"/>
              <a:t>Ferguson has pointed out that choosing one colloquial variety of </a:t>
            </a:r>
            <a:r>
              <a:rPr lang="en-US" dirty="0" smtClean="0"/>
              <a:t>Arabic to </a:t>
            </a:r>
            <a:r>
              <a:rPr lang="en-US" dirty="0"/>
              <a:t>elevate above all others poses a number of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Almost certainly, </a:t>
            </a:r>
            <a:r>
              <a:rPr lang="en-US" dirty="0" smtClean="0"/>
              <a:t>any Arab </a:t>
            </a:r>
            <a:r>
              <a:rPr lang="en-US" dirty="0"/>
              <a:t>will tell you that the variety he or she speaks is the ‘best,’ so there </a:t>
            </a:r>
            <a:r>
              <a:rPr lang="en-US" dirty="0" smtClean="0"/>
              <a:t>would be </a:t>
            </a:r>
            <a:r>
              <a:rPr lang="en-US" dirty="0"/>
              <a:t>considerable disagreement about where one should begin any attempt </a:t>
            </a:r>
            <a:r>
              <a:rPr lang="en-US" dirty="0" smtClean="0"/>
              <a:t>to standardize </a:t>
            </a:r>
            <a:r>
              <a:rPr lang="en-US" dirty="0"/>
              <a:t>modern Arabic on a single colloquial variety.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is, however, </a:t>
            </a:r>
            <a:r>
              <a:rPr lang="en-US" dirty="0" smtClean="0"/>
              <a:t>a consensus </a:t>
            </a:r>
            <a:r>
              <a:rPr lang="en-US" dirty="0"/>
              <a:t>among Arabs that any standard that may eventually emerge will be </a:t>
            </a:r>
            <a:r>
              <a:rPr lang="en-US" dirty="0" smtClean="0"/>
              <a:t>a version </a:t>
            </a:r>
            <a:r>
              <a:rPr lang="en-US" dirty="0"/>
              <a:t>of the H variety developed to meet modern needs and purged of </a:t>
            </a:r>
            <a:r>
              <a:rPr lang="en-US" dirty="0" smtClean="0"/>
              <a:t>regional peculiarities </a:t>
            </a:r>
            <a:r>
              <a:rPr lang="en-US" dirty="0"/>
              <a:t>and foreign impurities.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While acknowledging that </a:t>
            </a:r>
            <a:r>
              <a:rPr lang="en-US" dirty="0" err="1"/>
              <a:t>diglossic</a:t>
            </a:r>
            <a:r>
              <a:rPr lang="en-US" dirty="0"/>
              <a:t> situations are essentially stable, </a:t>
            </a:r>
            <a:r>
              <a:rPr lang="en-US" dirty="0" smtClean="0"/>
              <a:t>Ferguson did </a:t>
            </a:r>
            <a:r>
              <a:rPr lang="en-US" dirty="0"/>
              <a:t>predict (1959, p. 340) what he thought the future held for the situations </a:t>
            </a:r>
            <a:r>
              <a:rPr lang="en-US" dirty="0" smtClean="0"/>
              <a:t>he </a:t>
            </a:r>
            <a:r>
              <a:rPr lang="en-US" dirty="0"/>
              <a:t>examined. He regarded the situation in Switzerland as relatively stable. </a:t>
            </a:r>
            <a:endParaRPr lang="en-US" dirty="0" smtClean="0"/>
          </a:p>
          <a:p>
            <a:r>
              <a:rPr lang="en-US" dirty="0" smtClean="0"/>
              <a:t>The Arabic </a:t>
            </a:r>
            <a:r>
              <a:rPr lang="en-US" dirty="0"/>
              <a:t>one seemed to point to the development of several regional </a:t>
            </a:r>
            <a:r>
              <a:rPr lang="en-US" dirty="0" smtClean="0"/>
              <a:t>standard varieties </a:t>
            </a:r>
            <a:r>
              <a:rPr lang="en-US" dirty="0"/>
              <a:t>of Arabic, each using a considerable amount of vocabulary drawn </a:t>
            </a:r>
            <a:r>
              <a:rPr lang="en-US" dirty="0" smtClean="0"/>
              <a:t>from Classical </a:t>
            </a:r>
            <a:r>
              <a:rPr lang="en-US" dirty="0"/>
              <a:t>Arabic.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Haiti, there would be a slow development of Haitian </a:t>
            </a:r>
            <a:r>
              <a:rPr lang="en-US" dirty="0" smtClean="0"/>
              <a:t>Creole based </a:t>
            </a:r>
            <a:r>
              <a:rPr lang="en-US" dirty="0"/>
              <a:t>on the L variety of the capital, Port-au-Prince. </a:t>
            </a:r>
            <a:endParaRPr lang="en-US" dirty="0" smtClean="0"/>
          </a:p>
          <a:p>
            <a:r>
              <a:rPr lang="en-US" dirty="0" smtClean="0"/>
              <a:t>Finally</a:t>
            </a:r>
            <a:r>
              <a:rPr lang="en-US" dirty="0"/>
              <a:t>, in Greece the </a:t>
            </a:r>
            <a:r>
              <a:rPr lang="en-US" dirty="0" smtClean="0"/>
              <a:t>standard would </a:t>
            </a:r>
            <a:r>
              <a:rPr lang="en-US" dirty="0"/>
              <a:t>be based on the L variety of Athens with considerable admixture </a:t>
            </a:r>
            <a:r>
              <a:rPr lang="en-US" dirty="0" smtClean="0"/>
              <a:t>of vocabulary </a:t>
            </a:r>
            <a:r>
              <a:rPr lang="en-US" dirty="0"/>
              <a:t>from </a:t>
            </a:r>
            <a:r>
              <a:rPr lang="en-US" dirty="0" err="1"/>
              <a:t>Katharévousa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What Ferguson describes are ‘narrow’ or ‘classic’ </a:t>
            </a:r>
            <a:r>
              <a:rPr lang="en-US" dirty="0" err="1"/>
              <a:t>diglossic</a:t>
            </a:r>
            <a:r>
              <a:rPr lang="en-US" dirty="0"/>
              <a:t> situations. </a:t>
            </a:r>
            <a:endParaRPr lang="en-US" dirty="0" smtClean="0"/>
          </a:p>
          <a:p>
            <a:r>
              <a:rPr lang="en-US" dirty="0" smtClean="0"/>
              <a:t>They require </a:t>
            </a:r>
            <a:r>
              <a:rPr lang="en-US" dirty="0"/>
              <a:t>the use of very divergent varieties of the same language and there are </a:t>
            </a:r>
            <a:r>
              <a:rPr lang="en-US" dirty="0" smtClean="0"/>
              <a:t>few good </a:t>
            </a:r>
            <a:r>
              <a:rPr lang="en-US" dirty="0"/>
              <a:t>examples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Fishman has broadened or extended the term to include a </a:t>
            </a:r>
            <a:r>
              <a:rPr lang="en-US" dirty="0" smtClean="0"/>
              <a:t>wider variety </a:t>
            </a:r>
            <a:r>
              <a:rPr lang="en-US" dirty="0"/>
              <a:t>of language situations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For Fishman (1980, p. 3) </a:t>
            </a:r>
            <a:r>
              <a:rPr lang="en-US" dirty="0" err="1"/>
              <a:t>diglossia</a:t>
            </a:r>
            <a:r>
              <a:rPr lang="en-US" dirty="0"/>
              <a:t> is ‘</a:t>
            </a:r>
            <a:r>
              <a:rPr lang="en-US" i="1" dirty="0"/>
              <a:t>an </a:t>
            </a:r>
            <a:r>
              <a:rPr lang="en-US" i="1" dirty="0" smtClean="0"/>
              <a:t>enduring societal </a:t>
            </a:r>
            <a:r>
              <a:rPr lang="en-US" i="1" dirty="0"/>
              <a:t>arrangement, extending at least beyond a three generation period, </a:t>
            </a:r>
            <a:r>
              <a:rPr lang="en-US" i="1" dirty="0" smtClean="0"/>
              <a:t>such </a:t>
            </a:r>
            <a:r>
              <a:rPr lang="en-US" dirty="0" smtClean="0"/>
              <a:t>that </a:t>
            </a:r>
            <a:r>
              <a:rPr lang="en-US" dirty="0"/>
              <a:t>two “languages” each have their secure, </a:t>
            </a:r>
            <a:r>
              <a:rPr lang="en-US" dirty="0" err="1"/>
              <a:t>phenomenologically</a:t>
            </a:r>
            <a:r>
              <a:rPr lang="en-US" dirty="0"/>
              <a:t> legitimate </a:t>
            </a:r>
            <a:r>
              <a:rPr lang="en-US" dirty="0" smtClean="0"/>
              <a:t>and widely </a:t>
            </a:r>
            <a:r>
              <a:rPr lang="en-US" dirty="0"/>
              <a:t>implemented functions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 </a:t>
            </a:r>
            <a:r>
              <a:rPr lang="en-US" dirty="0"/>
              <a:t>By acknowledging that his use of the </a:t>
            </a:r>
            <a:r>
              <a:rPr lang="en-US" dirty="0" smtClean="0"/>
              <a:t>term </a:t>
            </a:r>
            <a:r>
              <a:rPr lang="en-US" i="1" dirty="0" smtClean="0"/>
              <a:t>language </a:t>
            </a:r>
            <a:r>
              <a:rPr lang="en-US" i="1" dirty="0"/>
              <a:t>also includes sub-varieties of one language, Fishman includes </a:t>
            </a:r>
            <a:r>
              <a:rPr lang="en-US" i="1" dirty="0" smtClean="0"/>
              <a:t>Ferguson’s </a:t>
            </a:r>
            <a:r>
              <a:rPr lang="en-US" dirty="0" smtClean="0"/>
              <a:t>examples.</a:t>
            </a:r>
          </a:p>
          <a:p>
            <a:r>
              <a:rPr lang="en-US" dirty="0" smtClean="0"/>
              <a:t> </a:t>
            </a:r>
            <a:r>
              <a:rPr lang="en-US" dirty="0"/>
              <a:t>He does add, though, that in the case of two varieties of the </a:t>
            </a:r>
            <a:r>
              <a:rPr lang="en-US" dirty="0" smtClean="0"/>
              <a:t>same language</a:t>
            </a:r>
            <a:r>
              <a:rPr lang="en-US" dirty="0"/>
              <a:t>, they be ‘sufficiently different from one another that, without </a:t>
            </a:r>
            <a:r>
              <a:rPr lang="en-US" dirty="0" smtClean="0"/>
              <a:t>schooling, the </a:t>
            </a:r>
            <a:r>
              <a:rPr lang="en-US" dirty="0"/>
              <a:t>elevated variety cannot be understood by speakers of the vernacular’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Fishman’s proposal extends the concept of ‘</a:t>
            </a:r>
            <a:r>
              <a:rPr lang="en-US" dirty="0" err="1"/>
              <a:t>diglossia</a:t>
            </a:r>
            <a:r>
              <a:rPr lang="en-US" dirty="0"/>
              <a:t>’ to include bilingual </a:t>
            </a:r>
            <a:r>
              <a:rPr lang="en-US" dirty="0" smtClean="0"/>
              <a:t>and multilingual </a:t>
            </a:r>
            <a:r>
              <a:rPr lang="en-US" dirty="0"/>
              <a:t>situations in which the different languages have quite </a:t>
            </a:r>
            <a:r>
              <a:rPr lang="en-US" dirty="0" smtClean="0"/>
              <a:t>different functions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one language is used in one set of circumstances and </a:t>
            </a:r>
            <a:r>
              <a:rPr lang="en-US" dirty="0" smtClean="0"/>
              <a:t>the other </a:t>
            </a:r>
            <a:r>
              <a:rPr lang="en-US" dirty="0"/>
              <a:t>in an entirely different set and such difference is felt to be normal </a:t>
            </a:r>
            <a:r>
              <a:rPr lang="en-US" dirty="0" smtClean="0"/>
              <a:t>and proper.</a:t>
            </a:r>
          </a:p>
          <a:p>
            <a:r>
              <a:rPr lang="en-US" dirty="0" smtClean="0"/>
              <a:t> </a:t>
            </a:r>
            <a:r>
              <a:rPr lang="en-US" dirty="0"/>
              <a:t>Fishman gives examples such as Biblical Hebrew and Yiddish for </a:t>
            </a:r>
            <a:r>
              <a:rPr lang="en-US" dirty="0" smtClean="0"/>
              <a:t>many Jews</a:t>
            </a:r>
            <a:r>
              <a:rPr lang="en-US" dirty="0"/>
              <a:t>, Spanish and Guaraní in Paraguay, and even Standard English and </a:t>
            </a:r>
            <a:r>
              <a:rPr lang="en-US" dirty="0" smtClean="0"/>
              <a:t>Caribbean Creole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will have more to say about code choices in such situations in </a:t>
            </a:r>
            <a:r>
              <a:rPr lang="en-US" dirty="0" smtClean="0"/>
              <a:t>the following </a:t>
            </a:r>
            <a:r>
              <a:rPr lang="en-US" dirty="0"/>
              <a:t>sections.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In what ways was the relationship between Classical Latin and the </a:t>
            </a:r>
            <a:r>
              <a:rPr lang="en-US" dirty="0" smtClean="0"/>
              <a:t>vernacular Romance </a:t>
            </a:r>
            <a:r>
              <a:rPr lang="en-US" dirty="0"/>
              <a:t>languages, particularly the languages presently known as </a:t>
            </a:r>
            <a:r>
              <a:rPr lang="en-US" dirty="0" smtClean="0"/>
              <a:t>French, Italian</a:t>
            </a:r>
            <a:r>
              <a:rPr lang="en-US" dirty="0"/>
              <a:t>, Spanish, and Portuguese, a </a:t>
            </a:r>
            <a:r>
              <a:rPr lang="en-US" dirty="0" err="1"/>
              <a:t>diglossic</a:t>
            </a:r>
            <a:r>
              <a:rPr lang="en-US" dirty="0"/>
              <a:t> one for a number of centuries?</a:t>
            </a:r>
          </a:p>
          <a:p>
            <a:r>
              <a:rPr lang="en-US" dirty="0"/>
              <a:t>At which point did </a:t>
            </a:r>
            <a:r>
              <a:rPr lang="en-US" dirty="0" err="1"/>
              <a:t>diglossia</a:t>
            </a:r>
            <a:r>
              <a:rPr lang="en-US" dirty="0"/>
              <a:t> cease? Can we answer this last question </a:t>
            </a:r>
            <a:r>
              <a:rPr lang="en-US" dirty="0" smtClean="0"/>
              <a:t>with any </a:t>
            </a:r>
            <a:r>
              <a:rPr lang="en-US" dirty="0"/>
              <a:t>great degree of precision?</a:t>
            </a:r>
          </a:p>
          <a:p>
            <a:r>
              <a:rPr lang="en-US" dirty="0"/>
              <a:t>2. The history of English in the three centuries after 1066 is of </a:t>
            </a:r>
            <a:r>
              <a:rPr lang="en-US" dirty="0" smtClean="0"/>
              <a:t>considerable interest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Norman Conquest established Norman French as the H </a:t>
            </a:r>
            <a:r>
              <a:rPr lang="en-US" dirty="0" smtClean="0"/>
              <a:t>variety and </a:t>
            </a:r>
            <a:r>
              <a:rPr lang="en-US" dirty="0"/>
              <a:t>English as the L variety.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caused English eventually to </a:t>
            </a:r>
            <a:r>
              <a:rPr lang="en-US" dirty="0" smtClean="0"/>
              <a:t>triumph and </a:t>
            </a:r>
            <a:r>
              <a:rPr lang="en-US" dirty="0"/>
              <a:t>French to be eliminated from use in England (except as a clearly </a:t>
            </a:r>
            <a:r>
              <a:rPr lang="en-US" dirty="0" smtClean="0"/>
              <a:t>marked ‘foreign</a:t>
            </a:r>
            <a:r>
              <a:rPr lang="en-US" dirty="0"/>
              <a:t>’ language)?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did Latin fit into the overall picture?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general, however, when you open your mouth, you must choose a </a:t>
            </a:r>
            <a:r>
              <a:rPr lang="en-US" dirty="0" smtClean="0"/>
              <a:t>particular language</a:t>
            </a:r>
            <a:r>
              <a:rPr lang="en-US" dirty="0"/>
              <a:t>, dialect, style, register, or variety – that is, a particular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You cannot </a:t>
            </a:r>
            <a:r>
              <a:rPr lang="en-US" dirty="0"/>
              <a:t>avoid doing 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Moreover, you can and will shift, as the need </a:t>
            </a:r>
            <a:r>
              <a:rPr lang="en-US" dirty="0" smtClean="0"/>
              <a:t>arises, from </a:t>
            </a:r>
            <a:r>
              <a:rPr lang="en-US" dirty="0"/>
              <a:t>one code to another. </a:t>
            </a:r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/>
              <a:t>each code there will also be the possibility </a:t>
            </a:r>
            <a:r>
              <a:rPr lang="en-US" dirty="0" smtClean="0"/>
              <a:t>of choices </a:t>
            </a:r>
            <a:r>
              <a:rPr lang="en-US" dirty="0"/>
              <a:t>not all of which will have the same import because some will be </a:t>
            </a:r>
            <a:r>
              <a:rPr lang="en-US" dirty="0" smtClean="0"/>
              <a:t>more marked </a:t>
            </a:r>
            <a:r>
              <a:rPr lang="en-US" dirty="0"/>
              <a:t>than others, i.e., will be more significant.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various choices will </a:t>
            </a:r>
            <a:r>
              <a:rPr lang="en-US" dirty="0" smtClean="0"/>
              <a:t>have different </a:t>
            </a:r>
            <a:r>
              <a:rPr lang="en-US" dirty="0"/>
              <a:t>social </a:t>
            </a:r>
            <a:r>
              <a:rPr lang="en-US" dirty="0" smtClean="0"/>
              <a:t>meanings.</a:t>
            </a:r>
          </a:p>
          <a:p>
            <a:r>
              <a:rPr lang="en-US" dirty="0" smtClean="0"/>
              <a:t>What </a:t>
            </a:r>
            <a:r>
              <a:rPr lang="en-US" dirty="0"/>
              <a:t>are some of the factors that influence the </a:t>
            </a:r>
            <a:r>
              <a:rPr lang="en-US" dirty="0" smtClean="0"/>
              <a:t>choices you </a:t>
            </a:r>
            <a:r>
              <a:rPr lang="en-US" dirty="0"/>
              <a:t>make?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was, and still is, among certain ultra-orthodox sects in Israel </a:t>
            </a:r>
            <a:r>
              <a:rPr lang="en-US" dirty="0" smtClean="0"/>
              <a:t>resistance to </a:t>
            </a:r>
            <a:r>
              <a:rPr lang="en-US" dirty="0"/>
              <a:t>the use of Biblical Hebrew as a vernacular language, that is, as </a:t>
            </a:r>
            <a:r>
              <a:rPr lang="en-US" dirty="0" smtClean="0"/>
              <a:t>a language </a:t>
            </a:r>
            <a:r>
              <a:rPr lang="en-US" dirty="0"/>
              <a:t>of everyday living, because they regard such use as ‘profane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 How different </a:t>
            </a:r>
            <a:r>
              <a:rPr lang="en-US" dirty="0"/>
              <a:t>are Biblical and Modern Hebrew?</a:t>
            </a:r>
          </a:p>
          <a:p>
            <a:r>
              <a:rPr lang="en-US" dirty="0"/>
              <a:t>4. If someone were to tell you that </a:t>
            </a:r>
            <a:r>
              <a:rPr lang="en-US" dirty="0" err="1"/>
              <a:t>diglossia</a:t>
            </a:r>
            <a:r>
              <a:rPr lang="en-US" dirty="0"/>
              <a:t> is but a simple reflection </a:t>
            </a:r>
            <a:r>
              <a:rPr lang="en-US" dirty="0" smtClean="0"/>
              <a:t>of the </a:t>
            </a:r>
            <a:r>
              <a:rPr lang="en-US" dirty="0"/>
              <a:t>social, cultural, or political oppression of a people, how might </a:t>
            </a:r>
            <a:r>
              <a:rPr lang="en-US" dirty="0" smtClean="0"/>
              <a:t>you answer?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‘</a:t>
            </a:r>
            <a:r>
              <a:rPr lang="en-US" dirty="0" err="1"/>
              <a:t>diglossic</a:t>
            </a:r>
            <a:r>
              <a:rPr lang="en-US" dirty="0"/>
              <a:t>’ are classroom situations in which children who come </a:t>
            </a:r>
            <a:r>
              <a:rPr lang="en-US" dirty="0" smtClean="0"/>
              <a:t>to school </a:t>
            </a:r>
            <a:r>
              <a:rPr lang="en-US" dirty="0"/>
              <a:t>speaking only a regional or social variety of English well </a:t>
            </a:r>
            <a:r>
              <a:rPr lang="en-US" dirty="0" smtClean="0"/>
              <a:t>removed from </a:t>
            </a:r>
            <a:r>
              <a:rPr lang="en-US" dirty="0"/>
              <a:t>the standard variety are taught the standard variety and its </a:t>
            </a:r>
            <a:r>
              <a:rPr lang="en-US" dirty="0" smtClean="0"/>
              <a:t>various uses</a:t>
            </a:r>
            <a:r>
              <a:rPr lang="en-US" dirty="0"/>
              <a:t>, particularly its use in writing?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Bilingualism and Multilingualism</a:t>
            </a:r>
          </a:p>
          <a:p>
            <a:r>
              <a:rPr lang="en-US" dirty="0" err="1"/>
              <a:t>Monolingualism</a:t>
            </a:r>
            <a:r>
              <a:rPr lang="en-US" dirty="0"/>
              <a:t>, that is, the ability to use only one language, is such a </a:t>
            </a:r>
            <a:r>
              <a:rPr lang="en-US" dirty="0" smtClean="0"/>
              <a:t>widely accepted </a:t>
            </a:r>
            <a:r>
              <a:rPr lang="en-US" dirty="0"/>
              <a:t>norm in so many parts of the Western world that it is often </a:t>
            </a:r>
            <a:r>
              <a:rPr lang="en-US" dirty="0" smtClean="0"/>
              <a:t>assumed to </a:t>
            </a:r>
            <a:r>
              <a:rPr lang="en-US" dirty="0"/>
              <a:t>be a world-wide phenomenon, to the extent that bilingual and </a:t>
            </a:r>
            <a:r>
              <a:rPr lang="en-US" dirty="0" smtClean="0"/>
              <a:t>multilingual individuals </a:t>
            </a:r>
            <a:r>
              <a:rPr lang="en-US" dirty="0"/>
              <a:t>may appear to be ‘unusual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 </a:t>
            </a:r>
            <a:r>
              <a:rPr lang="en-US" dirty="0"/>
              <a:t>Indeed, we often have mixed </a:t>
            </a:r>
            <a:r>
              <a:rPr lang="en-US" dirty="0" smtClean="0"/>
              <a:t>feelings when </a:t>
            </a:r>
            <a:r>
              <a:rPr lang="en-US" dirty="0"/>
              <a:t>we discover that someone we meet is fluent in several languages: </a:t>
            </a:r>
            <a:r>
              <a:rPr lang="en-US" dirty="0" smtClean="0"/>
              <a:t>perhaps a </a:t>
            </a:r>
            <a:r>
              <a:rPr lang="en-US" dirty="0"/>
              <a:t>mixture of admiration and envy but also, occasionally, a feeling of </a:t>
            </a:r>
            <a:r>
              <a:rPr lang="en-US" dirty="0" smtClean="0"/>
              <a:t>superiority in </a:t>
            </a:r>
            <a:r>
              <a:rPr lang="en-US" dirty="0"/>
              <a:t>that many such people are not ‘native’ to the culture in which we function.</a:t>
            </a:r>
          </a:p>
          <a:p>
            <a:r>
              <a:rPr lang="en-US" dirty="0"/>
              <a:t>Such people are likely to be immigrants, visitors, or children of ‘mixed’ </a:t>
            </a:r>
            <a:r>
              <a:rPr lang="en-US" dirty="0" smtClean="0"/>
              <a:t>marriages and </a:t>
            </a:r>
            <a:r>
              <a:rPr lang="en-US" dirty="0"/>
              <a:t>in that respect ‘marked’ in some way, and such marking is not always </a:t>
            </a:r>
            <a:r>
              <a:rPr lang="en-US" dirty="0" smtClean="0"/>
              <a:t>regarded favorably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However, in many parts of the world an ability to speak more than one </a:t>
            </a:r>
            <a:r>
              <a:rPr lang="en-US" dirty="0" smtClean="0"/>
              <a:t>language is </a:t>
            </a:r>
            <a:r>
              <a:rPr lang="en-US" dirty="0"/>
              <a:t>not at all remarkable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fact, a monolingual individual would be </a:t>
            </a:r>
            <a:r>
              <a:rPr lang="en-US" dirty="0" smtClean="0"/>
              <a:t>regarded as </a:t>
            </a:r>
            <a:r>
              <a:rPr lang="en-US" dirty="0"/>
              <a:t>a misfit, lacking an important skill in society, the skill of being able to </a:t>
            </a:r>
            <a:r>
              <a:rPr lang="en-US" dirty="0" smtClean="0"/>
              <a:t>interact freely </a:t>
            </a:r>
            <a:r>
              <a:rPr lang="en-US" dirty="0"/>
              <a:t>with the speakers of other languages with whom regular contact is </a:t>
            </a:r>
            <a:r>
              <a:rPr lang="en-US" dirty="0" smtClean="0"/>
              <a:t>made in </a:t>
            </a:r>
            <a:r>
              <a:rPr lang="en-US" dirty="0"/>
              <a:t>the ordinary business of living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many parts of the world it is just a </a:t>
            </a:r>
            <a:r>
              <a:rPr lang="en-US" dirty="0" smtClean="0"/>
              <a:t>normal requirement </a:t>
            </a:r>
            <a:r>
              <a:rPr lang="en-US" dirty="0"/>
              <a:t>of daily living that people speak several languages: </a:t>
            </a:r>
            <a:endParaRPr lang="en-US" dirty="0" smtClean="0"/>
          </a:p>
          <a:p>
            <a:r>
              <a:rPr lang="en-US" dirty="0" smtClean="0"/>
              <a:t>perhaps </a:t>
            </a:r>
            <a:r>
              <a:rPr lang="en-US" dirty="0"/>
              <a:t>one </a:t>
            </a:r>
            <a:r>
              <a:rPr lang="en-US" dirty="0" smtClean="0"/>
              <a:t>or more </a:t>
            </a:r>
            <a:r>
              <a:rPr lang="en-US" dirty="0"/>
              <a:t>at home, another in the village, still another for purposes of trade, and </a:t>
            </a:r>
            <a:r>
              <a:rPr lang="en-US" dirty="0" smtClean="0"/>
              <a:t>yet another </a:t>
            </a:r>
            <a:r>
              <a:rPr lang="en-US" dirty="0"/>
              <a:t>for contact with the outside world of wider social or political organization.</a:t>
            </a:r>
          </a:p>
          <a:p>
            <a:r>
              <a:rPr lang="en-US" dirty="0"/>
              <a:t>These various languages are usually acquired naturally and </a:t>
            </a:r>
            <a:r>
              <a:rPr lang="en-US" dirty="0" smtClean="0"/>
              <a:t>unselfconsciously, and </a:t>
            </a:r>
            <a:r>
              <a:rPr lang="en-US" dirty="0"/>
              <a:t>the shifts from one to another are made without hesitation.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People who are bilingual or multilingual do not necessarily have exactly </a:t>
            </a:r>
            <a:r>
              <a:rPr lang="en-US" dirty="0" smtClean="0"/>
              <a:t>the same </a:t>
            </a:r>
            <a:r>
              <a:rPr lang="en-US" dirty="0"/>
              <a:t>abilities in the languages (or varieties); in fact, that kind of parity may </a:t>
            </a:r>
            <a:r>
              <a:rPr lang="en-US" dirty="0" smtClean="0"/>
              <a:t>be exceptional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Sridhar (</a:t>
            </a:r>
            <a:r>
              <a:rPr lang="en-US" dirty="0" smtClean="0"/>
              <a:t>1996) </a:t>
            </a:r>
            <a:r>
              <a:rPr lang="en-US" dirty="0"/>
              <a:t>says, ‘multilingualism involving </a:t>
            </a:r>
            <a:r>
              <a:rPr lang="en-US" dirty="0" smtClean="0"/>
              <a:t>balanced, </a:t>
            </a:r>
            <a:r>
              <a:rPr lang="en-US" dirty="0" err="1" smtClean="0"/>
              <a:t>nativelike</a:t>
            </a:r>
            <a:r>
              <a:rPr lang="en-US" dirty="0" smtClean="0"/>
              <a:t> </a:t>
            </a:r>
            <a:r>
              <a:rPr lang="en-US" dirty="0"/>
              <a:t>command of all the languages in the repertoire is rather uncommon.</a:t>
            </a:r>
          </a:p>
          <a:p>
            <a:r>
              <a:rPr lang="en-US" dirty="0"/>
              <a:t>Typically, </a:t>
            </a:r>
            <a:r>
              <a:rPr lang="en-US" dirty="0" err="1"/>
              <a:t>multilinguals</a:t>
            </a:r>
            <a:r>
              <a:rPr lang="en-US" dirty="0"/>
              <a:t> have varying degrees of command of the different repertoires.</a:t>
            </a:r>
          </a:p>
          <a:p>
            <a:r>
              <a:rPr lang="en-US" dirty="0"/>
              <a:t>The differences in competence in the various languages might </a:t>
            </a:r>
            <a:r>
              <a:rPr lang="en-US" dirty="0" smtClean="0"/>
              <a:t>range from </a:t>
            </a:r>
            <a:r>
              <a:rPr lang="en-US" dirty="0"/>
              <a:t>command of a few lexical items, formulaic expressions such as </a:t>
            </a:r>
            <a:r>
              <a:rPr lang="en-US" dirty="0" smtClean="0"/>
              <a:t>greetings, and </a:t>
            </a:r>
            <a:r>
              <a:rPr lang="en-US" dirty="0"/>
              <a:t>rudimentary conversational skills all the way to excellent command of </a:t>
            </a:r>
            <a:r>
              <a:rPr lang="en-US" dirty="0" smtClean="0"/>
              <a:t>the grammar </a:t>
            </a:r>
            <a:r>
              <a:rPr lang="en-US" dirty="0"/>
              <a:t>and vocabulary and specialized register and styles.’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Sridhar adds:</a:t>
            </a:r>
          </a:p>
          <a:p>
            <a:r>
              <a:rPr lang="en-US" dirty="0"/>
              <a:t>‘</a:t>
            </a:r>
            <a:r>
              <a:rPr lang="en-US" dirty="0" err="1"/>
              <a:t>Multilinguals</a:t>
            </a:r>
            <a:r>
              <a:rPr lang="en-US" dirty="0"/>
              <a:t> develop competence in each of the codes to the extent that </a:t>
            </a:r>
            <a:r>
              <a:rPr lang="en-US" dirty="0" smtClean="0"/>
              <a:t>they need </a:t>
            </a:r>
            <a:r>
              <a:rPr lang="en-US" dirty="0"/>
              <a:t>it and for the contexts in which each of the languages is used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 Context determines </a:t>
            </a:r>
            <a:r>
              <a:rPr lang="en-US" dirty="0"/>
              <a:t>language choice.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society in which more than one language (</a:t>
            </a:r>
            <a:r>
              <a:rPr lang="en-US" dirty="0" smtClean="0"/>
              <a:t>or variety</a:t>
            </a:r>
            <a:r>
              <a:rPr lang="en-US" dirty="0"/>
              <a:t>) is used you must find out who uses what, when, and for what purpose</a:t>
            </a:r>
          </a:p>
          <a:p>
            <a:r>
              <a:rPr lang="en-US" dirty="0"/>
              <a:t>if you are to be socially competent.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language choices are part of the </a:t>
            </a:r>
            <a:r>
              <a:rPr lang="en-US" dirty="0" smtClean="0"/>
              <a:t>social identity </a:t>
            </a:r>
            <a:r>
              <a:rPr lang="en-US" dirty="0"/>
              <a:t>you claim for yourself.</a:t>
            </a:r>
          </a:p>
          <a:p>
            <a:r>
              <a:rPr lang="en-US" dirty="0"/>
              <a:t>In the previous paragraph I have referred to varieties as well as languages </a:t>
            </a:r>
            <a:r>
              <a:rPr lang="en-US" dirty="0" smtClean="0"/>
              <a:t>in discussing </a:t>
            </a:r>
            <a:r>
              <a:rPr lang="en-US" dirty="0"/>
              <a:t>the issues that concern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is a consequence of the difficulties </a:t>
            </a:r>
            <a:r>
              <a:rPr lang="en-US" dirty="0" smtClean="0"/>
              <a:t>of trying </a:t>
            </a:r>
            <a:r>
              <a:rPr lang="en-US" dirty="0"/>
              <a:t>to distinguish languages from dialects and among dialects themselves.</a:t>
            </a:r>
          </a:p>
          <a:p>
            <a:r>
              <a:rPr lang="en-US" dirty="0"/>
              <a:t>Consequently, attempts to distinguish people who are </a:t>
            </a:r>
            <a:r>
              <a:rPr lang="en-US" i="1" dirty="0"/>
              <a:t>bilingual from those </a:t>
            </a:r>
            <a:r>
              <a:rPr lang="en-US" i="1" dirty="0" smtClean="0"/>
              <a:t>who </a:t>
            </a:r>
            <a:r>
              <a:rPr lang="en-US" dirty="0" smtClean="0"/>
              <a:t>are </a:t>
            </a:r>
            <a:r>
              <a:rPr lang="en-US" i="1" dirty="0" err="1"/>
              <a:t>bidialectal</a:t>
            </a:r>
            <a:r>
              <a:rPr lang="en-US" i="1" dirty="0"/>
              <a:t> may fail. </a:t>
            </a:r>
            <a:endParaRPr lang="en-US" i="1" dirty="0" smtClean="0"/>
          </a:p>
          <a:p>
            <a:r>
              <a:rPr lang="en-US" i="1" dirty="0" smtClean="0"/>
              <a:t>There </a:t>
            </a:r>
            <a:r>
              <a:rPr lang="en-US" i="1" dirty="0"/>
              <a:t>may be some doubt that very many people </a:t>
            </a:r>
            <a:r>
              <a:rPr lang="en-US" i="1" dirty="0" smtClean="0"/>
              <a:t>are </a:t>
            </a:r>
            <a:r>
              <a:rPr lang="en-US" dirty="0" smtClean="0"/>
              <a:t>actually </a:t>
            </a:r>
            <a:r>
              <a:rPr lang="en-US" dirty="0"/>
              <a:t>bi- or even multi-dialectal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They may speak varieties which are </a:t>
            </a:r>
            <a:r>
              <a:rPr lang="en-US" dirty="0" smtClean="0"/>
              <a:t>distinctly different</a:t>
            </a:r>
            <a:r>
              <a:rPr lang="en-US" dirty="0"/>
              <a:t>, but whether each separate variety is genuinely a dialect </a:t>
            </a:r>
            <a:r>
              <a:rPr lang="en-US" dirty="0" smtClean="0"/>
              <a:t>depends on </a:t>
            </a:r>
            <a:r>
              <a:rPr lang="en-US" dirty="0"/>
              <a:t>how one defines </a:t>
            </a:r>
            <a:r>
              <a:rPr lang="en-US" i="1" dirty="0"/>
              <a:t>dialect, </a:t>
            </a:r>
            <a:r>
              <a:rPr lang="en-US" i="1" dirty="0" smtClean="0"/>
              <a:t>which, </a:t>
            </a:r>
            <a:r>
              <a:rPr lang="en-US" i="1" dirty="0"/>
              <a:t>is not at all an </a:t>
            </a:r>
            <a:r>
              <a:rPr lang="en-US" i="1" dirty="0" smtClean="0"/>
              <a:t>easy </a:t>
            </a:r>
            <a:r>
              <a:rPr lang="en-US" dirty="0" smtClean="0"/>
              <a:t>matter </a:t>
            </a:r>
            <a:r>
              <a:rPr lang="en-US" dirty="0"/>
              <a:t>to decide.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 it sometimes is too with deciding who is or who is </a:t>
            </a:r>
            <a:r>
              <a:rPr lang="en-US" dirty="0" smtClean="0"/>
              <a:t>not bilingual.</a:t>
            </a:r>
          </a:p>
          <a:p>
            <a:r>
              <a:rPr lang="en-US" dirty="0" smtClean="0"/>
              <a:t> </a:t>
            </a:r>
            <a:r>
              <a:rPr lang="en-US" dirty="0"/>
              <a:t>Is someone who speaks both Hindi and Urdu bilingual, who </a:t>
            </a:r>
            <a:r>
              <a:rPr lang="en-US" dirty="0" smtClean="0"/>
              <a:t>speaks both </a:t>
            </a:r>
            <a:r>
              <a:rPr lang="en-US" dirty="0"/>
              <a:t>Serbian and Croatian, Nynorsk and Bokmål, or Russian and Ukrainian?</a:t>
            </a:r>
          </a:p>
          <a:p>
            <a:r>
              <a:rPr lang="en-US" dirty="0"/>
              <a:t>Such speakers may well tell you they are.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on the other hand, a Chinese </a:t>
            </a:r>
            <a:r>
              <a:rPr lang="en-US" dirty="0" smtClean="0"/>
              <a:t>who speaks </a:t>
            </a:r>
            <a:r>
              <a:rPr lang="en-US" dirty="0"/>
              <a:t>both Mandarin and Cantonese will almost certainly insist that he or </a:t>
            </a:r>
            <a:r>
              <a:rPr lang="en-US" dirty="0" smtClean="0"/>
              <a:t>she speaks </a:t>
            </a:r>
            <a:r>
              <a:rPr lang="en-US" dirty="0"/>
              <a:t>only two dialects of Chinese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just as an Arab who knows both a </a:t>
            </a:r>
            <a:r>
              <a:rPr lang="en-US" dirty="0" smtClean="0"/>
              <a:t>colloquial variety </a:t>
            </a:r>
            <a:r>
              <a:rPr lang="en-US" dirty="0"/>
              <a:t>and the classical, literary variety of Arabic will insist that they </a:t>
            </a:r>
            <a:r>
              <a:rPr lang="en-US" dirty="0" smtClean="0"/>
              <a:t>are only </a:t>
            </a:r>
            <a:r>
              <a:rPr lang="en-US" dirty="0"/>
              <a:t>different varieties of the same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some cases, then, the </a:t>
            </a:r>
            <a:r>
              <a:rPr lang="en-US" dirty="0" smtClean="0"/>
              <a:t>bilingual– </a:t>
            </a:r>
            <a:r>
              <a:rPr lang="en-US" dirty="0" err="1" smtClean="0"/>
              <a:t>bidialectal</a:t>
            </a:r>
            <a:r>
              <a:rPr lang="en-US" dirty="0" smtClean="0"/>
              <a:t> </a:t>
            </a:r>
            <a:r>
              <a:rPr lang="en-US" dirty="0"/>
              <a:t>distinction that speakers make reflects social, cultural, and </a:t>
            </a:r>
            <a:r>
              <a:rPr lang="en-US" dirty="0" smtClean="0"/>
              <a:t>political aspirations </a:t>
            </a:r>
            <a:r>
              <a:rPr lang="en-US" dirty="0"/>
              <a:t>or realities rather than any linguistic reality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What we will </a:t>
            </a:r>
            <a:r>
              <a:rPr lang="en-US" dirty="0" smtClean="0"/>
              <a:t>concern ourselves </a:t>
            </a:r>
            <a:r>
              <a:rPr lang="en-US" dirty="0"/>
              <a:t>with, then, are unequivocal cases in which there can be no doubt </a:t>
            </a:r>
            <a:r>
              <a:rPr lang="en-US" dirty="0" smtClean="0"/>
              <a:t>that the </a:t>
            </a:r>
            <a:r>
              <a:rPr lang="en-US" dirty="0"/>
              <a:t>two languages, or codes, are mutually unintelligible.</a:t>
            </a:r>
          </a:p>
          <a:p>
            <a:r>
              <a:rPr lang="en-US" dirty="0"/>
              <a:t>An interesting example of multilingualism exists among the </a:t>
            </a:r>
            <a:r>
              <a:rPr lang="en-US" dirty="0" err="1"/>
              <a:t>Tukano</a:t>
            </a:r>
            <a:r>
              <a:rPr lang="en-US" dirty="0"/>
              <a:t> of </a:t>
            </a:r>
            <a:r>
              <a:rPr lang="en-US" dirty="0" smtClean="0"/>
              <a:t>the northwest </a:t>
            </a:r>
            <a:r>
              <a:rPr lang="en-US" dirty="0"/>
              <a:t>Amazon, on the border between Colombia and Brazil (Sorensen, 1971).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Tukano</a:t>
            </a:r>
            <a:r>
              <a:rPr lang="en-US" dirty="0"/>
              <a:t> are a multilingual people because men must marry outside </a:t>
            </a:r>
            <a:r>
              <a:rPr lang="en-US" dirty="0" smtClean="0"/>
              <a:t>their language </a:t>
            </a:r>
            <a:r>
              <a:rPr lang="en-US" dirty="0"/>
              <a:t>group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that is, no man may have a wife who speaks his language, </a:t>
            </a:r>
            <a:r>
              <a:rPr lang="en-US" dirty="0" smtClean="0"/>
              <a:t>for that </a:t>
            </a:r>
            <a:r>
              <a:rPr lang="en-US" dirty="0"/>
              <a:t>kind of marriage relationship is not permitted and would be viewed as </a:t>
            </a:r>
            <a:r>
              <a:rPr lang="en-US" dirty="0" smtClean="0"/>
              <a:t>a kind </a:t>
            </a:r>
            <a:r>
              <a:rPr lang="en-US" dirty="0"/>
              <a:t>of incest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Men choose the women they marry from various </a:t>
            </a:r>
            <a:r>
              <a:rPr lang="en-US" dirty="0" smtClean="0"/>
              <a:t>neighboring tribes </a:t>
            </a:r>
            <a:r>
              <a:rPr lang="en-US" dirty="0"/>
              <a:t>who speak other languages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Furthermore, on marriage, women move </a:t>
            </a:r>
            <a:r>
              <a:rPr lang="en-US" dirty="0" smtClean="0"/>
              <a:t>into the </a:t>
            </a:r>
            <a:r>
              <a:rPr lang="en-US" dirty="0"/>
              <a:t>men’s households or longhouses. </a:t>
            </a:r>
            <a:endParaRPr lang="en-US" dirty="0" smtClean="0"/>
          </a:p>
          <a:p>
            <a:r>
              <a:rPr lang="en-US" dirty="0" smtClean="0"/>
              <a:t>Consequently</a:t>
            </a:r>
            <a:r>
              <a:rPr lang="en-US" dirty="0"/>
              <a:t>, in any village several </a:t>
            </a:r>
            <a:r>
              <a:rPr lang="en-US" dirty="0" smtClean="0"/>
              <a:t>languages are </a:t>
            </a:r>
            <a:r>
              <a:rPr lang="en-US" dirty="0"/>
              <a:t>used: the language of the men; the various languages spoken by women </a:t>
            </a:r>
            <a:r>
              <a:rPr lang="en-US" dirty="0" smtClean="0"/>
              <a:t>who originate </a:t>
            </a:r>
            <a:r>
              <a:rPr lang="en-US" dirty="0"/>
              <a:t>from different neighboring tribes; and a widespread regional ‘</a:t>
            </a:r>
            <a:r>
              <a:rPr lang="en-US" dirty="0" smtClean="0"/>
              <a:t>trade’ language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will look mainly at the phenomenon of </a:t>
            </a:r>
            <a:r>
              <a:rPr lang="en-US" i="1" dirty="0"/>
              <a:t>code-switching in bilingual </a:t>
            </a:r>
            <a:r>
              <a:rPr lang="en-US" i="1" dirty="0" smtClean="0"/>
              <a:t>and </a:t>
            </a:r>
            <a:r>
              <a:rPr lang="en-US" dirty="0" smtClean="0"/>
              <a:t>multilingual </a:t>
            </a:r>
            <a:r>
              <a:rPr lang="en-US" dirty="0"/>
              <a:t>situations.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many of the issues that we will see </a:t>
            </a:r>
            <a:r>
              <a:rPr lang="en-US" dirty="0" smtClean="0"/>
              <a:t>there will </a:t>
            </a:r>
            <a:r>
              <a:rPr lang="en-US" dirty="0"/>
              <a:t>also arise with those codes which can be called sub-varieties of a </a:t>
            </a:r>
            <a:r>
              <a:rPr lang="en-US" dirty="0" smtClean="0"/>
              <a:t>single language</a:t>
            </a:r>
            <a:r>
              <a:rPr lang="en-US" dirty="0"/>
              <a:t>, e.g., dialects, styles, and registers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particular, we will examine </a:t>
            </a:r>
            <a:r>
              <a:rPr lang="en-US" dirty="0" smtClean="0"/>
              <a:t>the so-called </a:t>
            </a:r>
            <a:r>
              <a:rPr lang="en-US" i="1" dirty="0" err="1"/>
              <a:t>diglossic</a:t>
            </a:r>
            <a:r>
              <a:rPr lang="en-US" i="1" dirty="0"/>
              <a:t> situation in which clear functional differences between </a:t>
            </a:r>
            <a:r>
              <a:rPr lang="en-US" i="1" dirty="0" smtClean="0"/>
              <a:t>the </a:t>
            </a:r>
            <a:r>
              <a:rPr lang="en-US" dirty="0" smtClean="0"/>
              <a:t>codes </a:t>
            </a:r>
            <a:r>
              <a:rPr lang="en-US" dirty="0"/>
              <a:t>govern the choice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Following a brief look at some types of bilingual </a:t>
            </a:r>
            <a:r>
              <a:rPr lang="en-US" dirty="0" smtClean="0"/>
              <a:t>situations, we </a:t>
            </a:r>
            <a:r>
              <a:rPr lang="en-US" dirty="0"/>
              <a:t>will consider code-switching as a phenomenon that requires </a:t>
            </a:r>
            <a:r>
              <a:rPr lang="en-US" dirty="0" smtClean="0"/>
              <a:t>serious explanation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Children are born into this multilingual environment: the child’s </a:t>
            </a:r>
            <a:r>
              <a:rPr lang="en-US" dirty="0" smtClean="0"/>
              <a:t>father speaks </a:t>
            </a:r>
            <a:r>
              <a:rPr lang="en-US" dirty="0"/>
              <a:t>one language, the child’s mother another, and other women with </a:t>
            </a:r>
            <a:r>
              <a:rPr lang="en-US" dirty="0" smtClean="0"/>
              <a:t>whom the </a:t>
            </a:r>
            <a:r>
              <a:rPr lang="en-US" dirty="0"/>
              <a:t>child has daily contact perhaps still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However, everyone in the </a:t>
            </a:r>
            <a:r>
              <a:rPr lang="en-US" dirty="0" smtClean="0"/>
              <a:t>community is </a:t>
            </a:r>
            <a:r>
              <a:rPr lang="en-US" dirty="0"/>
              <a:t>interested in language learning so most people can speak most of </a:t>
            </a:r>
            <a:r>
              <a:rPr lang="en-US" dirty="0" smtClean="0"/>
              <a:t>the languages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Multilingualism </a:t>
            </a:r>
            <a:r>
              <a:rPr lang="en-US" dirty="0"/>
              <a:t>is taken for granted, and moving from one </a:t>
            </a:r>
            <a:r>
              <a:rPr lang="en-US" dirty="0" smtClean="0"/>
              <a:t>language to </a:t>
            </a:r>
            <a:r>
              <a:rPr lang="en-US" dirty="0"/>
              <a:t>another in the course of a single conversation is very common.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fact, </a:t>
            </a:r>
            <a:r>
              <a:rPr lang="en-US" dirty="0" smtClean="0"/>
              <a:t>multilingualism is </a:t>
            </a:r>
            <a:r>
              <a:rPr lang="en-US" dirty="0"/>
              <a:t>so usual that the </a:t>
            </a:r>
            <a:r>
              <a:rPr lang="en-US" dirty="0" err="1"/>
              <a:t>Tukano</a:t>
            </a:r>
            <a:r>
              <a:rPr lang="en-US" dirty="0"/>
              <a:t> are hardly conscious that they do </a:t>
            </a:r>
            <a:r>
              <a:rPr lang="en-US" dirty="0" smtClean="0"/>
              <a:t>speak different </a:t>
            </a:r>
            <a:r>
              <a:rPr lang="en-US" dirty="0"/>
              <a:t>languages as they shift easily from one to another.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cannot </a:t>
            </a:r>
            <a:r>
              <a:rPr lang="en-US" dirty="0" smtClean="0"/>
              <a:t>readily tell </a:t>
            </a:r>
            <a:r>
              <a:rPr lang="en-US" dirty="0"/>
              <a:t>an outsider how many languages they speak, and must be suitably </a:t>
            </a:r>
            <a:r>
              <a:rPr lang="en-US" dirty="0" smtClean="0"/>
              <a:t>prompted to </a:t>
            </a:r>
            <a:r>
              <a:rPr lang="en-US" dirty="0"/>
              <a:t>enumerate which languages they speak and to describe how well they </a:t>
            </a:r>
            <a:r>
              <a:rPr lang="en-US" dirty="0" smtClean="0"/>
              <a:t>speak each </a:t>
            </a:r>
            <a:r>
              <a:rPr lang="en-US" dirty="0"/>
              <a:t>one.</a:t>
            </a:r>
          </a:p>
          <a:p>
            <a:r>
              <a:rPr lang="en-US" dirty="0"/>
              <a:t>Multilingualism is a norm in this community. It results from the pattern </a:t>
            </a:r>
            <a:r>
              <a:rPr lang="en-US" dirty="0" smtClean="0"/>
              <a:t>of marriage </a:t>
            </a:r>
            <a:r>
              <a:rPr lang="en-US" dirty="0"/>
              <a:t>and the living arrangements consequent to marriage.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Communities are </a:t>
            </a:r>
            <a:r>
              <a:rPr lang="en-US" dirty="0"/>
              <a:t>multilingual and no effort is made to suppress the variety of languages </a:t>
            </a:r>
            <a:r>
              <a:rPr lang="en-US" dirty="0" smtClean="0"/>
              <a:t>that are </a:t>
            </a:r>
            <a:r>
              <a:rPr lang="en-US" dirty="0"/>
              <a:t>spoken.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actually seen as a source of strength, for it enables the </a:t>
            </a:r>
            <a:r>
              <a:rPr lang="en-US" dirty="0" smtClean="0"/>
              <a:t>speakers of </a:t>
            </a:r>
            <a:r>
              <a:rPr lang="en-US" dirty="0"/>
              <a:t>the various linguistic communities to maintain contact with one another </a:t>
            </a:r>
            <a:r>
              <a:rPr lang="en-US" dirty="0" smtClean="0"/>
              <a:t>and provides </a:t>
            </a:r>
            <a:r>
              <a:rPr lang="en-US" dirty="0"/>
              <a:t>a source for suitable marriage partners for those who seek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man </a:t>
            </a:r>
            <a:r>
              <a:rPr lang="en-US" dirty="0"/>
              <a:t>cannot marry one of his ‘sisters,’ i.e., women whose mother tongue is </a:t>
            </a:r>
            <a:r>
              <a:rPr lang="en-US" dirty="0" smtClean="0"/>
              <a:t>the same </a:t>
            </a:r>
            <a:r>
              <a:rPr lang="en-US" dirty="0"/>
              <a:t>as his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People are not ‘strangers’ to one another by reason of the fact </a:t>
            </a:r>
            <a:r>
              <a:rPr lang="en-US" dirty="0" smtClean="0"/>
              <a:t>that </a:t>
            </a:r>
            <a:r>
              <a:rPr lang="en-US" dirty="0"/>
              <a:t>they cannot communicate when away from </a:t>
            </a:r>
            <a:r>
              <a:rPr lang="en-US" dirty="0" smtClean="0"/>
              <a:t>home.</a:t>
            </a:r>
          </a:p>
          <a:p>
            <a:r>
              <a:rPr lang="en-US" dirty="0" smtClean="0"/>
              <a:t>When </a:t>
            </a:r>
            <a:r>
              <a:rPr lang="en-US" dirty="0"/>
              <a:t>men from one </a:t>
            </a:r>
            <a:r>
              <a:rPr lang="en-US" dirty="0" smtClean="0"/>
              <a:t>village visit </a:t>
            </a:r>
            <a:r>
              <a:rPr lang="en-US" dirty="0"/>
              <a:t>another village, they are likely to find speakers of their native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almost certainly be some women from the ‘home’ village who </a:t>
            </a:r>
            <a:r>
              <a:rPr lang="en-US" dirty="0" smtClean="0"/>
              <a:t>have married </a:t>
            </a:r>
            <a:r>
              <a:rPr lang="en-US" dirty="0"/>
              <a:t>into the village being visited, possibly even a sister.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children of </a:t>
            </a:r>
            <a:r>
              <a:rPr lang="en-US" dirty="0" smtClean="0"/>
              <a:t>these women</a:t>
            </a:r>
            <a:r>
              <a:rPr lang="en-US" dirty="0"/>
              <a:t>, too, will be fluent in their mothers’ tongue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Many others also will </a:t>
            </a:r>
            <a:r>
              <a:rPr lang="en-US" dirty="0" smtClean="0"/>
              <a:t>have learned </a:t>
            </a:r>
            <a:r>
              <a:rPr lang="en-US" dirty="0"/>
              <a:t>some of it because it is considered proper to learn to use the </a:t>
            </a:r>
            <a:r>
              <a:rPr lang="en-US" dirty="0" smtClean="0"/>
              <a:t>languages of </a:t>
            </a:r>
            <a:r>
              <a:rPr lang="en-US" dirty="0"/>
              <a:t>those who live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Somewhat similar attitudes toward multilingualism have been reported </a:t>
            </a:r>
            <a:r>
              <a:rPr lang="en-US" dirty="0" smtClean="0"/>
              <a:t>from other </a:t>
            </a:r>
            <a:r>
              <a:rPr lang="en-US" dirty="0"/>
              <a:t>parts of the world.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Salisbury (1962) reports that </a:t>
            </a:r>
            <a:r>
              <a:rPr lang="en-US" dirty="0" smtClean="0"/>
              <a:t>among the </a:t>
            </a:r>
            <a:r>
              <a:rPr lang="en-US" dirty="0" err="1"/>
              <a:t>Siane</a:t>
            </a:r>
            <a:r>
              <a:rPr lang="en-US" dirty="0"/>
              <a:t> of New Guinea it is quite normal for people to know a number </a:t>
            </a:r>
            <a:r>
              <a:rPr lang="en-US" dirty="0" smtClean="0"/>
              <a:t>of languages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choose the most appropriate one for the particular </a:t>
            </a:r>
            <a:r>
              <a:rPr lang="en-US" dirty="0" smtClean="0"/>
              <a:t>circumstances in </a:t>
            </a:r>
            <a:r>
              <a:rPr lang="en-US" dirty="0"/>
              <a:t>which they find themselves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Moreover, they prize language learning, so </a:t>
            </a:r>
            <a:r>
              <a:rPr lang="en-US" dirty="0" smtClean="0"/>
              <a:t>that, when </a:t>
            </a:r>
            <a:r>
              <a:rPr lang="en-US" dirty="0"/>
              <a:t>someone who speaks a language they do not know enters a </a:t>
            </a:r>
            <a:r>
              <a:rPr lang="en-US" dirty="0" smtClean="0"/>
              <a:t>community,</a:t>
            </a:r>
          </a:p>
          <a:p>
            <a:r>
              <a:rPr lang="en-US" dirty="0" smtClean="0"/>
              <a:t> people </a:t>
            </a:r>
            <a:r>
              <a:rPr lang="en-US" dirty="0"/>
              <a:t>in the community will try to learn as much as they can about the </a:t>
            </a:r>
            <a:r>
              <a:rPr lang="en-US" dirty="0" smtClean="0"/>
              <a:t>language and </a:t>
            </a:r>
            <a:r>
              <a:rPr lang="en-US" dirty="0"/>
              <a:t>to find occasions to use their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/>
              <a:t>Discussion</a:t>
            </a:r>
          </a:p>
          <a:p>
            <a:r>
              <a:rPr lang="en-US" dirty="0"/>
              <a:t>1. Use of the term </a:t>
            </a:r>
            <a:r>
              <a:rPr lang="en-US" i="1" dirty="0"/>
              <a:t>code allows us to use derivative terms like codification </a:t>
            </a:r>
            <a:r>
              <a:rPr lang="en-US" i="1" dirty="0" smtClean="0"/>
              <a:t>and </a:t>
            </a:r>
            <a:r>
              <a:rPr lang="en-US" i="1" dirty="0" err="1" smtClean="0"/>
              <a:t>recodification</a:t>
            </a:r>
            <a:r>
              <a:rPr lang="en-US" i="1" dirty="0"/>
              <a:t>. Writing systems are said to be codifications of speech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 How </a:t>
            </a:r>
            <a:r>
              <a:rPr lang="en-US" dirty="0" smtClean="0"/>
              <a:t>do </a:t>
            </a:r>
            <a:r>
              <a:rPr lang="en-US" dirty="0"/>
              <a:t>the English and Chinese writing systems differ as codifications of </a:t>
            </a:r>
            <a:r>
              <a:rPr lang="en-US" dirty="0" smtClean="0"/>
              <a:t>their respective </a:t>
            </a:r>
            <a:r>
              <a:rPr lang="en-US" dirty="0"/>
              <a:t>languages?</a:t>
            </a:r>
          </a:p>
          <a:p>
            <a:r>
              <a:rPr lang="en-US" dirty="0"/>
              <a:t>2. A </a:t>
            </a:r>
            <a:r>
              <a:rPr lang="en-US" dirty="0" err="1"/>
              <a:t>recodification</a:t>
            </a:r>
            <a:r>
              <a:rPr lang="en-US" dirty="0"/>
              <a:t> is a further manipulation of a code. </a:t>
            </a:r>
            <a:endParaRPr lang="en-US" dirty="0" smtClean="0"/>
          </a:p>
          <a:p>
            <a:r>
              <a:rPr lang="en-US" dirty="0" smtClean="0"/>
              <a:t>Morse </a:t>
            </a:r>
            <a:r>
              <a:rPr lang="en-US" dirty="0"/>
              <a:t>Code and </a:t>
            </a:r>
            <a:r>
              <a:rPr lang="en-US" dirty="0" smtClean="0"/>
              <a:t>Pig Latin </a:t>
            </a:r>
            <a:r>
              <a:rPr lang="en-US" dirty="0"/>
              <a:t>are two simple </a:t>
            </a:r>
            <a:r>
              <a:rPr lang="en-US" dirty="0" err="1"/>
              <a:t>recodifications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What are the principles behind each?</a:t>
            </a:r>
          </a:p>
          <a:p>
            <a:r>
              <a:rPr lang="en-US" dirty="0"/>
              <a:t>3. Some codifications or </a:t>
            </a:r>
            <a:r>
              <a:rPr lang="en-US" dirty="0" err="1"/>
              <a:t>recodifications</a:t>
            </a:r>
            <a:r>
              <a:rPr lang="en-US" dirty="0"/>
              <a:t> have very clear social functions. </a:t>
            </a:r>
            <a:endParaRPr lang="en-US" dirty="0" smtClean="0"/>
          </a:p>
          <a:p>
            <a:r>
              <a:rPr lang="en-US" dirty="0" smtClean="0"/>
              <a:t>You might </a:t>
            </a:r>
            <a:r>
              <a:rPr lang="en-US" dirty="0"/>
              <a:t>care to look at the following from such a perspective: </a:t>
            </a:r>
            <a:r>
              <a:rPr lang="en-US" dirty="0" err="1"/>
              <a:t>Walbiri</a:t>
            </a:r>
            <a:r>
              <a:rPr lang="en-US" dirty="0"/>
              <a:t> ‘</a:t>
            </a:r>
            <a:r>
              <a:rPr lang="en-US" dirty="0" smtClean="0"/>
              <a:t>upside- down </a:t>
            </a:r>
            <a:r>
              <a:rPr lang="en-US" dirty="0"/>
              <a:t>talk’ (Hale, 1971); </a:t>
            </a:r>
            <a:r>
              <a:rPr lang="en-US" dirty="0" err="1"/>
              <a:t>Hanunóo</a:t>
            </a:r>
            <a:r>
              <a:rPr lang="en-US" dirty="0"/>
              <a:t> ‘love play’ (Conklin, 1959); </a:t>
            </a:r>
            <a:r>
              <a:rPr lang="en-US" dirty="0" smtClean="0"/>
              <a:t>and </a:t>
            </a:r>
            <a:r>
              <a:rPr lang="en-US" dirty="0" err="1" smtClean="0"/>
              <a:t>glossolalia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Samarin</a:t>
            </a:r>
            <a:r>
              <a:rPr lang="en-US" dirty="0"/>
              <a:t>, 1973).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Diglossia</a:t>
            </a:r>
            <a:endParaRPr lang="en-US" b="1" dirty="0"/>
          </a:p>
          <a:p>
            <a:r>
              <a:rPr lang="en-US" dirty="0"/>
              <a:t>A </a:t>
            </a:r>
            <a:r>
              <a:rPr lang="en-US" i="1" dirty="0" err="1"/>
              <a:t>diglossic</a:t>
            </a:r>
            <a:r>
              <a:rPr lang="en-US" i="1" dirty="0"/>
              <a:t> situation exists in a society when it has two distinct codes </a:t>
            </a:r>
            <a:r>
              <a:rPr lang="en-US" i="1" dirty="0" smtClean="0"/>
              <a:t>which </a:t>
            </a:r>
            <a:r>
              <a:rPr lang="en-US" dirty="0" smtClean="0"/>
              <a:t>show </a:t>
            </a:r>
            <a:r>
              <a:rPr lang="en-US" dirty="0"/>
              <a:t>clear functional separation; that is, one code is employed in one set </a:t>
            </a:r>
            <a:r>
              <a:rPr lang="en-US" dirty="0" smtClean="0"/>
              <a:t>of circumstances </a:t>
            </a:r>
            <a:r>
              <a:rPr lang="en-US" dirty="0"/>
              <a:t>and the other in an entirely different 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Ferguson (</a:t>
            </a:r>
            <a:r>
              <a:rPr lang="en-US" dirty="0" smtClean="0"/>
              <a:t>1959) has </a:t>
            </a:r>
            <a:r>
              <a:rPr lang="en-US" dirty="0"/>
              <a:t>defined </a:t>
            </a:r>
            <a:r>
              <a:rPr lang="en-US" dirty="0" err="1"/>
              <a:t>diglossia</a:t>
            </a:r>
            <a:r>
              <a:rPr lang="en-US" dirty="0"/>
              <a:t> as follows:</a:t>
            </a:r>
          </a:p>
          <a:p>
            <a:r>
              <a:rPr lang="en-US" dirty="0" err="1"/>
              <a:t>diglossia</a:t>
            </a:r>
            <a:r>
              <a:rPr lang="en-US" dirty="0"/>
              <a:t> is a relatively stable language situation in which, in addition to </a:t>
            </a:r>
            <a:r>
              <a:rPr lang="en-US" dirty="0" smtClean="0"/>
              <a:t>the primary </a:t>
            </a:r>
            <a:r>
              <a:rPr lang="en-US" dirty="0"/>
              <a:t>dialects of the language (which may include a standard or regional standards</a:t>
            </a:r>
            <a:r>
              <a:rPr lang="en-US" dirty="0" smtClean="0"/>
              <a:t>), there </a:t>
            </a:r>
            <a:r>
              <a:rPr lang="en-US" dirty="0"/>
              <a:t>is a very divergent, highly codified (often grammatically more </a:t>
            </a:r>
            <a:r>
              <a:rPr lang="en-US" dirty="0" smtClean="0"/>
              <a:t>complex) superposed variety,</a:t>
            </a:r>
          </a:p>
          <a:p>
            <a:r>
              <a:rPr lang="en-US" dirty="0" smtClean="0"/>
              <a:t>the </a:t>
            </a:r>
            <a:r>
              <a:rPr lang="en-US" dirty="0"/>
              <a:t>vehicle of a large and respected body of written </a:t>
            </a:r>
            <a:r>
              <a:rPr lang="en-US" dirty="0" smtClean="0"/>
              <a:t>literature, either </a:t>
            </a:r>
            <a:r>
              <a:rPr lang="en-US" dirty="0"/>
              <a:t>of an earlier period or in another speech community,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is learned </a:t>
            </a:r>
            <a:r>
              <a:rPr lang="en-US" dirty="0" smtClean="0"/>
              <a:t>largely by </a:t>
            </a:r>
            <a:r>
              <a:rPr lang="en-US" dirty="0"/>
              <a:t>formal education and is used for most written and formal spoken purposes </a:t>
            </a:r>
            <a:r>
              <a:rPr lang="en-US" dirty="0" smtClean="0"/>
              <a:t>but is </a:t>
            </a:r>
            <a:r>
              <a:rPr lang="en-US" dirty="0"/>
              <a:t>not used by any sector of the community for ordinary conversation.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the same article he identifies four language situations which show the </a:t>
            </a:r>
            <a:r>
              <a:rPr lang="en-US" dirty="0" smtClean="0"/>
              <a:t>major characteristics </a:t>
            </a:r>
            <a:r>
              <a:rPr lang="en-US" dirty="0"/>
              <a:t>of the </a:t>
            </a:r>
            <a:r>
              <a:rPr lang="en-US" dirty="0" err="1"/>
              <a:t>diglossic</a:t>
            </a:r>
            <a:r>
              <a:rPr lang="en-US" dirty="0"/>
              <a:t> phenomenon: Arabic, Swiss German, </a:t>
            </a:r>
            <a:r>
              <a:rPr lang="en-US" dirty="0" smtClean="0"/>
              <a:t>Haitian (French </a:t>
            </a:r>
            <a:r>
              <a:rPr lang="en-US" dirty="0"/>
              <a:t>and Creole), and Greek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each situation there is a ‘high’ variety (H) </a:t>
            </a:r>
            <a:r>
              <a:rPr lang="en-US" dirty="0" smtClean="0"/>
              <a:t>of language </a:t>
            </a:r>
            <a:r>
              <a:rPr lang="en-US" dirty="0"/>
              <a:t>and a ‘low’ variety (L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Each variety has its own specialized </a:t>
            </a:r>
            <a:r>
              <a:rPr lang="en-US" dirty="0" smtClean="0"/>
              <a:t>functions, and </a:t>
            </a:r>
            <a:r>
              <a:rPr lang="en-US" dirty="0"/>
              <a:t>each is viewed differently by those who are aware of both.</a:t>
            </a:r>
          </a:p>
          <a:p>
            <a:r>
              <a:rPr lang="en-US" dirty="0"/>
              <a:t>In the Arabic situation the two varieties are Classical Arabic (H) and </a:t>
            </a:r>
            <a:r>
              <a:rPr lang="en-US" dirty="0" smtClean="0"/>
              <a:t>the various </a:t>
            </a:r>
            <a:r>
              <a:rPr lang="en-US" dirty="0"/>
              <a:t>regional colloquial varieties (L). In Switzerland they are Standard </a:t>
            </a:r>
            <a:r>
              <a:rPr lang="en-US" dirty="0" smtClean="0"/>
              <a:t>German (H</a:t>
            </a:r>
            <a:r>
              <a:rPr lang="en-US" dirty="0"/>
              <a:t>) and Swiss German (L). In Haiti the varieties are Standard French (H) </a:t>
            </a:r>
            <a:r>
              <a:rPr lang="en-US" dirty="0" smtClean="0"/>
              <a:t>and Haitian </a:t>
            </a:r>
            <a:r>
              <a:rPr lang="en-US" dirty="0"/>
              <a:t>Creole (L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In Greece they are the </a:t>
            </a:r>
            <a:r>
              <a:rPr lang="en-US" dirty="0" err="1"/>
              <a:t>Katharévousa</a:t>
            </a:r>
            <a:r>
              <a:rPr lang="en-US" dirty="0"/>
              <a:t> (H) and </a:t>
            </a:r>
            <a:r>
              <a:rPr lang="en-US" dirty="0" err="1"/>
              <a:t>Dhimotiki</a:t>
            </a:r>
            <a:r>
              <a:rPr lang="en-US" dirty="0"/>
              <a:t>, </a:t>
            </a:r>
            <a:r>
              <a:rPr lang="en-US" dirty="0" smtClean="0"/>
              <a:t>or Demotic </a:t>
            </a:r>
            <a:r>
              <a:rPr lang="en-US" dirty="0"/>
              <a:t>(L), varieties of Greek.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each case the two varieties have </a:t>
            </a:r>
            <a:r>
              <a:rPr lang="en-US" dirty="0" smtClean="0"/>
              <a:t>coexisted for </a:t>
            </a:r>
            <a:r>
              <a:rPr lang="en-US" dirty="0"/>
              <a:t>a long period, sometimes, as in the case of Arabic, for many centuries. </a:t>
            </a:r>
            <a:endParaRPr lang="en-US" dirty="0" smtClean="0"/>
          </a:p>
          <a:p>
            <a:r>
              <a:rPr lang="en-US" dirty="0" smtClean="0"/>
              <a:t>Consequently, the </a:t>
            </a:r>
            <a:r>
              <a:rPr lang="en-US" dirty="0"/>
              <a:t>phenomenon of </a:t>
            </a:r>
            <a:r>
              <a:rPr lang="en-US" dirty="0" err="1"/>
              <a:t>diglossia</a:t>
            </a:r>
            <a:r>
              <a:rPr lang="en-US" dirty="0"/>
              <a:t> is not ephemeral in nature; in fact, </a:t>
            </a:r>
            <a:r>
              <a:rPr lang="en-US" dirty="0" smtClean="0"/>
              <a:t>the opposite </a:t>
            </a:r>
            <a:r>
              <a:rPr lang="en-US" dirty="0"/>
              <a:t>is true: it appears to be a persistent social and linguistic phenomenon.</a:t>
            </a:r>
          </a:p>
          <a:p>
            <a:r>
              <a:rPr lang="en-US" dirty="0"/>
              <a:t>A key defining characteristic of </a:t>
            </a:r>
            <a:r>
              <a:rPr lang="en-US" dirty="0" err="1"/>
              <a:t>diglossia</a:t>
            </a:r>
            <a:r>
              <a:rPr lang="en-US" dirty="0"/>
              <a:t> is that the two varieties are </a:t>
            </a:r>
            <a:r>
              <a:rPr lang="en-US" dirty="0" smtClean="0"/>
              <a:t>kept quite </a:t>
            </a:r>
            <a:r>
              <a:rPr lang="en-US" dirty="0"/>
              <a:t>apart in their functions.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is used in one set of circumstances and </a:t>
            </a:r>
            <a:r>
              <a:rPr lang="en-US" dirty="0" smtClean="0"/>
              <a:t>the </a:t>
            </a:r>
            <a:r>
              <a:rPr lang="en-US" dirty="0"/>
              <a:t>other in an entirely different set.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H varieties may be used </a:t>
            </a:r>
            <a:r>
              <a:rPr lang="en-US" dirty="0" smtClean="0"/>
              <a:t>for delivering </a:t>
            </a:r>
            <a:r>
              <a:rPr lang="en-US" dirty="0"/>
              <a:t>sermons and formal lectures, especially in a parliament or </a:t>
            </a:r>
            <a:r>
              <a:rPr lang="en-US" dirty="0" smtClean="0"/>
              <a:t>legislative body</a:t>
            </a:r>
            <a:r>
              <a:rPr lang="en-US" dirty="0"/>
              <a:t>, for giving political speeches, for broadcasting the news on radio </a:t>
            </a:r>
            <a:r>
              <a:rPr lang="en-US" dirty="0" smtClean="0"/>
              <a:t>and television</a:t>
            </a:r>
            <a:r>
              <a:rPr lang="en-US" dirty="0"/>
              <a:t>, and for writing poetry, fine literature, and editorials in newspapers.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5944</Words>
  <Application>Microsoft Office PowerPoint</Application>
  <PresentationFormat>On-screen Show (4:3)</PresentationFormat>
  <Paragraphs>279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Zara Bukhari</dc:creator>
  <cp:lastModifiedBy>Administrator</cp:lastModifiedBy>
  <cp:revision>24</cp:revision>
  <dcterms:created xsi:type="dcterms:W3CDTF">2014-07-10T08:32:11Z</dcterms:created>
  <dcterms:modified xsi:type="dcterms:W3CDTF">2014-07-10T13:39:12Z</dcterms:modified>
</cp:coreProperties>
</file>