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0" r:id="rId3"/>
    <p:sldId id="311" r:id="rId4"/>
    <p:sldId id="312" r:id="rId5"/>
    <p:sldId id="313" r:id="rId6"/>
    <p:sldId id="314" r:id="rId7"/>
    <p:sldId id="315" r:id="rId8"/>
    <p:sldId id="316" r:id="rId9"/>
    <p:sldId id="317" r:id="rId10"/>
    <p:sldId id="318" r:id="rId11"/>
    <p:sldId id="319" r:id="rId12"/>
    <p:sldId id="320" r:id="rId13"/>
    <p:sldId id="321" r:id="rId14"/>
    <p:sldId id="322" r:id="rId15"/>
    <p:sldId id="323" r:id="rId16"/>
    <p:sldId id="324" r:id="rId17"/>
    <p:sldId id="325" r:id="rId18"/>
    <p:sldId id="326" r:id="rId19"/>
    <p:sldId id="327" r:id="rId20"/>
    <p:sldId id="328" r:id="rId21"/>
    <p:sldId id="329" r:id="rId22"/>
    <p:sldId id="330" r:id="rId23"/>
    <p:sldId id="331" r:id="rId24"/>
    <p:sldId id="332" r:id="rId25"/>
    <p:sldId id="333" r:id="rId26"/>
    <p:sldId id="334" r:id="rId27"/>
    <p:sldId id="335" r:id="rId28"/>
    <p:sldId id="336" r:id="rId29"/>
    <p:sldId id="337" r:id="rId30"/>
    <p:sldId id="338" r:id="rId31"/>
    <p:sldId id="339" r:id="rId32"/>
    <p:sldId id="340" r:id="rId33"/>
    <p:sldId id="341" r:id="rId34"/>
    <p:sldId id="342" r:id="rId35"/>
    <p:sldId id="343" r:id="rId36"/>
    <p:sldId id="344" r:id="rId37"/>
    <p:sldId id="345" r:id="rId38"/>
    <p:sldId id="346" r:id="rId39"/>
    <p:sldId id="347" r:id="rId40"/>
    <p:sldId id="348" r:id="rId41"/>
    <p:sldId id="349" r:id="rId42"/>
    <p:sldId id="350" r:id="rId43"/>
    <p:sldId id="351" r:id="rId44"/>
    <p:sldId id="352" r:id="rId45"/>
    <p:sldId id="353" r:id="rId46"/>
    <p:sldId id="354" r:id="rId47"/>
    <p:sldId id="355" r:id="rId48"/>
    <p:sldId id="356" r:id="rId49"/>
    <p:sldId id="357" r:id="rId50"/>
    <p:sldId id="358" r:id="rId51"/>
    <p:sldId id="359" r:id="rId52"/>
    <p:sldId id="360" r:id="rId53"/>
    <p:sldId id="361" r:id="rId54"/>
    <p:sldId id="362" r:id="rId55"/>
    <p:sldId id="363" r:id="rId56"/>
    <p:sldId id="364" r:id="rId57"/>
    <p:sldId id="365" r:id="rId58"/>
    <p:sldId id="366" r:id="rId59"/>
    <p:sldId id="367" r:id="rId60"/>
    <p:sldId id="368" r:id="rId61"/>
    <p:sldId id="369" r:id="rId62"/>
    <p:sldId id="370" r:id="rId63"/>
    <p:sldId id="371" r:id="rId64"/>
    <p:sldId id="372" r:id="rId65"/>
    <p:sldId id="373" r:id="rId66"/>
    <p:sldId id="374" r:id="rId67"/>
    <p:sldId id="375" r:id="rId68"/>
    <p:sldId id="376" r:id="rId69"/>
    <p:sldId id="377" r:id="rId70"/>
    <p:sldId id="378" r:id="rId71"/>
    <p:sldId id="379" r:id="rId72"/>
    <p:sldId id="380" r:id="rId73"/>
    <p:sldId id="381" r:id="rId74"/>
    <p:sldId id="382" r:id="rId75"/>
    <p:sldId id="383" r:id="rId76"/>
    <p:sldId id="384" r:id="rId77"/>
    <p:sldId id="385" r:id="rId78"/>
    <p:sldId id="386" r:id="rId79"/>
    <p:sldId id="387" r:id="rId80"/>
    <p:sldId id="388" r:id="rId81"/>
    <p:sldId id="389" r:id="rId82"/>
    <p:sldId id="390" r:id="rId83"/>
    <p:sldId id="391" r:id="rId84"/>
    <p:sldId id="392" r:id="rId85"/>
    <p:sldId id="393" r:id="rId86"/>
    <p:sldId id="394" r:id="rId87"/>
    <p:sldId id="395" r:id="rId88"/>
    <p:sldId id="396" r:id="rId89"/>
    <p:sldId id="397" r:id="rId90"/>
    <p:sldId id="398" r:id="rId91"/>
    <p:sldId id="399" r:id="rId92"/>
    <p:sldId id="400" r:id="rId93"/>
    <p:sldId id="401" r:id="rId94"/>
    <p:sldId id="402" r:id="rId95"/>
    <p:sldId id="403" r:id="rId96"/>
    <p:sldId id="404" r:id="rId97"/>
    <p:sldId id="405" r:id="rId9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119548-1A66-4523-84C3-AEF222830B82}" type="datetimeFigureOut">
              <a:rPr lang="en-US" smtClean="0"/>
              <a:pPr/>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F3DD0-8C92-4E8D-9FA4-4EF5B7CCDC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119548-1A66-4523-84C3-AEF222830B82}" type="datetimeFigureOut">
              <a:rPr lang="en-US" smtClean="0"/>
              <a:pPr/>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F3DD0-8C92-4E8D-9FA4-4EF5B7CCDC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119548-1A66-4523-84C3-AEF222830B82}" type="datetimeFigureOut">
              <a:rPr lang="en-US" smtClean="0"/>
              <a:pPr/>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F3DD0-8C92-4E8D-9FA4-4EF5B7CCDC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119548-1A66-4523-84C3-AEF222830B82}" type="datetimeFigureOut">
              <a:rPr lang="en-US" smtClean="0"/>
              <a:pPr/>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F3DD0-8C92-4E8D-9FA4-4EF5B7CCDC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119548-1A66-4523-84C3-AEF222830B82}" type="datetimeFigureOut">
              <a:rPr lang="en-US" smtClean="0"/>
              <a:pPr/>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F3DD0-8C92-4E8D-9FA4-4EF5B7CCDC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119548-1A66-4523-84C3-AEF222830B82}" type="datetimeFigureOut">
              <a:rPr lang="en-US" smtClean="0"/>
              <a:pPr/>
              <a:t>7/11/2014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F3DD0-8C92-4E8D-9FA4-4EF5B7CCDC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119548-1A66-4523-84C3-AEF222830B82}" type="datetimeFigureOut">
              <a:rPr lang="en-US" smtClean="0"/>
              <a:pPr/>
              <a:t>7/11/2014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EF3DD0-8C92-4E8D-9FA4-4EF5B7CCDC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119548-1A66-4523-84C3-AEF222830B82}" type="datetimeFigureOut">
              <a:rPr lang="en-US" smtClean="0"/>
              <a:pPr/>
              <a:t>7/11/2014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EF3DD0-8C92-4E8D-9FA4-4EF5B7CCDC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119548-1A66-4523-84C3-AEF222830B82}" type="datetimeFigureOut">
              <a:rPr lang="en-US" smtClean="0"/>
              <a:pPr/>
              <a:t>7/11/2014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EF3DD0-8C92-4E8D-9FA4-4EF5B7CCDC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119548-1A66-4523-84C3-AEF222830B82}" type="datetimeFigureOut">
              <a:rPr lang="en-US" smtClean="0"/>
              <a:pPr/>
              <a:t>7/11/2014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F3DD0-8C92-4E8D-9FA4-4EF5B7CCDC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119548-1A66-4523-84C3-AEF222830B82}" type="datetimeFigureOut">
              <a:rPr lang="en-US" smtClean="0"/>
              <a:pPr/>
              <a:t>7/11/2014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F3DD0-8C92-4E8D-9FA4-4EF5B7CCDC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119548-1A66-4523-84C3-AEF222830B82}" type="datetimeFigureOut">
              <a:rPr lang="en-US" smtClean="0"/>
              <a:pPr/>
              <a:t>7/11/2014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EF3DD0-8C92-4E8D-9FA4-4EF5B7CCDC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Sociolinguistics</a:t>
            </a:r>
            <a:endParaRPr lang="en-US" b="1" dirty="0"/>
          </a:p>
        </p:txBody>
      </p:sp>
      <p:sp>
        <p:nvSpPr>
          <p:cNvPr id="3" name="Subtitle 2"/>
          <p:cNvSpPr>
            <a:spLocks noGrp="1"/>
          </p:cNvSpPr>
          <p:nvPr>
            <p:ph type="subTitle" idx="1"/>
          </p:nvPr>
        </p:nvSpPr>
        <p:spPr/>
        <p:txBody>
          <a:bodyPr/>
          <a:lstStyle/>
          <a:p>
            <a:r>
              <a:rPr lang="en-US" b="1" dirty="0" smtClean="0">
                <a:solidFill>
                  <a:schemeClr val="tx1"/>
                </a:solidFill>
              </a:rPr>
              <a:t>LECTURE#26</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a:t>In Papua New Guinea there are many languages and an increasingly used</a:t>
            </a:r>
          </a:p>
          <a:p>
            <a:r>
              <a:rPr lang="en-US" dirty="0"/>
              <a:t>lingua franca, </a:t>
            </a:r>
            <a:r>
              <a:rPr lang="en-US" dirty="0" err="1"/>
              <a:t>Tok</a:t>
            </a:r>
            <a:r>
              <a:rPr lang="en-US" dirty="0"/>
              <a:t> </a:t>
            </a:r>
            <a:r>
              <a:rPr lang="en-US" dirty="0" err="1"/>
              <a:t>Pisin</a:t>
            </a:r>
            <a:r>
              <a:rPr lang="en-US" dirty="0"/>
              <a:t>. Many people are </a:t>
            </a:r>
            <a:r>
              <a:rPr lang="en-US" dirty="0" err="1"/>
              <a:t>plurilingual</a:t>
            </a:r>
            <a:r>
              <a:rPr lang="en-US" dirty="0"/>
              <a:t>. </a:t>
            </a:r>
            <a:endParaRPr lang="en-US" dirty="0" smtClean="0"/>
          </a:p>
          <a:p>
            <a:r>
              <a:rPr lang="en-US" dirty="0" smtClean="0"/>
              <a:t>The </a:t>
            </a:r>
            <a:r>
              <a:rPr lang="en-US" dirty="0" err="1"/>
              <a:t>Yimas</a:t>
            </a:r>
            <a:r>
              <a:rPr lang="en-US" dirty="0"/>
              <a:t> of Papua </a:t>
            </a:r>
            <a:r>
              <a:rPr lang="en-US" dirty="0" smtClean="0"/>
              <a:t>New Guinea </a:t>
            </a:r>
            <a:r>
              <a:rPr lang="en-US" dirty="0"/>
              <a:t>use their own language in traditional pursuits and </a:t>
            </a:r>
            <a:r>
              <a:rPr lang="en-US" dirty="0" err="1"/>
              <a:t>Tok</a:t>
            </a:r>
            <a:r>
              <a:rPr lang="en-US" dirty="0"/>
              <a:t> </a:t>
            </a:r>
            <a:r>
              <a:rPr lang="en-US" dirty="0" err="1"/>
              <a:t>Pisin</a:t>
            </a:r>
            <a:r>
              <a:rPr lang="en-US" dirty="0"/>
              <a:t> for </a:t>
            </a:r>
            <a:r>
              <a:rPr lang="en-US" dirty="0" smtClean="0"/>
              <a:t>topics from </a:t>
            </a:r>
            <a:r>
              <a:rPr lang="en-US" dirty="0"/>
              <a:t>the encroaching outside world. </a:t>
            </a:r>
            <a:endParaRPr lang="en-US" dirty="0" smtClean="0"/>
          </a:p>
          <a:p>
            <a:r>
              <a:rPr lang="en-US" dirty="0" smtClean="0"/>
              <a:t>Domestic </a:t>
            </a:r>
            <a:r>
              <a:rPr lang="en-US" dirty="0"/>
              <a:t>matters and local food provision,</a:t>
            </a:r>
          </a:p>
          <a:p>
            <a:r>
              <a:rPr lang="en-US" dirty="0"/>
              <a:t>largely the province of females, call for </a:t>
            </a:r>
            <a:r>
              <a:rPr lang="en-US" dirty="0" err="1"/>
              <a:t>Yimas</a:t>
            </a:r>
            <a:r>
              <a:rPr lang="en-US" dirty="0"/>
              <a:t> just as do mortuary feasts, </a:t>
            </a:r>
            <a:r>
              <a:rPr lang="en-US" dirty="0" smtClean="0"/>
              <a:t>the province </a:t>
            </a:r>
            <a:r>
              <a:rPr lang="en-US" dirty="0"/>
              <a:t>of males. </a:t>
            </a:r>
            <a:endParaRPr lang="en-US" dirty="0" smtClean="0"/>
          </a:p>
          <a:p>
            <a:r>
              <a:rPr lang="en-US" dirty="0" smtClean="0"/>
              <a:t>But </a:t>
            </a:r>
            <a:r>
              <a:rPr lang="en-US" dirty="0"/>
              <a:t>matters to do with government, trade, and travel </a:t>
            </a:r>
            <a:r>
              <a:rPr lang="en-US" dirty="0" smtClean="0"/>
              <a:t>require </a:t>
            </a:r>
            <a:r>
              <a:rPr lang="en-US" dirty="0" err="1" smtClean="0"/>
              <a:t>Tok</a:t>
            </a:r>
            <a:r>
              <a:rPr lang="en-US" dirty="0" smtClean="0"/>
              <a:t> </a:t>
            </a:r>
            <a:r>
              <a:rPr lang="en-US" dirty="0" err="1" smtClean="0"/>
              <a:t>Pisin</a:t>
            </a:r>
            <a:r>
              <a:rPr lang="en-US" dirty="0" smtClean="0"/>
              <a:t>.</a:t>
            </a:r>
          </a:p>
          <a:p>
            <a:r>
              <a:rPr lang="en-US" dirty="0" smtClean="0"/>
              <a:t>Language </a:t>
            </a:r>
            <a:r>
              <a:rPr lang="en-US" dirty="0"/>
              <a:t>choice among the </a:t>
            </a:r>
            <a:r>
              <a:rPr lang="en-US" dirty="0" err="1"/>
              <a:t>Yimas</a:t>
            </a:r>
            <a:r>
              <a:rPr lang="en-US" dirty="0"/>
              <a:t> is dependent on occasion: </a:t>
            </a:r>
            <a:r>
              <a:rPr lang="en-US" dirty="0" err="1" smtClean="0"/>
              <a:t>Yimas</a:t>
            </a:r>
            <a:r>
              <a:rPr lang="en-US" dirty="0" smtClean="0"/>
              <a:t> to </a:t>
            </a:r>
            <a:r>
              <a:rPr lang="en-US" dirty="0"/>
              <a:t>perform traditional practices and </a:t>
            </a:r>
            <a:r>
              <a:rPr lang="en-US" dirty="0" err="1"/>
              <a:t>Tok</a:t>
            </a:r>
            <a:r>
              <a:rPr lang="en-US" dirty="0"/>
              <a:t> </a:t>
            </a:r>
            <a:r>
              <a:rPr lang="en-US" dirty="0" err="1"/>
              <a:t>Pisin</a:t>
            </a:r>
            <a:r>
              <a:rPr lang="en-US" dirty="0"/>
              <a:t> to establish identity within </a:t>
            </a:r>
            <a:r>
              <a:rPr lang="en-US" dirty="0" smtClean="0"/>
              <a:t>a wider </a:t>
            </a:r>
            <a:r>
              <a:rPr lang="en-US" dirty="0"/>
              <a:t>community.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a:t>What I have tried to stress in this section is that bilingualism and </a:t>
            </a:r>
            <a:r>
              <a:rPr lang="en-US" dirty="0" smtClean="0"/>
              <a:t>multilingualism are </a:t>
            </a:r>
            <a:r>
              <a:rPr lang="en-US" dirty="0"/>
              <a:t>normal in many parts of the world and that people in those parts </a:t>
            </a:r>
            <a:r>
              <a:rPr lang="en-US" dirty="0" smtClean="0"/>
              <a:t>would view </a:t>
            </a:r>
            <a:r>
              <a:rPr lang="en-US" dirty="0"/>
              <a:t>any other situation as strange and limiting</a:t>
            </a:r>
            <a:r>
              <a:rPr lang="en-US" dirty="0" smtClean="0"/>
              <a:t>.</a:t>
            </a:r>
          </a:p>
          <a:p>
            <a:r>
              <a:rPr lang="en-US" dirty="0" smtClean="0"/>
              <a:t> </a:t>
            </a:r>
            <a:r>
              <a:rPr lang="en-US" dirty="0"/>
              <a:t>There is a long history </a:t>
            </a:r>
            <a:r>
              <a:rPr lang="en-US" dirty="0" smtClean="0"/>
              <a:t>in certain </a:t>
            </a:r>
            <a:r>
              <a:rPr lang="en-US" dirty="0"/>
              <a:t>Western societies of people actually ‘looking down’ on those who </a:t>
            </a:r>
            <a:r>
              <a:rPr lang="en-US" dirty="0" smtClean="0"/>
              <a:t>are bilingual</a:t>
            </a:r>
            <a:r>
              <a:rPr lang="en-US" dirty="0"/>
              <a:t>. </a:t>
            </a:r>
            <a:endParaRPr lang="en-US" dirty="0" smtClean="0"/>
          </a:p>
          <a:p>
            <a:r>
              <a:rPr lang="en-US" dirty="0" smtClean="0"/>
              <a:t>We </a:t>
            </a:r>
            <a:r>
              <a:rPr lang="en-US" dirty="0"/>
              <a:t>give prestige to only a certain few classical languages (e.g., </a:t>
            </a:r>
            <a:r>
              <a:rPr lang="en-US" dirty="0" smtClean="0"/>
              <a:t>Greek and </a:t>
            </a:r>
            <a:r>
              <a:rPr lang="en-US" dirty="0"/>
              <a:t>Latin) or modern languages of high culture (e.g., English, French, </a:t>
            </a:r>
            <a:r>
              <a:rPr lang="en-US" dirty="0" smtClean="0"/>
              <a:t>Italian, and </a:t>
            </a:r>
            <a:r>
              <a:rPr lang="en-US" dirty="0"/>
              <a:t>German). </a:t>
            </a:r>
            <a:endParaRPr lang="en-US" dirty="0" smtClean="0"/>
          </a:p>
          <a:p>
            <a:r>
              <a:rPr lang="en-US" dirty="0" smtClean="0"/>
              <a:t>You </a:t>
            </a:r>
            <a:r>
              <a:rPr lang="en-US" dirty="0"/>
              <a:t>generally get little credit for speaking Swahili and, </a:t>
            </a:r>
            <a:r>
              <a:rPr lang="en-US" dirty="0" smtClean="0"/>
              <a:t>until recently </a:t>
            </a:r>
            <a:r>
              <a:rPr lang="en-US" dirty="0"/>
              <a:t>at least, not much more for speaking Russian, Japanese, Arabic, </a:t>
            </a:r>
            <a:r>
              <a:rPr lang="en-US" dirty="0" smtClean="0"/>
              <a:t>or Chinese</a:t>
            </a:r>
            <a:r>
              <a:rPr lang="en-US" dirty="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a:t>Bilingualism is actually sometimes regarded as a problem in that </a:t>
            </a:r>
            <a:r>
              <a:rPr lang="en-US" dirty="0" smtClean="0"/>
              <a:t>many bilingual </a:t>
            </a:r>
            <a:r>
              <a:rPr lang="en-US" dirty="0"/>
              <a:t>individuals tend to occupy rather low positions in society and </a:t>
            </a:r>
            <a:r>
              <a:rPr lang="en-US" dirty="0" smtClean="0"/>
              <a:t>knowledge of </a:t>
            </a:r>
            <a:r>
              <a:rPr lang="en-US" dirty="0"/>
              <a:t>another language becomes associated with ‘inferiority</a:t>
            </a:r>
            <a:r>
              <a:rPr lang="en-US" dirty="0" smtClean="0"/>
              <a:t>.’</a:t>
            </a:r>
          </a:p>
          <a:p>
            <a:r>
              <a:rPr lang="en-US" dirty="0" smtClean="0"/>
              <a:t> </a:t>
            </a:r>
            <a:r>
              <a:rPr lang="en-US" dirty="0"/>
              <a:t>Bilingualism </a:t>
            </a:r>
            <a:r>
              <a:rPr lang="en-US" dirty="0" smtClean="0"/>
              <a:t>is sometimes </a:t>
            </a:r>
            <a:r>
              <a:rPr lang="en-US" dirty="0"/>
              <a:t>seen as a personal and social problem, not something that has </a:t>
            </a:r>
            <a:r>
              <a:rPr lang="en-US" dirty="0" smtClean="0"/>
              <a:t>strong positive </a:t>
            </a:r>
            <a:r>
              <a:rPr lang="en-US" dirty="0"/>
              <a:t>connotations. </a:t>
            </a:r>
            <a:endParaRPr lang="en-US" dirty="0" smtClean="0"/>
          </a:p>
          <a:p>
            <a:r>
              <a:rPr lang="en-US" dirty="0" smtClean="0"/>
              <a:t>One </a:t>
            </a:r>
            <a:r>
              <a:rPr lang="en-US" dirty="0"/>
              <a:t>unfortunate consequence is that some Western </a:t>
            </a:r>
            <a:r>
              <a:rPr lang="en-US" dirty="0" smtClean="0"/>
              <a:t>societies </a:t>
            </a:r>
            <a:r>
              <a:rPr lang="en-US" dirty="0"/>
              <a:t>go to great lengths to downgrade, even eradicate, the languages that </a:t>
            </a:r>
            <a:r>
              <a:rPr lang="en-US" dirty="0" smtClean="0"/>
              <a:t>immigrants bring </a:t>
            </a:r>
            <a:r>
              <a:rPr lang="en-US" dirty="0"/>
              <a:t>with them while at the same time trying to teach foreign languages </a:t>
            </a:r>
            <a:r>
              <a:rPr lang="en-US" dirty="0" smtClean="0"/>
              <a:t>in schools</a:t>
            </a:r>
            <a:r>
              <a:rPr lang="en-US" dirty="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a:t>What is more, they have had much more success in doing the </a:t>
            </a:r>
            <a:r>
              <a:rPr lang="en-US" dirty="0" smtClean="0"/>
              <a:t>former than </a:t>
            </a:r>
            <a:r>
              <a:rPr lang="en-US" dirty="0"/>
              <a:t>the latter. </a:t>
            </a:r>
            <a:endParaRPr lang="en-US" dirty="0" smtClean="0"/>
          </a:p>
          <a:p>
            <a:r>
              <a:rPr lang="en-US" dirty="0" smtClean="0"/>
              <a:t>I </a:t>
            </a:r>
            <a:r>
              <a:rPr lang="en-US" dirty="0"/>
              <a:t>will return to this issue </a:t>
            </a:r>
            <a:r>
              <a:rPr lang="en-US" dirty="0" smtClean="0"/>
              <a:t>in, </a:t>
            </a:r>
            <a:r>
              <a:rPr lang="en-US" dirty="0"/>
              <a:t>specifically in </a:t>
            </a:r>
            <a:r>
              <a:rPr lang="en-US" dirty="0" smtClean="0"/>
              <a:t>connection with </a:t>
            </a:r>
            <a:r>
              <a:rPr lang="en-US" dirty="0"/>
              <a:t>certain recent developments in the United States.</a:t>
            </a:r>
          </a:p>
          <a:p>
            <a:r>
              <a:rPr lang="en-US" dirty="0"/>
              <a:t>A bilingual, or multilingual, situation can produce still other effects on </a:t>
            </a:r>
            <a:r>
              <a:rPr lang="en-US" dirty="0" smtClean="0"/>
              <a:t>one or </a:t>
            </a:r>
            <a:r>
              <a:rPr lang="en-US" dirty="0"/>
              <a:t>more of the languages involved. </a:t>
            </a:r>
            <a:endParaRPr lang="en-US" dirty="0" smtClean="0"/>
          </a:p>
          <a:p>
            <a:r>
              <a:rPr lang="en-US" dirty="0" smtClean="0"/>
              <a:t>As </a:t>
            </a:r>
            <a:r>
              <a:rPr lang="en-US" dirty="0"/>
              <a:t>we have just seen, it can lead to loss, e.g</a:t>
            </a:r>
            <a:r>
              <a:rPr lang="en-US" dirty="0" smtClean="0"/>
              <a:t>., language </a:t>
            </a:r>
            <a:r>
              <a:rPr lang="en-US" dirty="0"/>
              <a:t>loss among immigrants.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a:t>But sometimes it leads to diffusion; that </a:t>
            </a:r>
            <a:r>
              <a:rPr lang="en-US" dirty="0" smtClean="0"/>
              <a:t>is, certain </a:t>
            </a:r>
            <a:r>
              <a:rPr lang="en-US" dirty="0"/>
              <a:t>features spread from one language to the other (or others) as a result </a:t>
            </a:r>
            <a:r>
              <a:rPr lang="en-US" dirty="0" smtClean="0"/>
              <a:t>of the </a:t>
            </a:r>
            <a:r>
              <a:rPr lang="en-US" dirty="0"/>
              <a:t>contact situation, particularly certain kinds of syntactic features. </a:t>
            </a:r>
            <a:endParaRPr lang="en-US" dirty="0" smtClean="0"/>
          </a:p>
          <a:p>
            <a:r>
              <a:rPr lang="en-US" dirty="0" smtClean="0"/>
              <a:t>This phenomenon has </a:t>
            </a:r>
            <a:r>
              <a:rPr lang="en-US" dirty="0"/>
              <a:t>been observed in such areas as the Balkans, the south of India, </a:t>
            </a:r>
            <a:r>
              <a:rPr lang="en-US" dirty="0" smtClean="0"/>
              <a:t>and Sri </a:t>
            </a:r>
            <a:r>
              <a:rPr lang="en-US" dirty="0"/>
              <a:t>Lanka</a:t>
            </a:r>
            <a:r>
              <a:rPr lang="en-US" dirty="0" smtClean="0"/>
              <a:t>.</a:t>
            </a:r>
          </a:p>
          <a:p>
            <a:r>
              <a:rPr lang="en-US" dirty="0" smtClean="0"/>
              <a:t> </a:t>
            </a:r>
            <a:r>
              <a:rPr lang="en-US" dirty="0" err="1"/>
              <a:t>Gumperz</a:t>
            </a:r>
            <a:r>
              <a:rPr lang="en-US" dirty="0"/>
              <a:t> and Wilson (1971) report that in </a:t>
            </a:r>
            <a:r>
              <a:rPr lang="en-US" dirty="0" err="1"/>
              <a:t>Kupwar</a:t>
            </a:r>
            <a:r>
              <a:rPr lang="en-US" dirty="0"/>
              <a:t>, a small </a:t>
            </a:r>
            <a:r>
              <a:rPr lang="en-US" dirty="0" smtClean="0"/>
              <a:t>village of </a:t>
            </a:r>
            <a:r>
              <a:rPr lang="en-US" dirty="0"/>
              <a:t>about 3,000 inhabitants in Maharashtra, India, four languages are spoken:</a:t>
            </a:r>
          </a:p>
          <a:p>
            <a:r>
              <a:rPr lang="en-US" dirty="0"/>
              <a:t>Marathi and Urdu (both of which are Indo-European) and Kannada (a </a:t>
            </a:r>
            <a:r>
              <a:rPr lang="en-US" dirty="0" smtClean="0"/>
              <a:t>non- Indo-European </a:t>
            </a:r>
            <a:r>
              <a:rPr lang="en-US" dirty="0"/>
              <a:t>language</a:t>
            </a:r>
            <a:r>
              <a:rPr lang="en-US" dirty="0" smtClean="0"/>
              <a:t>).</a:t>
            </a:r>
          </a:p>
          <a:p>
            <a:r>
              <a:rPr lang="en-US" dirty="0" smtClean="0"/>
              <a:t> </a:t>
            </a:r>
            <a:r>
              <a:rPr lang="en-US" dirty="0"/>
              <a:t>A few people also speak Telugu (also a </a:t>
            </a:r>
            <a:r>
              <a:rPr lang="en-US" dirty="0" smtClean="0"/>
              <a:t>non-Indo- European </a:t>
            </a:r>
            <a:r>
              <a:rPr lang="en-US" dirty="0"/>
              <a:t>language).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Sociolinguistics</a:t>
            </a:r>
            <a:endParaRPr lang="en-US"/>
          </a:p>
        </p:txBody>
      </p:sp>
      <p:sp>
        <p:nvSpPr>
          <p:cNvPr id="3" name="Content Placeholder 2"/>
          <p:cNvSpPr>
            <a:spLocks noGrp="1"/>
          </p:cNvSpPr>
          <p:nvPr>
            <p:ph idx="1"/>
          </p:nvPr>
        </p:nvSpPr>
        <p:spPr/>
        <p:txBody>
          <a:bodyPr>
            <a:normAutofit fontScale="92500" lnSpcReduction="20000"/>
          </a:bodyPr>
          <a:lstStyle/>
          <a:p>
            <a:r>
              <a:rPr lang="en-US" dirty="0"/>
              <a:t>The languages are distributed mainly by </a:t>
            </a:r>
            <a:r>
              <a:rPr lang="en-US" dirty="0" smtClean="0"/>
              <a:t>caste.</a:t>
            </a:r>
          </a:p>
          <a:p>
            <a:r>
              <a:rPr lang="en-US" dirty="0" smtClean="0"/>
              <a:t>The highest caste</a:t>
            </a:r>
            <a:r>
              <a:rPr lang="en-US" dirty="0"/>
              <a:t>, the </a:t>
            </a:r>
            <a:r>
              <a:rPr lang="en-US" dirty="0" err="1"/>
              <a:t>Jains</a:t>
            </a:r>
            <a:r>
              <a:rPr lang="en-US" dirty="0"/>
              <a:t>, speak Kannada and the lowest caste, the untouchables, </a:t>
            </a:r>
            <a:r>
              <a:rPr lang="en-US" dirty="0" smtClean="0"/>
              <a:t>speak Marathi.</a:t>
            </a:r>
          </a:p>
          <a:p>
            <a:r>
              <a:rPr lang="en-US" dirty="0" smtClean="0"/>
              <a:t> </a:t>
            </a:r>
            <a:r>
              <a:rPr lang="en-US" dirty="0"/>
              <a:t>People in different castes must speak to one another and to the </a:t>
            </a:r>
            <a:r>
              <a:rPr lang="en-US" dirty="0" smtClean="0"/>
              <a:t>Telugu speaking rope-makers</a:t>
            </a:r>
            <a:r>
              <a:rPr lang="en-US" dirty="0"/>
              <a:t>. </a:t>
            </a:r>
            <a:endParaRPr lang="en-US" dirty="0" smtClean="0"/>
          </a:p>
          <a:p>
            <a:r>
              <a:rPr lang="en-US" dirty="0" smtClean="0"/>
              <a:t>The </a:t>
            </a:r>
            <a:r>
              <a:rPr lang="en-US" dirty="0"/>
              <a:t>Urdu-speaking Muslims must also be fitted </a:t>
            </a:r>
            <a:r>
              <a:rPr lang="en-US" dirty="0" smtClean="0"/>
              <a:t>in.</a:t>
            </a:r>
          </a:p>
          <a:p>
            <a:r>
              <a:rPr lang="en-US" dirty="0" smtClean="0"/>
              <a:t>Bilingualism or </a:t>
            </a:r>
            <a:r>
              <a:rPr lang="en-US" dirty="0"/>
              <a:t>even </a:t>
            </a:r>
            <a:r>
              <a:rPr lang="en-US" dirty="0" err="1"/>
              <a:t>trilingualism</a:t>
            </a:r>
            <a:r>
              <a:rPr lang="en-US" dirty="0"/>
              <a:t> is normal, particularly among the men, but it </a:t>
            </a:r>
            <a:r>
              <a:rPr lang="en-US" dirty="0" smtClean="0"/>
              <a:t>is Marathi </a:t>
            </a:r>
            <a:r>
              <a:rPr lang="en-US" dirty="0"/>
              <a:t>which dominates inter-group communication.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One linguistic consequence, however, is that there has been some convergence of the languages that are spoken in the village so far as syntax is concerned, but vocabulary differences have been maintained (McMahon, 1994). </a:t>
            </a:r>
          </a:p>
          <a:p>
            <a:r>
              <a:rPr lang="en-US" dirty="0" smtClean="0"/>
              <a:t>It is vocabulary rather than syntax which now serves to distinguish the groups, and the variety of multilingualism that has resulted is a special local variety which has developed in response to local needs.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b="1" i="1" dirty="0" smtClean="0"/>
              <a:t>Discussion</a:t>
            </a:r>
          </a:p>
          <a:p>
            <a:r>
              <a:rPr lang="en-US" dirty="0" smtClean="0"/>
              <a:t>1. A distinction is sometimes made between communities in which there is </a:t>
            </a:r>
            <a:r>
              <a:rPr lang="en-US" i="1" dirty="0" smtClean="0"/>
              <a:t>stable bilingualism and those in which there is unstable bilingualism;</a:t>
            </a:r>
          </a:p>
          <a:p>
            <a:r>
              <a:rPr lang="en-US" dirty="0" smtClean="0"/>
              <a:t>Switzerland, Canada, and Haiti are cited as examples of the former, and the linguistic situations found in cities like New York or among many immigrant peoples as examples of the latter.</a:t>
            </a:r>
          </a:p>
          <a:p>
            <a:r>
              <a:rPr lang="en-US" dirty="0" smtClean="0"/>
              <a:t> Why are the terms </a:t>
            </a:r>
            <a:r>
              <a:rPr lang="en-US" i="1" dirty="0" smtClean="0"/>
              <a:t>stable and unstable </a:t>
            </a:r>
            <a:r>
              <a:rPr lang="en-US" dirty="0" smtClean="0"/>
              <a:t>useful in such circumstances?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2. The term </a:t>
            </a:r>
            <a:r>
              <a:rPr lang="en-US" i="1" dirty="0" smtClean="0"/>
              <a:t>bilingual is used in describing countries such as Canada, Belgium, </a:t>
            </a:r>
            <a:r>
              <a:rPr lang="en-US" dirty="0" smtClean="0"/>
              <a:t>and Switzerland (also </a:t>
            </a:r>
            <a:r>
              <a:rPr lang="en-US" i="1" dirty="0" smtClean="0"/>
              <a:t>multilingual in this case). What kind of bilingualism </a:t>
            </a:r>
            <a:r>
              <a:rPr lang="en-US" dirty="0" smtClean="0"/>
              <a:t>(or multilingualism) is this?</a:t>
            </a:r>
          </a:p>
          <a:p>
            <a:r>
              <a:rPr lang="en-US" dirty="0" smtClean="0"/>
              <a:t>3. A speaker of English who wants to learn another language, particularly an ‘exotic’ one, may find the task difficult.</a:t>
            </a:r>
          </a:p>
          <a:p>
            <a:r>
              <a:rPr lang="en-US" dirty="0" smtClean="0"/>
              <a:t> Speakers of that other language may insist on using what little English they know rather than their own language, and there may also be compelling social reasons that prevent the would-be learner from achieving any but a most rudimentary knowledge of the target language.</a:t>
            </a:r>
          </a:p>
          <a:p>
            <a:r>
              <a:rPr lang="en-US" dirty="0" smtClean="0"/>
              <a:t> What factors contribute to this kind of situation? How might you seek to avoid it?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4. Is it possible to have a society in which everyone is completely bilingual in the same two languages and there is no </a:t>
            </a:r>
            <a:r>
              <a:rPr lang="en-US" dirty="0" err="1" smtClean="0"/>
              <a:t>diglossia</a:t>
            </a:r>
            <a:r>
              <a:rPr lang="en-US" dirty="0" smtClean="0"/>
              <a:t>?</a:t>
            </a:r>
          </a:p>
          <a:p>
            <a:r>
              <a:rPr lang="en-US" dirty="0" smtClean="0"/>
              <a:t> How stable would such a situation be?</a:t>
            </a:r>
          </a:p>
          <a:p>
            <a:r>
              <a:rPr lang="en-US" dirty="0" smtClean="0"/>
              <a:t>5. Some communities regard bilingualism as a serious threat; it has even been referred to as a ‘Trojan horse,’ initially attractive but ultimately fatal.</a:t>
            </a:r>
          </a:p>
          <a:p>
            <a:r>
              <a:rPr lang="en-US" dirty="0" smtClean="0"/>
              <a:t> Why might this be so? (Consider the experience of migration and also the sorry state of many minority languages in the world.)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a:t>Salisbury specifically mentions </a:t>
            </a:r>
            <a:r>
              <a:rPr lang="en-US" dirty="0" smtClean="0"/>
              <a:t>the interest </a:t>
            </a:r>
            <a:r>
              <a:rPr lang="en-US" dirty="0"/>
              <a:t>taken in pidgin English when a group of laborers returned from </a:t>
            </a:r>
            <a:r>
              <a:rPr lang="en-US" dirty="0" smtClean="0"/>
              <a:t>service on </a:t>
            </a:r>
            <a:r>
              <a:rPr lang="en-US" dirty="0"/>
              <a:t>the coast</a:t>
            </a:r>
            <a:r>
              <a:rPr lang="en-US" dirty="0" smtClean="0"/>
              <a:t>;</a:t>
            </a:r>
          </a:p>
          <a:p>
            <a:r>
              <a:rPr lang="en-US" dirty="0" smtClean="0"/>
              <a:t> </a:t>
            </a:r>
            <a:r>
              <a:rPr lang="en-US" dirty="0"/>
              <a:t>almost immediately a school was established so that the rest of </a:t>
            </a:r>
            <a:r>
              <a:rPr lang="en-US" dirty="0" smtClean="0"/>
              <a:t>the village </a:t>
            </a:r>
            <a:r>
              <a:rPr lang="en-US" dirty="0"/>
              <a:t>males could learn the pidgin.</a:t>
            </a:r>
          </a:p>
          <a:p>
            <a:r>
              <a:rPr lang="en-US" dirty="0"/>
              <a:t>We have no reason to assume that such situations as these are abnormal </a:t>
            </a:r>
            <a:r>
              <a:rPr lang="en-US" dirty="0" smtClean="0"/>
              <a:t>in any </a:t>
            </a:r>
            <a:r>
              <a:rPr lang="en-US" dirty="0"/>
              <a:t>way</a:t>
            </a:r>
            <a:r>
              <a:rPr lang="en-US" dirty="0" smtClean="0"/>
              <a:t>.</a:t>
            </a:r>
          </a:p>
          <a:p>
            <a:r>
              <a:rPr lang="en-US" dirty="0" smtClean="0"/>
              <a:t> </a:t>
            </a:r>
            <a:r>
              <a:rPr lang="en-US" dirty="0"/>
              <a:t>In many parts of the world people speak a number of languages </a:t>
            </a:r>
            <a:r>
              <a:rPr lang="en-US" dirty="0" smtClean="0"/>
              <a:t>and individuals </a:t>
            </a:r>
            <a:r>
              <a:rPr lang="en-US" dirty="0"/>
              <a:t>may not be aware of how many different languages they speak.</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Code-Switching</a:t>
            </a:r>
          </a:p>
          <a:p>
            <a:r>
              <a:rPr lang="en-US" dirty="0" smtClean="0"/>
              <a:t>I have observed that the particular dialect or language that a person chooses to use on any occasion is a code, a system used for communication between two or more parties.</a:t>
            </a:r>
          </a:p>
          <a:p>
            <a:r>
              <a:rPr lang="en-US" dirty="0" smtClean="0"/>
              <a:t> I have also indicated that it is unusual for a speaker to have command of, or use, only one such code or system.</a:t>
            </a:r>
          </a:p>
          <a:p>
            <a:r>
              <a:rPr lang="en-US" dirty="0" smtClean="0"/>
              <a:t> Command of only a single variety of language, whether it be a dialect, style, or register, would appear to be an extremely rare phenomenon, one likely to occasion comment.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Most speakers command several varieties of any language they speak, and bilingualism, even multilingualism, is the norm for many people throughout the world rather than </a:t>
            </a:r>
            <a:r>
              <a:rPr lang="en-US" dirty="0" err="1" smtClean="0"/>
              <a:t>unilingualism</a:t>
            </a:r>
            <a:r>
              <a:rPr lang="en-US" dirty="0" smtClean="0"/>
              <a:t>.</a:t>
            </a:r>
          </a:p>
          <a:p>
            <a:r>
              <a:rPr lang="en-US" dirty="0" smtClean="0"/>
              <a:t>People, then, are usually required to select a particular code whenever they choose to speak, and they may also decide to switch from one code to another or to mix codes even within sometimes very short utterances and thereby create a new code in a process known as </a:t>
            </a:r>
            <a:r>
              <a:rPr lang="en-US" i="1" dirty="0" smtClean="0"/>
              <a:t>code-switching.</a:t>
            </a:r>
          </a:p>
          <a:p>
            <a:r>
              <a:rPr lang="en-US" i="1" dirty="0" smtClean="0"/>
              <a:t>Code-switching (also called </a:t>
            </a:r>
            <a:r>
              <a:rPr lang="en-US" dirty="0" smtClean="0"/>
              <a:t>code-mixing) can occur in conversation between speakers’ turns or within a single speaker’s turn.</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the latter case it can occur between sentences (inter-</a:t>
            </a:r>
            <a:r>
              <a:rPr lang="en-US" dirty="0" err="1" smtClean="0"/>
              <a:t>sententially</a:t>
            </a:r>
            <a:r>
              <a:rPr lang="en-US" dirty="0" smtClean="0"/>
              <a:t>) or within a single sentence (intra-</a:t>
            </a:r>
            <a:r>
              <a:rPr lang="en-US" dirty="0" err="1" smtClean="0"/>
              <a:t>sententially</a:t>
            </a:r>
            <a:r>
              <a:rPr lang="en-US" dirty="0" smtClean="0"/>
              <a:t>). </a:t>
            </a:r>
          </a:p>
          <a:p>
            <a:r>
              <a:rPr lang="en-US" dirty="0" smtClean="0"/>
              <a:t>Code-switching can arise from individual choice or be used as a major identity marker for a group of speakers who must deal with more than one language in their common pursuits.</a:t>
            </a:r>
          </a:p>
          <a:p>
            <a:r>
              <a:rPr lang="en-US" dirty="0" smtClean="0"/>
              <a:t> As Gal (1988) says, ‘code-switching is a conversational strategy used to establish, cross or destroy group boundaries; to create, evoke or change interpersonal relations with their rights and obligations.’ </a:t>
            </a:r>
          </a:p>
          <a:p>
            <a:r>
              <a:rPr lang="en-US" dirty="0" smtClean="0"/>
              <a:t>We will now look more closely at this phenomenon.</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a multilingual country like Singapore, the ability to shift from one language to another is accepted as quite normal. Singapore has four official languages:</a:t>
            </a:r>
          </a:p>
          <a:p>
            <a:r>
              <a:rPr lang="en-US" dirty="0" smtClean="0"/>
              <a:t>English, the Mandarin variety of Chinese, Tamil, and Malay, which is also the national language . </a:t>
            </a:r>
          </a:p>
          <a:p>
            <a:r>
              <a:rPr lang="en-US" dirty="0" smtClean="0"/>
              <a:t>However, the majority of its population are native speakers of </a:t>
            </a:r>
            <a:r>
              <a:rPr lang="en-US" dirty="0" err="1" smtClean="0"/>
              <a:t>Hokkien</a:t>
            </a:r>
            <a:r>
              <a:rPr lang="en-US" dirty="0" smtClean="0"/>
              <a:t>, another variety of Chinese. </a:t>
            </a:r>
          </a:p>
          <a:p>
            <a:r>
              <a:rPr lang="en-US" dirty="0" smtClean="0"/>
              <a:t>National policy promotes English as a trade language, Mandarin as the international ‘Chinese’ language, Malay as the language of the region, and Tamil as the language of one of the important ethnic groups in the republic.</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this means for a ‘typical’ Chinese child growing up in Singapore is that he or she is likely to speak </a:t>
            </a:r>
            <a:r>
              <a:rPr lang="en-US" dirty="0" err="1" smtClean="0"/>
              <a:t>Hokkien</a:t>
            </a:r>
            <a:r>
              <a:rPr lang="en-US" dirty="0" smtClean="0"/>
              <a:t> with parents and informal Singapore English with siblings.</a:t>
            </a:r>
          </a:p>
          <a:p>
            <a:r>
              <a:rPr lang="en-US" dirty="0" smtClean="0"/>
              <a:t>Conversation with friends will be in </a:t>
            </a:r>
            <a:r>
              <a:rPr lang="en-US" dirty="0" err="1" smtClean="0"/>
              <a:t>Hokkien</a:t>
            </a:r>
            <a:r>
              <a:rPr lang="en-US" dirty="0" smtClean="0"/>
              <a:t> or informal Singapore English. </a:t>
            </a:r>
          </a:p>
          <a:p>
            <a:r>
              <a:rPr lang="en-US" dirty="0" smtClean="0"/>
              <a:t>The languages of education will be the formal variety of Singapore English and Mandarin. </a:t>
            </a:r>
          </a:p>
          <a:p>
            <a:r>
              <a:rPr lang="en-US" dirty="0" smtClean="0"/>
              <a:t>Any religious practices will be conducted in the formal variety of Singapore English if the family is Christian, but in </a:t>
            </a:r>
            <a:r>
              <a:rPr lang="en-US" dirty="0" err="1" smtClean="0"/>
              <a:t>Hokkien</a:t>
            </a:r>
            <a:r>
              <a:rPr lang="en-US" dirty="0" smtClean="0"/>
              <a:t> if Buddhist or Taoist.</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language of government employment will be formal Singapore English but some Mandarin will be used from time to time;</a:t>
            </a:r>
          </a:p>
          <a:p>
            <a:r>
              <a:rPr lang="en-US" dirty="0" smtClean="0"/>
              <a:t>however, shopping will be carried on in </a:t>
            </a:r>
            <a:r>
              <a:rPr lang="en-US" dirty="0" err="1" smtClean="0"/>
              <a:t>Hokkien</a:t>
            </a:r>
            <a:r>
              <a:rPr lang="en-US" dirty="0" smtClean="0"/>
              <a:t>, informal Singapore English, and the ‘bazaar’ variety of Malay used throughout the region. (See Platt and Platt, 1975, pp. 91–4, for a fuller discussion.)</a:t>
            </a:r>
          </a:p>
          <a:p>
            <a:r>
              <a:rPr lang="en-US" dirty="0" smtClean="0"/>
              <a:t>The linguistic situation in Singapore offers those who live there a wide choice among languages, with the actual choice made on a particular occasion determined by the kinds of factors just mentioned. </a:t>
            </a:r>
          </a:p>
          <a:p>
            <a:r>
              <a:rPr lang="en-US" dirty="0" smtClean="0"/>
              <a:t>(It may even be possible to characterize the total linguistic situation in Singapore as a complicated </a:t>
            </a:r>
            <a:r>
              <a:rPr lang="en-US" dirty="0" err="1" smtClean="0"/>
              <a:t>diglossic</a:t>
            </a:r>
            <a:r>
              <a:rPr lang="en-US" dirty="0" smtClean="0"/>
              <a:t> one if we accept Fishman’s view of </a:t>
            </a:r>
            <a:r>
              <a:rPr lang="en-US" dirty="0" err="1" smtClean="0"/>
              <a:t>diglossia</a:t>
            </a:r>
            <a:r>
              <a:rPr lang="en-US" dirty="0" smtClean="0"/>
              <a: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We may also ask what happens when people from a multilingual society, people who are themselves multilingual, meet in a ‘foreign’ setting: what language or languages do they use?</a:t>
            </a:r>
          </a:p>
          <a:p>
            <a:r>
              <a:rPr lang="en-US" dirty="0" smtClean="0"/>
              <a:t> Tanner (1967) reports on the linguistic usage of a small group of Indonesian graduate students and their families living in the United States. </a:t>
            </a:r>
          </a:p>
          <a:p>
            <a:r>
              <a:rPr lang="en-US" dirty="0" smtClean="0"/>
              <a:t>Among them these students knew nine different languages, with nearly everyone knowing Indonesian (</a:t>
            </a:r>
            <a:r>
              <a:rPr lang="en-US" dirty="0" err="1" smtClean="0"/>
              <a:t>Bahasa</a:t>
            </a:r>
            <a:r>
              <a:rPr lang="en-US" dirty="0" smtClean="0"/>
              <a:t> Indonesia), Javanese, Dutch, and English.</a:t>
            </a:r>
          </a:p>
          <a:p>
            <a:r>
              <a:rPr lang="en-US" dirty="0" smtClean="0"/>
              <a:t>They tended to discuss their academic work in English but used Indonesian for most other common activities.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Unlike Javanese, ‘Indonesian . . . , whether the</a:t>
            </a:r>
          </a:p>
          <a:p>
            <a:r>
              <a:rPr lang="en-US" dirty="0" smtClean="0"/>
              <a:t>official or the daily variety, is regarded as a neutral, democratic language.</a:t>
            </a:r>
          </a:p>
          <a:p>
            <a:r>
              <a:rPr lang="en-US" dirty="0" smtClean="0"/>
              <a:t> A speaker of Indonesian need not commit himself to any particular social identity, nor need he impute one to those with whom he converses’. </a:t>
            </a:r>
          </a:p>
          <a:p>
            <a:r>
              <a:rPr lang="en-US" dirty="0" smtClean="0"/>
              <a:t>The students also used Dutch, but mainly as a resource, e.g., for vocabulary, or because of the place it necessarily held in certain fields of study, e.g., Indonesian studies.</a:t>
            </a:r>
          </a:p>
          <a:p>
            <a:r>
              <a:rPr lang="en-US" dirty="0" smtClean="0"/>
              <a:t>Local languages like Javanese tended to be used only with intimates when fine shades of respect or distance were necessary, particularly when in the presence of important older people.</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a:bodyPr>
          <a:lstStyle/>
          <a:p>
            <a:r>
              <a:rPr lang="en-US" dirty="0" smtClean="0"/>
              <a:t>Tanner’s findings conform to an earlier prediction</a:t>
            </a:r>
          </a:p>
          <a:p>
            <a:r>
              <a:rPr lang="en-US" dirty="0" smtClean="0"/>
              <a:t>made by </a:t>
            </a:r>
            <a:r>
              <a:rPr lang="en-US" dirty="0" err="1" smtClean="0"/>
              <a:t>Geertz</a:t>
            </a:r>
            <a:r>
              <a:rPr lang="en-US" dirty="0" smtClean="0"/>
              <a:t> (1960): </a:t>
            </a:r>
          </a:p>
          <a:p>
            <a:r>
              <a:rPr lang="en-US" dirty="0" smtClean="0"/>
              <a:t>‘Indonesian appeals to those whose sense of political nationality as Indonesians rather than as Javanese is most developed, to those who are interested in the cultural products of the new Indonesia’s</a:t>
            </a:r>
          </a:p>
          <a:p>
            <a:r>
              <a:rPr lang="en-US" dirty="0" smtClean="0"/>
              <a:t>mass media . . . and those who wish to take leadership positions in government and business.’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 adds that, ‘although the use of Indonesian for everyday conversation is still mostly confined to the more sophisticated urbanites, and its use suggests something of an air of “public speaking” for most Javanese,</a:t>
            </a:r>
          </a:p>
          <a:p>
            <a:r>
              <a:rPr lang="en-US" dirty="0" smtClean="0"/>
              <a:t> it is rapidly becoming more and more an integral part of their daily cultural life and will become even more so as the present generation of school children grows to adulthood.’</a:t>
            </a:r>
          </a:p>
          <a:p>
            <a:r>
              <a:rPr lang="en-US" dirty="0" smtClean="0"/>
              <a:t> Javanese will continue to be used ‘in certain special contexts and for certain special purposes.’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They speak </a:t>
            </a:r>
            <a:r>
              <a:rPr lang="en-US" dirty="0"/>
              <a:t>them because they need to do so in order to live their lives: their </a:t>
            </a:r>
            <a:r>
              <a:rPr lang="en-US" dirty="0" smtClean="0"/>
              <a:t>knowledge is </a:t>
            </a:r>
            <a:r>
              <a:rPr lang="en-US" dirty="0"/>
              <a:t>instrumental and pragmatic</a:t>
            </a:r>
            <a:r>
              <a:rPr lang="en-US" dirty="0" smtClean="0"/>
              <a:t>.</a:t>
            </a:r>
          </a:p>
          <a:p>
            <a:r>
              <a:rPr lang="en-US" dirty="0" smtClean="0"/>
              <a:t> </a:t>
            </a:r>
            <a:r>
              <a:rPr lang="en-US" dirty="0"/>
              <a:t>In such situations language learning </a:t>
            </a:r>
            <a:r>
              <a:rPr lang="en-US" dirty="0" smtClean="0"/>
              <a:t>comes naturally </a:t>
            </a:r>
            <a:r>
              <a:rPr lang="en-US" dirty="0"/>
              <a:t>and is quite unforced</a:t>
            </a:r>
            <a:r>
              <a:rPr lang="en-US" dirty="0" smtClean="0"/>
              <a:t>.</a:t>
            </a:r>
          </a:p>
          <a:p>
            <a:r>
              <a:rPr lang="en-US" dirty="0" smtClean="0"/>
              <a:t> </a:t>
            </a:r>
            <a:r>
              <a:rPr lang="en-US" dirty="0"/>
              <a:t>Bilingualism or multilingualism is not at </a:t>
            </a:r>
            <a:r>
              <a:rPr lang="en-US" dirty="0" smtClean="0"/>
              <a:t>all remarkable</a:t>
            </a:r>
            <a:r>
              <a:rPr lang="en-US" dirty="0"/>
              <a:t>. </a:t>
            </a:r>
            <a:endParaRPr lang="en-US" dirty="0" smtClean="0"/>
          </a:p>
          <a:p>
            <a:r>
              <a:rPr lang="en-US" dirty="0" smtClean="0"/>
              <a:t>To </a:t>
            </a:r>
            <a:r>
              <a:rPr lang="en-US" dirty="0"/>
              <a:t>be a proper </a:t>
            </a:r>
            <a:r>
              <a:rPr lang="en-US" dirty="0" err="1"/>
              <a:t>Tukano</a:t>
            </a:r>
            <a:r>
              <a:rPr lang="en-US" dirty="0"/>
              <a:t> or </a:t>
            </a:r>
            <a:r>
              <a:rPr lang="en-US" dirty="0" err="1"/>
              <a:t>Siane</a:t>
            </a:r>
            <a:r>
              <a:rPr lang="en-US" dirty="0"/>
              <a:t> you must be multilingual and </a:t>
            </a:r>
            <a:r>
              <a:rPr lang="en-US" dirty="0" smtClean="0"/>
              <a:t>a skilled </a:t>
            </a:r>
            <a:r>
              <a:rPr lang="en-US" dirty="0"/>
              <a:t>user of the languages you know; that is an essential part of your </a:t>
            </a:r>
            <a:r>
              <a:rPr lang="en-US" dirty="0" err="1" smtClean="0"/>
              <a:t>Tukano</a:t>
            </a:r>
            <a:r>
              <a:rPr lang="en-US" dirty="0" smtClean="0"/>
              <a:t> or </a:t>
            </a:r>
            <a:r>
              <a:rPr lang="en-US" dirty="0" err="1"/>
              <a:t>Siane</a:t>
            </a:r>
            <a:r>
              <a:rPr lang="en-US" dirty="0"/>
              <a:t> identity.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a:bodyPr>
          <a:lstStyle/>
          <a:p>
            <a:r>
              <a:rPr lang="en-US" dirty="0" smtClean="0"/>
              <a:t>Situations such as those just described are not uncommon.</a:t>
            </a:r>
          </a:p>
          <a:p>
            <a:r>
              <a:rPr lang="en-US" dirty="0" smtClean="0"/>
              <a:t> In Kenya, local languages, Swahili, and English all find use and choosing the right language to use on a particular occasion can be quite a delicate matter. </a:t>
            </a:r>
          </a:p>
          <a:p>
            <a:r>
              <a:rPr lang="en-US" dirty="0" err="1" smtClean="0"/>
              <a:t>Whiteley</a:t>
            </a:r>
            <a:r>
              <a:rPr lang="en-US" dirty="0" smtClean="0"/>
              <a:t> (1984) describes the kind of situation that can occur between a member of the public and members of the government bureaucracy:</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lnSpcReduction="10000"/>
          </a:bodyPr>
          <a:lstStyle/>
          <a:p>
            <a:r>
              <a:rPr lang="en-US" dirty="0" smtClean="0"/>
              <a:t>A man wishing to see a government officer about renewing a </a:t>
            </a:r>
            <a:r>
              <a:rPr lang="en-US" dirty="0" err="1" smtClean="0"/>
              <a:t>licence</a:t>
            </a:r>
            <a:r>
              <a:rPr lang="en-US" dirty="0" smtClean="0"/>
              <a:t> may state his request to the girl typist in Swahili as a suitably neutral language if he does not know her.</a:t>
            </a:r>
          </a:p>
          <a:p>
            <a:r>
              <a:rPr lang="en-US" dirty="0" smtClean="0"/>
              <a:t> To start off in English would be unfortunate if she did not know it, and on her goodwill depends his gaining access to authority reasonably quickly.</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She may reply in Swahili, if she knows it as well as he does and wishes to be co-operative; </a:t>
            </a:r>
          </a:p>
          <a:p>
            <a:r>
              <a:rPr lang="en-US" dirty="0" smtClean="0"/>
              <a:t>or in English, if she is busy and not anxious to be disturbed; or in the local language, if she recognizes him and wishes to reduce the level of formality.</a:t>
            </a:r>
          </a:p>
          <a:p>
            <a:r>
              <a:rPr lang="en-US" dirty="0" smtClean="0"/>
              <a:t>If he, in return, knows little English, he may be put off at her use of it and decide to come back later;</a:t>
            </a:r>
          </a:p>
          <a:p>
            <a:r>
              <a:rPr lang="en-US" dirty="0" smtClean="0"/>
              <a:t> or, if he knows it well, he may demonstrate his importance by insisting on an early interview and gain his objective at the expense of the typist’s goodwill. </a:t>
            </a:r>
          </a:p>
          <a:p>
            <a:r>
              <a:rPr lang="en-US" dirty="0" smtClean="0"/>
              <a:t>The interview with the officer may well follow a similar pattern, being shaped, on the one hand, by the total repertoire mutually available, and on the other by their respective positions in relation to the issue involved.</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Trudgill</a:t>
            </a:r>
            <a:r>
              <a:rPr lang="en-US" dirty="0" smtClean="0"/>
              <a:t> (1995) describes a situation in Kampala, the capital of Uganda, which is similar in many respects.</a:t>
            </a:r>
          </a:p>
          <a:p>
            <a:r>
              <a:rPr lang="en-US" dirty="0" smtClean="0"/>
              <a:t>The actual choice of code in a setting clearly marked as bilingual can be a difficult task.</a:t>
            </a:r>
          </a:p>
          <a:p>
            <a:r>
              <a:rPr lang="en-US" dirty="0" smtClean="0"/>
              <a:t> As Heller (1982) has observed, language plays a symbolic role in our lives,</a:t>
            </a:r>
          </a:p>
          <a:p>
            <a:r>
              <a:rPr lang="en-US" dirty="0" smtClean="0"/>
              <a:t> and when there is a choice of languages the actual choice may be very important, </a:t>
            </a:r>
          </a:p>
          <a:p>
            <a:r>
              <a:rPr lang="en-US" dirty="0" smtClean="0"/>
              <a:t>particularly when there is a concurrent shift in the relationship between the languages, as is occurring in Montreal between English and French.</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such circumstances, as Heller observes, ‘negotiation in conversation is a playing out of a negotiation for position in the community at large’. </a:t>
            </a:r>
          </a:p>
          <a:p>
            <a:r>
              <a:rPr lang="en-US" dirty="0" smtClean="0"/>
              <a:t>Heller studied the uses of the two languages in a Montreal hospital during the summer of 1977.</a:t>
            </a:r>
          </a:p>
          <a:p>
            <a:r>
              <a:rPr lang="en-US" dirty="0" smtClean="0"/>
              <a:t> Which language was used varied as circumstances changed. </a:t>
            </a:r>
          </a:p>
          <a:p>
            <a:r>
              <a:rPr lang="en-US" dirty="0" smtClean="0"/>
              <a:t>What is particularly interesting is that the pattern that has evolved of asking which language someone wishes to use in a public service encounter (‘English or French, </a:t>
            </a:r>
            <a:r>
              <a:rPr lang="en-US" dirty="0" err="1" smtClean="0"/>
              <a:t>Anglais</a:t>
            </a:r>
            <a:r>
              <a:rPr lang="en-US" dirty="0" smtClean="0"/>
              <a:t> </a:t>
            </a:r>
            <a:r>
              <a:rPr lang="en-US" dirty="0" err="1" smtClean="0"/>
              <a:t>ou</a:t>
            </a:r>
            <a:r>
              <a:rPr lang="en-US" dirty="0" smtClean="0"/>
              <a:t> </a:t>
            </a:r>
            <a:r>
              <a:rPr lang="en-US" dirty="0" err="1" smtClean="0"/>
              <a:t>Français</a:t>
            </a:r>
            <a:r>
              <a:rPr lang="en-US" dirty="0" smtClean="0"/>
              <a:t>?’) is not very effective. </a:t>
            </a:r>
          </a:p>
          <a:p>
            <a:r>
              <a:rPr lang="en-US" dirty="0" smtClean="0"/>
              <a:t>The reason is that too many other factors are involved to make the choice that simple</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lnSpcReduction="10000"/>
          </a:bodyPr>
          <a:lstStyle/>
          <a:p>
            <a:r>
              <a:rPr lang="en-US" dirty="0" smtClean="0"/>
              <a:t>the negotiation of language has to do with judgments of personal treatment, that is, how one expects to be treated in such a situation.</a:t>
            </a:r>
          </a:p>
          <a:p>
            <a:r>
              <a:rPr lang="en-US" dirty="0" smtClean="0"/>
              <a:t> But such judgments are dependent upon social knowledge,</a:t>
            </a:r>
          </a:p>
          <a:p>
            <a:r>
              <a:rPr lang="en-US" dirty="0" smtClean="0"/>
              <a:t> knowledge about group relations and boundaries and ways of signaling them,</a:t>
            </a:r>
          </a:p>
          <a:p>
            <a:r>
              <a:rPr lang="en-US" dirty="0" smtClean="0"/>
              <a:t> and knowledge about other social differences, e.g., status differences.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negotiation itself serves to redefine the situations in the light of ongoing social and political change.</a:t>
            </a:r>
          </a:p>
          <a:p>
            <a:r>
              <a:rPr lang="en-US" dirty="0" smtClean="0"/>
              <a:t> In the absence of norms, we work at creating new ones.</a:t>
            </a:r>
          </a:p>
          <a:p>
            <a:r>
              <a:rPr lang="en-US" dirty="0" smtClean="0"/>
              <a:t>The conventionalization of the negotiating strategies appears to be a way of normalizing relationships, of encoding social information necessary to know how to speak to someone (and which language to speak is but one aspect of this).</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Most of Heller’s examples show how the conventionalization to which she refers – i.e., asking the other which language is preferred – often does not work very well in practice.</a:t>
            </a:r>
          </a:p>
          <a:p>
            <a:r>
              <a:rPr lang="en-US" dirty="0" smtClean="0"/>
              <a:t> Social and political relationships are too complicated to be resolved by such a simple linguistic choice.</a:t>
            </a:r>
          </a:p>
          <a:p>
            <a:r>
              <a:rPr lang="en-US" dirty="0" smtClean="0"/>
              <a:t>We can see still other examples of how a speaker may deliberately choose to use a specific language to assert some kind of ‘right.’</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bilingual (in French and English) French Canadian may insist on using French to an official of the federal government outside Quebec,</a:t>
            </a:r>
          </a:p>
          <a:p>
            <a:r>
              <a:rPr lang="en-US" dirty="0" smtClean="0"/>
              <a:t> a bilingual (Catalan and Spanish) resident of Barcelona may insist on using Catalan, a bilingual (Welsh and English) resident of Wales may insist on using Welsh, and so on.</a:t>
            </a:r>
          </a:p>
          <a:p>
            <a:r>
              <a:rPr lang="en-US" dirty="0" smtClean="0"/>
              <a:t> In these cases code choice becomes a form of political expression, a move either to resist some other power, or to gain power, or to express solidarity.</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We are therefore turning to the issue of what brings a speaker to choose variety X of a language A rather than variety Y, or even language A rather than language B.</a:t>
            </a:r>
          </a:p>
          <a:p>
            <a:r>
              <a:rPr lang="en-US" dirty="0" smtClean="0"/>
              <a:t> What might cause a speaker to switch from variety X to variety Y or from language A to language B? </a:t>
            </a:r>
          </a:p>
          <a:p>
            <a:r>
              <a:rPr lang="en-US" dirty="0" smtClean="0"/>
              <a:t>A number of answers have been suggested, including solidarity, accommodation to listeners, choice of topic, and perceived social and cultural distance.</a:t>
            </a:r>
          </a:p>
          <a:p>
            <a:r>
              <a:rPr lang="en-US" dirty="0" smtClean="0"/>
              <a:t> In other words, the motivation of the speaker is an important consideration in the choice.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a:t>A different kind of bilingual situation exists in Paraguay (see Rubin, 1968).</a:t>
            </a:r>
          </a:p>
          <a:p>
            <a:r>
              <a:rPr lang="en-US" dirty="0"/>
              <a:t>Because of its long isolation from Spain and the paucity of its </a:t>
            </a:r>
            <a:r>
              <a:rPr lang="en-US" dirty="0" smtClean="0"/>
              <a:t>Spanish-speaking population</a:t>
            </a:r>
            <a:r>
              <a:rPr lang="en-US" dirty="0"/>
              <a:t>, an American Indian language, Guaraní, has flourished in </a:t>
            </a:r>
            <a:r>
              <a:rPr lang="en-US" dirty="0" smtClean="0"/>
              <a:t>Paraguay to </a:t>
            </a:r>
            <a:r>
              <a:rPr lang="en-US" dirty="0"/>
              <a:t>the extent that today it is the mother tongue of about 90 percent of the </a:t>
            </a:r>
            <a:r>
              <a:rPr lang="en-US" dirty="0" smtClean="0"/>
              <a:t>population and </a:t>
            </a:r>
            <a:r>
              <a:rPr lang="en-US" dirty="0"/>
              <a:t>a second language of several additional percent</a:t>
            </a:r>
            <a:r>
              <a:rPr lang="en-US" dirty="0" smtClean="0"/>
              <a:t>.</a:t>
            </a:r>
          </a:p>
          <a:p>
            <a:endParaRPr lang="en-US" dirty="0" smtClean="0"/>
          </a:p>
          <a:p>
            <a:r>
              <a:rPr lang="en-US" dirty="0" smtClean="0"/>
              <a:t> </a:t>
            </a:r>
            <a:r>
              <a:rPr lang="en-US" dirty="0"/>
              <a:t>Guaraní is </a:t>
            </a:r>
            <a:r>
              <a:rPr lang="en-US" dirty="0" smtClean="0"/>
              <a:t>recognized as </a:t>
            </a:r>
            <a:r>
              <a:rPr lang="en-US" dirty="0"/>
              <a:t>a national language</a:t>
            </a:r>
            <a:r>
              <a:rPr lang="en-US" dirty="0" smtClean="0"/>
              <a:t>.</a:t>
            </a:r>
          </a:p>
          <a:p>
            <a:endParaRPr lang="en-US" dirty="0" smtClean="0"/>
          </a:p>
          <a:p>
            <a:r>
              <a:rPr lang="en-US" dirty="0" smtClean="0"/>
              <a:t> </a:t>
            </a:r>
            <a:r>
              <a:rPr lang="en-US" dirty="0"/>
              <a:t>On the other hand, Spanish, which is the sole </a:t>
            </a:r>
            <a:r>
              <a:rPr lang="en-US" dirty="0" smtClean="0"/>
              <a:t>language of </a:t>
            </a:r>
            <a:r>
              <a:rPr lang="en-US" dirty="0"/>
              <a:t>less than 7 percent of the population, is the official language of </a:t>
            </a:r>
            <a:r>
              <a:rPr lang="en-US" dirty="0" smtClean="0"/>
              <a:t>government and </a:t>
            </a:r>
            <a:r>
              <a:rPr lang="en-US" dirty="0"/>
              <a:t>the medium of education, although in recent years some use has been </a:t>
            </a:r>
            <a:r>
              <a:rPr lang="en-US" dirty="0" smtClean="0"/>
              <a:t>made of </a:t>
            </a:r>
            <a:r>
              <a:rPr lang="en-US" dirty="0"/>
              <a:t>Guaraní in primary education.</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Moreover, such motivation need not be at all conscious, </a:t>
            </a:r>
          </a:p>
          <a:p>
            <a:r>
              <a:rPr lang="en-US" dirty="0" smtClean="0"/>
              <a:t>for apparently many speakers are not aware that they have used one particular variety of a language rather than another or sometimes even that they have switched languages either between or within utterances.</a:t>
            </a:r>
          </a:p>
          <a:p>
            <a:r>
              <a:rPr lang="en-US" dirty="0" smtClean="0"/>
              <a:t>Equating in this instance code with language, we can describe two kinds of code-switching: situational and metaphorical.</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i="1" dirty="0" smtClean="0"/>
              <a:t>Situational code-switching occurs</a:t>
            </a:r>
          </a:p>
          <a:p>
            <a:r>
              <a:rPr lang="en-US" dirty="0" smtClean="0"/>
              <a:t>when the languages used change according to the situations in which the conversant find themselves: they speak one language in one situation and another in a different one. </a:t>
            </a:r>
          </a:p>
          <a:p>
            <a:r>
              <a:rPr lang="en-US" dirty="0" smtClean="0"/>
              <a:t>No topic change is involved. When a change of topic requires a change in the language used we have </a:t>
            </a:r>
            <a:r>
              <a:rPr lang="en-US" i="1" dirty="0" smtClean="0"/>
              <a:t>metaphorical code-switching. </a:t>
            </a:r>
          </a:p>
          <a:p>
            <a:r>
              <a:rPr lang="en-US" i="1" dirty="0" smtClean="0"/>
              <a:t>The interesting </a:t>
            </a:r>
            <a:r>
              <a:rPr lang="en-US" dirty="0" smtClean="0"/>
              <a:t>point here is that some topics may be discussed in either code, but the choice of code adds a distinct flavor to what is said about the topic. </a:t>
            </a:r>
          </a:p>
          <a:p>
            <a:r>
              <a:rPr lang="en-US" dirty="0" smtClean="0"/>
              <a:t>The choice encodes certain social values.</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Linguists have found it very difficult to explain precisely when, linguistically and socially, code-switching occurs, i.e., what all the constraints are. </a:t>
            </a:r>
          </a:p>
          <a:p>
            <a:r>
              <a:rPr lang="en-US" dirty="0" smtClean="0"/>
              <a:t>However, there is broad agreement about the general principles that are involved.</a:t>
            </a:r>
          </a:p>
          <a:p>
            <a:r>
              <a:rPr lang="en-US" dirty="0" smtClean="0"/>
              <a:t>Instances of situational code-switching are usually fairly easy to classify for what they are.</a:t>
            </a:r>
          </a:p>
          <a:p>
            <a:r>
              <a:rPr lang="en-US" dirty="0" smtClean="0"/>
              <a:t> What we observe is that one variety is used in a certain set of situations and another in an entirely different set. </a:t>
            </a:r>
          </a:p>
          <a:p>
            <a:r>
              <a:rPr lang="en-US" dirty="0" smtClean="0"/>
              <a:t>However, the changeover from one to the other may be instantaneous.</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Sometimes the situations are so socially prescribed that they can even be taught, e.g., those associated with ceremonial or religious functions.</a:t>
            </a:r>
          </a:p>
          <a:p>
            <a:r>
              <a:rPr lang="en-US" dirty="0" smtClean="0"/>
              <a:t> Others may be more subtly determined but speakers readily observe the norms.</a:t>
            </a:r>
          </a:p>
          <a:p>
            <a:r>
              <a:rPr lang="en-US" dirty="0" smtClean="0"/>
              <a:t> This kind of code-switching differs from </a:t>
            </a:r>
            <a:r>
              <a:rPr lang="en-US" dirty="0" err="1" smtClean="0"/>
              <a:t>diglossia</a:t>
            </a:r>
            <a:r>
              <a:rPr lang="en-US" dirty="0" smtClean="0"/>
              <a:t>.</a:t>
            </a:r>
          </a:p>
          <a:p>
            <a:r>
              <a:rPr lang="en-US" dirty="0" smtClean="0"/>
              <a:t> In </a:t>
            </a:r>
            <a:r>
              <a:rPr lang="en-US" dirty="0" err="1" smtClean="0"/>
              <a:t>diglossic</a:t>
            </a:r>
            <a:r>
              <a:rPr lang="en-US" dirty="0" smtClean="0"/>
              <a:t> communities the situation also controls the choice of variety but the choice is much more rigidly defined by the particular activity that is involved and by the relationship between the participants.</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Diglossia</a:t>
            </a:r>
            <a:r>
              <a:rPr lang="en-US" dirty="0" smtClean="0"/>
              <a:t> reinforces differences, whereas code-switching tends to reduce them.</a:t>
            </a:r>
          </a:p>
          <a:p>
            <a:r>
              <a:rPr lang="en-US" dirty="0" smtClean="0"/>
              <a:t> In </a:t>
            </a:r>
            <a:r>
              <a:rPr lang="en-US" dirty="0" err="1" smtClean="0"/>
              <a:t>diglossia</a:t>
            </a:r>
            <a:r>
              <a:rPr lang="en-US" dirty="0" smtClean="0"/>
              <a:t> too people are quite aware that they have switched from H to L or L to H. </a:t>
            </a:r>
          </a:p>
          <a:p>
            <a:r>
              <a:rPr lang="en-US" dirty="0" smtClean="0"/>
              <a:t>Code-switching, on the other hand, is often quite subconscious:</a:t>
            </a:r>
          </a:p>
          <a:p>
            <a:r>
              <a:rPr lang="en-US" dirty="0" smtClean="0"/>
              <a:t> people may not be aware that they have switched or be able to report, following a conversation, which code they used for a particular topic.</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As the term itself suggests, metaphorical code-switching has an affective dimension to it: you change the code as you redefine the situation – formal to informal, official to personal, serious to humorous, and politeness to solidarity. </a:t>
            </a:r>
          </a:p>
          <a:p>
            <a:r>
              <a:rPr lang="en-US" dirty="0" smtClean="0"/>
              <a:t>In a number of places </a:t>
            </a:r>
            <a:r>
              <a:rPr lang="en-US" dirty="0" err="1" smtClean="0"/>
              <a:t>Gumperz</a:t>
            </a:r>
            <a:r>
              <a:rPr lang="en-US" dirty="0" smtClean="0"/>
              <a:t> (particularly 1982a) cites examples of metaphorical code-switching from three sets of languages (Hindi and English, Slovenian and German, </a:t>
            </a:r>
          </a:p>
          <a:p>
            <a:r>
              <a:rPr lang="en-US" dirty="0" smtClean="0"/>
              <a:t>and Spanish and English) to show how speakers employ particular languages to convey information that goes beyond their actual words, especially to define social situations.</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What happens in each case is that one language expresses a </a:t>
            </a:r>
            <a:r>
              <a:rPr lang="en-US" i="1" dirty="0" smtClean="0"/>
              <a:t>we-type solidarity among participants,</a:t>
            </a:r>
          </a:p>
          <a:p>
            <a:r>
              <a:rPr lang="en-US" i="1" dirty="0" smtClean="0"/>
              <a:t> and is therefore deemed suitable for in-group </a:t>
            </a:r>
            <a:r>
              <a:rPr lang="en-US" dirty="0" smtClean="0"/>
              <a:t>and informal activities, </a:t>
            </a:r>
          </a:p>
          <a:p>
            <a:r>
              <a:rPr lang="en-US" dirty="0" smtClean="0"/>
              <a:t>whereas the other language is considered appropriate to out-group and more formal relationships, particularly of an impersonal kind.</a:t>
            </a:r>
          </a:p>
          <a:p>
            <a:r>
              <a:rPr lang="en-US" dirty="0" smtClean="0"/>
              <a:t> The </a:t>
            </a:r>
            <a:r>
              <a:rPr lang="en-US" i="1" dirty="0" smtClean="0"/>
              <a:t>we–they distinction is by no means absolute, so fine shading </a:t>
            </a:r>
            <a:r>
              <a:rPr lang="en-US" dirty="0" smtClean="0"/>
              <a:t>is possible in switching;</a:t>
            </a:r>
          </a:p>
          <a:p>
            <a:r>
              <a:rPr lang="en-US" dirty="0" smtClean="0"/>
              <a:t> i.e., certain topics may be discussed in either code, and the particular choice made itself helps to define the social situation or to shift that definition, as the case may be. </a:t>
            </a:r>
            <a:r>
              <a:rPr lang="en-US" i="1" dirty="0" smtClean="0"/>
              <a:t> </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Woolard</a:t>
            </a:r>
            <a:r>
              <a:rPr lang="en-US" dirty="0" smtClean="0"/>
              <a:t> (1989) provides a good example of this kind of shift from Barcelona. </a:t>
            </a:r>
          </a:p>
          <a:p>
            <a:r>
              <a:rPr lang="en-US" dirty="0" smtClean="0"/>
              <a:t>Catalans use Catalan only to each other; they use Castilian to non-Catalans and they will even switch to Castilian if they become aware that the other person is speaking Catalan with a Castilian accent. </a:t>
            </a:r>
          </a:p>
          <a:p>
            <a:r>
              <a:rPr lang="en-US" dirty="0" smtClean="0"/>
              <a:t>Catalan is only for Catalans.</a:t>
            </a:r>
          </a:p>
          <a:p>
            <a:r>
              <a:rPr lang="en-US" dirty="0" smtClean="0"/>
              <a:t> It also never happens that one party speaks Catalan and the other Castilian even though such a conversation is theoretically possible since all Catalans are bilingual.</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particular group of people may employ different kinds of code-switching for different purposes.</a:t>
            </a:r>
          </a:p>
          <a:p>
            <a:r>
              <a:rPr lang="en-US" dirty="0" smtClean="0"/>
              <a:t> In their account of how the population of </a:t>
            </a:r>
            <a:r>
              <a:rPr lang="en-US" dirty="0" err="1" smtClean="0"/>
              <a:t>Hemnesberget</a:t>
            </a:r>
            <a:r>
              <a:rPr lang="en-US" dirty="0" smtClean="0"/>
              <a:t>, a small Norwegian town of 1,300 inhabitants located close to the Arctic Circle, use a local northern dialect of Norwegian, </a:t>
            </a:r>
            <a:r>
              <a:rPr lang="en-US" dirty="0" err="1" smtClean="0"/>
              <a:t>Ranamål</a:t>
            </a:r>
            <a:r>
              <a:rPr lang="en-US" dirty="0" smtClean="0"/>
              <a:t>, and one of the standard varieties, Bokmål, </a:t>
            </a:r>
            <a:r>
              <a:rPr lang="en-US" dirty="0" err="1" smtClean="0"/>
              <a:t>Blom</a:t>
            </a:r>
            <a:r>
              <a:rPr lang="en-US" dirty="0" smtClean="0"/>
              <a:t> and </a:t>
            </a:r>
            <a:r>
              <a:rPr lang="en-US" dirty="0" err="1" smtClean="0"/>
              <a:t>Gumperz</a:t>
            </a:r>
            <a:r>
              <a:rPr lang="en-US" dirty="0" smtClean="0"/>
              <a:t> (1972) show how both situational and metaphorical code-switching are used. </a:t>
            </a:r>
          </a:p>
          <a:p>
            <a:r>
              <a:rPr lang="en-US" dirty="0" smtClean="0"/>
              <a:t>Situational switching occurs when a teacher gives some kind of formal lecture in Bokmål but the discussion that follows is in </a:t>
            </a:r>
            <a:r>
              <a:rPr lang="en-US" dirty="0" err="1" smtClean="0"/>
              <a:t>Ranamål</a:t>
            </a:r>
            <a:r>
              <a:rPr lang="en-US" dirty="0" smtClean="0"/>
              <a:t>.</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Metaphorical switching is a more complicated phenomenon. </a:t>
            </a:r>
          </a:p>
          <a:p>
            <a:r>
              <a:rPr lang="en-US" dirty="0" smtClean="0"/>
              <a:t>One type tends to occur when government officials and local citizens transact business together.</a:t>
            </a:r>
          </a:p>
          <a:p>
            <a:r>
              <a:rPr lang="en-US" dirty="0" smtClean="0"/>
              <a:t> Although the variety generally used in such circumstances is Bokmål, it is not unusual for both parties to use the occasional </a:t>
            </a:r>
            <a:r>
              <a:rPr lang="en-US" dirty="0" err="1" smtClean="0"/>
              <a:t>Ranamål</a:t>
            </a:r>
            <a:r>
              <a:rPr lang="en-US" dirty="0" smtClean="0"/>
              <a:t> expression for special effect.</a:t>
            </a:r>
          </a:p>
          <a:p>
            <a:r>
              <a:rPr lang="en-US" dirty="0" smtClean="0"/>
              <a:t> </a:t>
            </a:r>
            <a:r>
              <a:rPr lang="en-US" dirty="0" err="1" smtClean="0"/>
              <a:t>Blom</a:t>
            </a:r>
            <a:r>
              <a:rPr lang="en-US" dirty="0" smtClean="0"/>
              <a:t> and </a:t>
            </a:r>
            <a:r>
              <a:rPr lang="en-US" dirty="0" err="1" smtClean="0"/>
              <a:t>Gumperz</a:t>
            </a:r>
            <a:r>
              <a:rPr lang="en-US" dirty="0" smtClean="0"/>
              <a:t> also discovered that, while most locals thought they used </a:t>
            </a:r>
            <a:r>
              <a:rPr lang="en-US" dirty="0" err="1" smtClean="0"/>
              <a:t>Ranamål</a:t>
            </a:r>
            <a:r>
              <a:rPr lang="en-US" dirty="0" smtClean="0"/>
              <a:t> exclusively in casual conversations and reserved Bokmål for use in school and church and on formal occasions, such was not the case.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a:t>In the 1951 census just over half the </a:t>
            </a:r>
            <a:r>
              <a:rPr lang="en-US" dirty="0" smtClean="0"/>
              <a:t>population were </a:t>
            </a:r>
            <a:r>
              <a:rPr lang="en-US" dirty="0"/>
              <a:t>bilingual in Guaraní and Spanish. </a:t>
            </a:r>
            <a:endParaRPr lang="en-US" dirty="0" smtClean="0"/>
          </a:p>
          <a:p>
            <a:r>
              <a:rPr lang="en-US" dirty="0" smtClean="0"/>
              <a:t>These </a:t>
            </a:r>
            <a:r>
              <a:rPr lang="en-US" dirty="0"/>
              <a:t>figures indicate that the </a:t>
            </a:r>
            <a:r>
              <a:rPr lang="en-US" dirty="0" smtClean="0"/>
              <a:t>lesser known language </a:t>
            </a:r>
            <a:r>
              <a:rPr lang="en-US" dirty="0"/>
              <a:t>in Paraguay is Spanish. </a:t>
            </a:r>
            <a:endParaRPr lang="en-US" dirty="0" smtClean="0"/>
          </a:p>
          <a:p>
            <a:r>
              <a:rPr lang="en-US" dirty="0" smtClean="0"/>
              <a:t>The </a:t>
            </a:r>
            <a:r>
              <a:rPr lang="en-US" dirty="0"/>
              <a:t>capital city, Asunción, is </a:t>
            </a:r>
            <a:r>
              <a:rPr lang="en-US" dirty="0" smtClean="0"/>
              <a:t>almost entirely </a:t>
            </a:r>
            <a:r>
              <a:rPr lang="en-US" dirty="0"/>
              <a:t>bilingual, but the further one goes into the countryside away from </a:t>
            </a:r>
            <a:r>
              <a:rPr lang="en-US" dirty="0" smtClean="0"/>
              <a:t>cities and </a:t>
            </a:r>
            <a:r>
              <a:rPr lang="en-US" dirty="0"/>
              <a:t>towns the more </a:t>
            </a:r>
            <a:r>
              <a:rPr lang="en-US" dirty="0" err="1"/>
              <a:t>monolingually</a:t>
            </a:r>
            <a:r>
              <a:rPr lang="en-US" dirty="0"/>
              <a:t> Guaraní-speaking the population becomes.</a:t>
            </a:r>
          </a:p>
          <a:p>
            <a:r>
              <a:rPr lang="en-US" dirty="0"/>
              <a:t>Spanish and Guaraní exist in a relationship that Fishman (1980) calls ‘</a:t>
            </a:r>
            <a:r>
              <a:rPr lang="en-US" dirty="0" smtClean="0"/>
              <a:t>extended </a:t>
            </a:r>
            <a:r>
              <a:rPr lang="en-US" dirty="0" err="1" smtClean="0"/>
              <a:t>diglossic</a:t>
            </a:r>
            <a:r>
              <a:rPr lang="en-US" dirty="0"/>
              <a:t>’ in which Spanish is the H variety and Guaraní the L variety.</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Tape recordings revealed switches to Bokmål to achieve certain effects.</a:t>
            </a:r>
          </a:p>
          <a:p>
            <a:r>
              <a:rPr lang="en-US" dirty="0" smtClean="0"/>
              <a:t> Moreover, the participants were not conscious of these switches, and even after such switching to Bokmål was pointed out to them and they declared they would not do it again, they continued to do so, as further tapings revealed.</a:t>
            </a:r>
          </a:p>
          <a:p>
            <a:r>
              <a:rPr lang="en-US" dirty="0" smtClean="0"/>
              <a:t>Such persistence suggests that metaphorical code-switching in such situations is deeply ingrained and that it serves subtle but strong functions.</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lnSpcReduction="10000"/>
          </a:bodyPr>
          <a:lstStyle/>
          <a:p>
            <a:r>
              <a:rPr lang="en-US" dirty="0" smtClean="0"/>
              <a:t>Not only do natives of </a:t>
            </a:r>
            <a:r>
              <a:rPr lang="en-US" dirty="0" err="1" smtClean="0"/>
              <a:t>Hemnesberget</a:t>
            </a:r>
            <a:r>
              <a:rPr lang="en-US" dirty="0" smtClean="0"/>
              <a:t> find the existence of two varieties of Norwegian useful to them in demonstrating </a:t>
            </a:r>
            <a:r>
              <a:rPr lang="en-US" i="1" dirty="0" smtClean="0"/>
              <a:t>we-</a:t>
            </a:r>
            <a:r>
              <a:rPr lang="en-US" i="1" dirty="0" err="1" smtClean="0"/>
              <a:t>ness</a:t>
            </a:r>
            <a:r>
              <a:rPr lang="en-US" i="1" dirty="0" smtClean="0"/>
              <a:t> (</a:t>
            </a:r>
            <a:r>
              <a:rPr lang="en-US" i="1" dirty="0" err="1" smtClean="0"/>
              <a:t>Ranamål</a:t>
            </a:r>
            <a:r>
              <a:rPr lang="en-US" i="1" dirty="0" smtClean="0"/>
              <a:t>) and they-</a:t>
            </a:r>
            <a:r>
              <a:rPr lang="en-US" i="1" dirty="0" err="1" smtClean="0"/>
              <a:t>ness</a:t>
            </a:r>
            <a:r>
              <a:rPr lang="en-US" i="1" dirty="0" smtClean="0"/>
              <a:t> (Bokmål), </a:t>
            </a:r>
          </a:p>
          <a:p>
            <a:r>
              <a:rPr lang="en-US" i="1" dirty="0" smtClean="0"/>
              <a:t>but they </a:t>
            </a:r>
            <a:r>
              <a:rPr lang="en-US" dirty="0" smtClean="0"/>
              <a:t>also are able to employ both varieties together in such ways as to express fine gradations of feeling for others,</a:t>
            </a:r>
          </a:p>
          <a:p>
            <a:r>
              <a:rPr lang="en-US" dirty="0" smtClean="0"/>
              <a:t> involvement with the topic, politeness to strangers, and deference to officials.</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Sociolinguistics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Gumperz</a:t>
            </a:r>
            <a:r>
              <a:rPr lang="en-US" dirty="0" smtClean="0"/>
              <a:t> (1982a, pp. 44–58) also reports on an interesting situation in the Gail Valley of Austria near the borders of the former Yugoslavia and Italy, which shows how two languages (Slovenian and German) are used, what kinds of code-switching occur, and what changes appear to be in progress.</a:t>
            </a:r>
          </a:p>
          <a:p>
            <a:r>
              <a:rPr lang="en-US" dirty="0" smtClean="0"/>
              <a:t> Slovenian has long been spoken in the valley, but the valley is part of Austria so German is the prestige language.</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mtClean="0"/>
              <a:t>106 108</a:t>
            </a:r>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Spanish is </a:t>
            </a:r>
            <a:r>
              <a:rPr lang="en-US" dirty="0"/>
              <a:t>the language used on formal occasions; it is always used in government </a:t>
            </a:r>
            <a:r>
              <a:rPr lang="en-US" dirty="0" smtClean="0"/>
              <a:t>business, in </a:t>
            </a:r>
            <a:r>
              <a:rPr lang="en-US" dirty="0"/>
              <a:t>conversation with strangers who are well dressed, with foreigners, and </a:t>
            </a:r>
            <a:r>
              <a:rPr lang="en-US" dirty="0" smtClean="0"/>
              <a:t>in most </a:t>
            </a:r>
            <a:r>
              <a:rPr lang="en-US" dirty="0"/>
              <a:t>business transactions</a:t>
            </a:r>
            <a:r>
              <a:rPr lang="en-US" dirty="0" smtClean="0"/>
              <a:t>.</a:t>
            </a:r>
          </a:p>
          <a:p>
            <a:r>
              <a:rPr lang="en-US" dirty="0" smtClean="0"/>
              <a:t> </a:t>
            </a:r>
            <a:r>
              <a:rPr lang="en-US" dirty="0"/>
              <a:t>People use Guaraní, however, with friends, </a:t>
            </a:r>
            <a:r>
              <a:rPr lang="en-US" dirty="0" smtClean="0"/>
              <a:t>servants, and </a:t>
            </a:r>
            <a:r>
              <a:rPr lang="en-US" dirty="0"/>
              <a:t>strangers who are poorly dressed, in the confessional, when they tell </a:t>
            </a:r>
            <a:r>
              <a:rPr lang="en-US" dirty="0" smtClean="0"/>
              <a:t>jokes or </a:t>
            </a:r>
            <a:r>
              <a:rPr lang="en-US" dirty="0"/>
              <a:t>make love, and on most casual occasions</a:t>
            </a:r>
            <a:r>
              <a:rPr lang="en-US" dirty="0" smtClean="0"/>
              <a:t>.</a:t>
            </a:r>
          </a:p>
          <a:p>
            <a:r>
              <a:rPr lang="en-US" dirty="0" smtClean="0"/>
              <a:t> </a:t>
            </a:r>
            <a:r>
              <a:rPr lang="en-US" dirty="0"/>
              <a:t>Spanish is the preferred </a:t>
            </a:r>
            <a:r>
              <a:rPr lang="en-US" dirty="0" smtClean="0"/>
              <a:t>language </a:t>
            </a:r>
            <a:r>
              <a:rPr lang="en-US" dirty="0"/>
              <a:t>of the cities, but Guaraní is preferred in the countryside, and the lower </a:t>
            </a:r>
            <a:r>
              <a:rPr lang="en-US" dirty="0" smtClean="0"/>
              <a:t>classes almost </a:t>
            </a:r>
            <a:r>
              <a:rPr lang="en-US" dirty="0"/>
              <a:t>always use it for just about every purpose in rural areas.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a:t>Parents may attempt to help their children improve their knowledge of </a:t>
            </a:r>
            <a:r>
              <a:rPr lang="en-US" dirty="0" smtClean="0"/>
              <a:t>Spanish by </a:t>
            </a:r>
            <a:r>
              <a:rPr lang="en-US" dirty="0"/>
              <a:t>using Spanish in their presence, for, after all, Spanish is the language </a:t>
            </a:r>
            <a:r>
              <a:rPr lang="en-US" dirty="0" smtClean="0"/>
              <a:t>of educational </a:t>
            </a:r>
            <a:r>
              <a:rPr lang="en-US" dirty="0"/>
              <a:t>opportunity and is socially preferred</a:t>
            </a:r>
            <a:r>
              <a:rPr lang="en-US" dirty="0" smtClean="0"/>
              <a:t>.</a:t>
            </a:r>
          </a:p>
          <a:p>
            <a:r>
              <a:rPr lang="en-US" dirty="0" smtClean="0"/>
              <a:t> </a:t>
            </a:r>
            <a:r>
              <a:rPr lang="en-US" dirty="0"/>
              <a:t>But between themselves </a:t>
            </a:r>
            <a:r>
              <a:rPr lang="en-US" dirty="0" smtClean="0"/>
              <a:t>and with </a:t>
            </a:r>
            <a:r>
              <a:rPr lang="en-US" dirty="0"/>
              <a:t>their children absent they will almost certainly switch to Guaraní. </a:t>
            </a:r>
            <a:endParaRPr lang="en-US" dirty="0" smtClean="0"/>
          </a:p>
          <a:p>
            <a:r>
              <a:rPr lang="en-US" dirty="0" smtClean="0"/>
              <a:t>In the upper </a:t>
            </a:r>
            <a:r>
              <a:rPr lang="en-US" dirty="0"/>
              <a:t>classes males may well use Guaraní with one another as a sign of </a:t>
            </a:r>
            <a:r>
              <a:rPr lang="en-US" dirty="0" smtClean="0"/>
              <a:t>friendship; upper-class </a:t>
            </a:r>
            <a:r>
              <a:rPr lang="en-US" dirty="0"/>
              <a:t>females prefer Spanish in such circumstances. </a:t>
            </a:r>
            <a:endParaRPr lang="en-US" dirty="0" smtClean="0"/>
          </a:p>
          <a:p>
            <a:r>
              <a:rPr lang="en-US" dirty="0" smtClean="0"/>
              <a:t>Outside Paraguay, Paraguayans </a:t>
            </a:r>
            <a:r>
              <a:rPr lang="en-US" dirty="0"/>
              <a:t>may deliberately choose to converse in Guaraní to show </a:t>
            </a:r>
            <a:r>
              <a:rPr lang="en-US" dirty="0" smtClean="0"/>
              <a:t>their solidarity</a:t>
            </a:r>
            <a:r>
              <a:rPr lang="en-US" dirty="0"/>
              <a:t>, particularly when among other South American </a:t>
            </a:r>
            <a:r>
              <a:rPr lang="en-US" dirty="0" smtClean="0"/>
              <a:t>Spanish-speaking people</a:t>
            </a:r>
            <a:r>
              <a:rPr lang="en-US" dirty="0"/>
              <a:t>.</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a:t>Males may drink in Guaraní but use more and more Spanish as they </a:t>
            </a:r>
            <a:r>
              <a:rPr lang="en-US" dirty="0" smtClean="0"/>
              <a:t>feel the </a:t>
            </a:r>
            <a:r>
              <a:rPr lang="en-US" dirty="0"/>
              <a:t>influence of alcohol, for Spanish is the language of power. </a:t>
            </a:r>
            <a:endParaRPr lang="en-US" dirty="0" smtClean="0"/>
          </a:p>
          <a:p>
            <a:r>
              <a:rPr lang="en-US" dirty="0" smtClean="0"/>
              <a:t>Spanish </a:t>
            </a:r>
            <a:r>
              <a:rPr lang="en-US" dirty="0"/>
              <a:t>may </a:t>
            </a:r>
            <a:r>
              <a:rPr lang="en-US" dirty="0" smtClean="0"/>
              <a:t>also be </a:t>
            </a:r>
            <a:r>
              <a:rPr lang="en-US" dirty="0"/>
              <a:t>the language they choose to use when addressing superiors, and there </a:t>
            </a:r>
            <a:r>
              <a:rPr lang="en-US" dirty="0" smtClean="0"/>
              <a:t>may be </a:t>
            </a:r>
            <a:r>
              <a:rPr lang="en-US" dirty="0"/>
              <a:t>some conflict in choosing between Spanish and Guaraní in addressing </a:t>
            </a:r>
            <a:r>
              <a:rPr lang="en-US" dirty="0" smtClean="0"/>
              <a:t>parents or </a:t>
            </a:r>
            <a:r>
              <a:rPr lang="en-US" dirty="0"/>
              <a:t>grandparents</a:t>
            </a:r>
            <a:r>
              <a:rPr lang="en-US" dirty="0" smtClean="0"/>
              <a:t>.</a:t>
            </a:r>
          </a:p>
          <a:p>
            <a:r>
              <a:rPr lang="en-US" dirty="0" smtClean="0"/>
              <a:t> </a:t>
            </a:r>
            <a:r>
              <a:rPr lang="en-US" dirty="0"/>
              <a:t>In such situations solidarity tends to win over power and </a:t>
            </a:r>
            <a:r>
              <a:rPr lang="en-US" dirty="0" smtClean="0"/>
              <a:t>Guaraní is </a:t>
            </a:r>
            <a:r>
              <a:rPr lang="en-US" dirty="0"/>
              <a:t>often the choice</a:t>
            </a:r>
            <a:r>
              <a:rPr lang="en-US" dirty="0" smtClean="0"/>
              <a:t>.</a:t>
            </a:r>
          </a:p>
          <a:p>
            <a:r>
              <a:rPr lang="en-US" dirty="0" smtClean="0"/>
              <a:t> </a:t>
            </a:r>
            <a:r>
              <a:rPr lang="en-US" dirty="0"/>
              <a:t>Courtship may begin in Spanish but, if it goes anywhere, </a:t>
            </a:r>
            <a:r>
              <a:rPr lang="en-US" dirty="0" smtClean="0"/>
              <a:t>it will </a:t>
            </a:r>
            <a:r>
              <a:rPr lang="en-US" dirty="0"/>
              <a:t>proceed in Guaraní</a:t>
            </a:r>
            <a:r>
              <a:rPr lang="en-US" dirty="0" smtClean="0"/>
              <a:t>.</a:t>
            </a:r>
          </a:p>
          <a:p>
            <a:r>
              <a:rPr lang="en-US" dirty="0" smtClean="0"/>
              <a:t> </a:t>
            </a:r>
            <a:r>
              <a:rPr lang="en-US" dirty="0"/>
              <a:t>Men tell jokes and talk about women and sports </a:t>
            </a:r>
            <a:r>
              <a:rPr lang="en-US" dirty="0" smtClean="0"/>
              <a:t>in Guaraní</a:t>
            </a:r>
            <a:r>
              <a:rPr lang="en-US" dirty="0"/>
              <a:t>, but they discuss business affairs in Spanish.</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a:t>We can see, therefore, that the choice between Spanish and Guaraní </a:t>
            </a:r>
            <a:r>
              <a:rPr lang="en-US" dirty="0" smtClean="0"/>
              <a:t>depends on </a:t>
            </a:r>
            <a:r>
              <a:rPr lang="en-US" dirty="0"/>
              <a:t>a variety of factors: location (city or country), formality, gender, status, </a:t>
            </a:r>
            <a:r>
              <a:rPr lang="en-US" dirty="0" smtClean="0"/>
              <a:t>intimacy, seriousness</a:t>
            </a:r>
            <a:r>
              <a:rPr lang="en-US" dirty="0"/>
              <a:t>, and type of activity</a:t>
            </a:r>
            <a:r>
              <a:rPr lang="en-US" dirty="0" smtClean="0"/>
              <a:t>.</a:t>
            </a:r>
          </a:p>
          <a:p>
            <a:r>
              <a:rPr lang="en-US" dirty="0" smtClean="0"/>
              <a:t> </a:t>
            </a:r>
            <a:r>
              <a:rPr lang="en-US" dirty="0"/>
              <a:t>The choice of one code rather than the </a:t>
            </a:r>
            <a:r>
              <a:rPr lang="en-US" dirty="0" smtClean="0"/>
              <a:t>other is </a:t>
            </a:r>
            <a:r>
              <a:rPr lang="en-US" dirty="0"/>
              <a:t>obviously related to situation</a:t>
            </a:r>
            <a:r>
              <a:rPr lang="en-US" dirty="0" smtClean="0"/>
              <a:t>.</a:t>
            </a:r>
          </a:p>
          <a:p>
            <a:r>
              <a:rPr lang="en-US" dirty="0" smtClean="0"/>
              <a:t> </a:t>
            </a:r>
            <a:r>
              <a:rPr lang="en-US" dirty="0"/>
              <a:t>Paraguay identity requires you to be </a:t>
            </a:r>
            <a:r>
              <a:rPr lang="en-US" dirty="0" smtClean="0"/>
              <a:t>attuned to </a:t>
            </a:r>
            <a:r>
              <a:rPr lang="en-US" dirty="0"/>
              <a:t>the uses of Spanish and Guaraní, to be aware that they ‘mean’ different </a:t>
            </a:r>
            <a:r>
              <a:rPr lang="en-US" dirty="0" smtClean="0"/>
              <a:t>things, and </a:t>
            </a:r>
            <a:r>
              <a:rPr lang="en-US" dirty="0"/>
              <a:t>that it is not only what you say that is important but which language </a:t>
            </a:r>
            <a:r>
              <a:rPr lang="en-US" dirty="0" smtClean="0"/>
              <a:t>you choose </a:t>
            </a:r>
            <a:r>
              <a:rPr lang="en-US" dirty="0"/>
              <a:t>to say it in.</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TotalTime>
  <Words>4846</Words>
  <Application>Microsoft Office PowerPoint</Application>
  <PresentationFormat>On-screen Show (4:3)</PresentationFormat>
  <Paragraphs>253</Paragraphs>
  <Slides>97</Slides>
  <Notes>0</Notes>
  <HiddenSlides>0</HiddenSlides>
  <MMClips>0</MMClips>
  <ScaleCrop>false</ScaleCrop>
  <HeadingPairs>
    <vt:vector size="4" baseType="variant">
      <vt:variant>
        <vt:lpstr>Theme</vt:lpstr>
      </vt:variant>
      <vt:variant>
        <vt:i4>1</vt:i4>
      </vt:variant>
      <vt:variant>
        <vt:lpstr>Slide Titles</vt:lpstr>
      </vt:variant>
      <vt:variant>
        <vt:i4>97</vt:i4>
      </vt:variant>
    </vt:vector>
  </HeadingPairs>
  <TitlesOfParts>
    <vt:vector size="98" baseType="lpstr">
      <vt:lpstr>Office Theme</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Zara Bukhari</dc:creator>
  <cp:lastModifiedBy>NTS</cp:lastModifiedBy>
  <cp:revision>38</cp:revision>
  <dcterms:created xsi:type="dcterms:W3CDTF">2014-07-10T08:32:11Z</dcterms:created>
  <dcterms:modified xsi:type="dcterms:W3CDTF">2014-07-11T18:37:43Z</dcterms:modified>
</cp:coreProperties>
</file>