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46"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LECTURE#27</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a language is standardized it becomes possible to teach it in a deliberate manner.</a:t>
            </a:r>
          </a:p>
          <a:p>
            <a:r>
              <a:rPr lang="en-US" dirty="0" smtClean="0"/>
              <a:t> It takes on ideological dimensions – social, cultural, and sometimes political – beyond the purely linguistic ones.</a:t>
            </a:r>
          </a:p>
          <a:p>
            <a:r>
              <a:rPr lang="en-US" dirty="0" smtClean="0"/>
              <a:t> In </a:t>
            </a:r>
            <a:r>
              <a:rPr lang="en-US" dirty="0" err="1" smtClean="0"/>
              <a:t>Fairclough’s</a:t>
            </a:r>
            <a:r>
              <a:rPr lang="en-US" dirty="0" smtClean="0"/>
              <a:t> words it becomes ‘part of a much wider process of economic, political and cultural unification . . . of great importance in the establishment of nationhood, and the nation-state is the </a:t>
            </a:r>
            <a:r>
              <a:rPr lang="en-US" dirty="0" err="1" smtClean="0"/>
              <a:t>favoured</a:t>
            </a:r>
            <a:r>
              <a:rPr lang="en-US" dirty="0" smtClean="0"/>
              <a:t> form of capitalism.’</a:t>
            </a:r>
          </a:p>
          <a:p>
            <a:r>
              <a:rPr lang="en-US" dirty="0" smtClean="0"/>
              <a:t>According to these criteria, both English and French are quite obviously standardized, Italian somewhat less so, and the variety known as African American Vernacular English  not at all.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r>
              <a:rPr lang="en-US" sz="2100" dirty="0" smtClean="0"/>
              <a:t>Haugen (1966a) has indicated certain steps that must be followed if one variety of a language is to become the standard for that language. </a:t>
            </a:r>
          </a:p>
          <a:p>
            <a:r>
              <a:rPr lang="en-US" sz="2100" dirty="0" smtClean="0"/>
              <a:t>In addition to what he calls the ‘formal’ matters of codification and elaboration,</a:t>
            </a:r>
          </a:p>
          <a:p>
            <a:r>
              <a:rPr lang="en-US" sz="2100" dirty="0" smtClean="0"/>
              <a:t> the former referring to the development of such things as grammars and dictionaries and the latter referring to the use of the standard in such areas as literature, the courts, education, administration, and commerce, Haugen says there are important matters to do with ‘function.’ </a:t>
            </a:r>
          </a:p>
          <a:p>
            <a:r>
              <a:rPr lang="en-US" sz="2100" dirty="0" smtClean="0"/>
              <a:t>For example, a norm must be selected and accepted because neither codification nor elaboration is likely to proceed very far if the community cannot agree on some kind of model to act as a norm. </a:t>
            </a:r>
          </a:p>
          <a:p>
            <a:r>
              <a:rPr lang="en-US" sz="2100" dirty="0" smtClean="0"/>
              <a:t>That norm is also likely to be – or to become – an idealized norm, one that users of the language are asked to aspire to rather than one that actually accords with their observed behavior.</a:t>
            </a:r>
            <a:endParaRPr lang="en-US" sz="2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Selection of the norm may prove difficult because choosing one vernacular as a norm means favoring those who speak that variety.</a:t>
            </a:r>
          </a:p>
          <a:p>
            <a:r>
              <a:rPr lang="en-US" dirty="0" smtClean="0"/>
              <a:t> It also diminishes all the other varieties and possible competing norms, and those who use those varieties.</a:t>
            </a:r>
          </a:p>
          <a:p>
            <a:r>
              <a:rPr lang="en-US" dirty="0" smtClean="0"/>
              <a:t>The chosen norm inevitably becomes associated with power and the rejected alternatives with lack of power. </a:t>
            </a:r>
          </a:p>
          <a:p>
            <a:r>
              <a:rPr lang="en-US" dirty="0" smtClean="0"/>
              <a:t>Not surprisingly, it usually happens that a variety associated with an elite is chosen.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Attitudes are all-important, however. </a:t>
            </a:r>
          </a:p>
          <a:p>
            <a:r>
              <a:rPr lang="en-US" dirty="0" smtClean="0"/>
              <a:t>A group that feels intense solidarity may be willing to overcome great linguistic differences in establishing a </a:t>
            </a:r>
            <a:r>
              <a:rPr lang="en-US" smtClean="0"/>
              <a:t>norm,</a:t>
            </a:r>
          </a:p>
          <a:p>
            <a:r>
              <a:rPr lang="en-US" smtClean="0"/>
              <a:t> </a:t>
            </a:r>
            <a:r>
              <a:rPr lang="en-US" dirty="0" smtClean="0"/>
              <a:t>whereas one that does not have this feeling may be unable to overcome relatively small differences and be unable to agree on a single variety and norm. </a:t>
            </a:r>
          </a:p>
          <a:p>
            <a:r>
              <a:rPr lang="en-US" dirty="0" smtClean="0"/>
              <a:t>Serbs and Croats were never able to agree on a norm, particularly as other differences reinforced linguistic ones.</a:t>
            </a:r>
          </a:p>
          <a:p>
            <a:r>
              <a:rPr lang="en-US" dirty="0" smtClean="0"/>
              <a:t> In contrast, we can see how Indonesia and Malaysia are looking for ways to reduce the differences between their languages, with their common Islamic bond a strong incentive.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standardization process itself performs a variety of functions .</a:t>
            </a:r>
          </a:p>
          <a:p>
            <a:r>
              <a:rPr lang="en-US" dirty="0" smtClean="0"/>
              <a:t>It unifies individuals and groups within a larger community while at the same time separating the community that results from other communities.</a:t>
            </a:r>
          </a:p>
          <a:p>
            <a:r>
              <a:rPr lang="en-US" dirty="0" smtClean="0"/>
              <a:t> Therefore, it can be employed to reflect and symbolize some kind of </a:t>
            </a:r>
            <a:r>
              <a:rPr lang="en-US" dirty="0" err="1" smtClean="0"/>
              <a:t>dentity</a:t>
            </a:r>
            <a:r>
              <a:rPr lang="en-US" dirty="0" smtClean="0"/>
              <a:t>: regional, social, ethnic, or religious. </a:t>
            </a:r>
          </a:p>
          <a:p>
            <a:r>
              <a:rPr lang="en-US" dirty="0" smtClean="0"/>
              <a:t> A standardized variety can also be used to give prestige to speakers, marking off those who employ it from those who do not, i.e., those who continue to speak a nonstandard variety. </a:t>
            </a:r>
          </a:p>
          <a:p>
            <a:r>
              <a:rPr lang="en-US" dirty="0" smtClean="0"/>
              <a:t>It can therefore serve as a kind of goal for those who have somewhat different norms; </a:t>
            </a:r>
          </a:p>
          <a:p>
            <a:r>
              <a:rPr lang="en-US" dirty="0" smtClean="0"/>
              <a:t>Standard English and Standard French are such goals for many whose norms are dialects of these languages.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It still may not be at all easy for us to define </a:t>
            </a:r>
            <a:r>
              <a:rPr lang="en-US" i="1" dirty="0" smtClean="0"/>
              <a:t>Standard English because of </a:t>
            </a:r>
            <a:r>
              <a:rPr lang="en-US" dirty="0" smtClean="0"/>
              <a:t>a failure to agree about the norm or norms that should apply.</a:t>
            </a:r>
          </a:p>
          <a:p>
            <a:r>
              <a:rPr lang="en-US" dirty="0" smtClean="0"/>
              <a:t>For example, </a:t>
            </a:r>
            <a:r>
              <a:rPr lang="en-US" dirty="0" err="1" smtClean="0"/>
              <a:t>Trudgill</a:t>
            </a:r>
            <a:r>
              <a:rPr lang="en-US" dirty="0" smtClean="0"/>
              <a:t> defines Standard English as follows (note his use of ‘usually’ and ‘normally’ in this definition):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Standard English is that variety of English which is usually used in print, and which is normally taught in schools and to non-native speakers learning the language.</a:t>
            </a:r>
          </a:p>
          <a:p>
            <a:r>
              <a:rPr lang="en-US" dirty="0" smtClean="0"/>
              <a:t> It is also the variety which is normally spoken by educated people and used in news broadcasts and other similar situations. </a:t>
            </a:r>
          </a:p>
          <a:p>
            <a:r>
              <a:rPr lang="en-US" dirty="0" smtClean="0"/>
              <a:t>The difference between standard and nonstandard, it should be noted, has nothing in principle to do with differences between formal and colloquial language, or with concepts such as ‘bad language.’</a:t>
            </a:r>
          </a:p>
          <a:p>
            <a:r>
              <a:rPr lang="en-US" dirty="0" smtClean="0"/>
              <a:t> Standard English has colloquial as well as formal variants, and Standard English speakers swear as much as others.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Historically, the standard variety of English is based on the dialect of English that developed after the Norman Conquest resulted in the permanent removal of the Court from Winchester to London. </a:t>
            </a:r>
          </a:p>
          <a:p>
            <a:r>
              <a:rPr lang="en-US" dirty="0" smtClean="0"/>
              <a:t>This dialect became the one preferred by the educated, and it was developed and promoted as a model, or norm, for wider and wider segments of society. </a:t>
            </a:r>
          </a:p>
          <a:p>
            <a:r>
              <a:rPr lang="en-US" dirty="0" smtClean="0"/>
              <a:t>It was also the norm that was carried overseas, but not one unaffected by such export.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Today, Standard English is codified to the extent that the grammar and vocabulary of English are much the same everywhere in the world: </a:t>
            </a:r>
          </a:p>
          <a:p>
            <a:r>
              <a:rPr lang="en-US" dirty="0" smtClean="0"/>
              <a:t>variation among local standards is really quite minor, being differences of ‘flavor’ rather than of ‘substance,’ so that the Singapore, South African, and Irish varieties are really very little different from one another so far as grammar and vocabulary are concerned.</a:t>
            </a:r>
          </a:p>
          <a:p>
            <a:r>
              <a:rPr lang="en-US" dirty="0" smtClean="0"/>
              <a:t> Indeed, Standard English is so powerful that it exerts a tremendous pressure on all local varieties, to the extent that many of the long-established dialects of England and the Lowlands.</a:t>
            </a:r>
          </a:p>
          <a:p>
            <a:r>
              <a:rPr lang="en-US" dirty="0" smtClean="0"/>
              <a:t> English of Scotland have lost much of their vigor.</a:t>
            </a:r>
          </a:p>
          <a:p>
            <a:r>
              <a:rPr lang="en-US" dirty="0" smtClean="0"/>
              <a:t> There is considerable pressure on them to converge toward the standard.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This latter situation is not unique to English: </a:t>
            </a:r>
          </a:p>
          <a:p>
            <a:r>
              <a:rPr lang="en-US" dirty="0" smtClean="0"/>
              <a:t>it is also true in other countries in which processes of standardization are under way. </a:t>
            </a:r>
          </a:p>
          <a:p>
            <a:r>
              <a:rPr lang="en-US" dirty="0" smtClean="0"/>
              <a:t>It does, however, sometimes create problems for speakers who try to strike some kind of compromise between local norms and national, even supranational, 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r>
              <a:rPr lang="en-US" i="1" dirty="0" smtClean="0"/>
              <a:t/>
            </a:r>
            <a:br>
              <a:rPr lang="en-US" i="1" dirty="0" smtClean="0"/>
            </a:br>
            <a:r>
              <a:rPr lang="en-US" i="1" dirty="0" smtClean="0"/>
              <a:t>Languages, Dialects, and Varieties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it is quite unlike any other existing system. Actually, neither the requirement that there be internal variation nor the ‘numbers game,’</a:t>
            </a:r>
          </a:p>
          <a:p>
            <a:r>
              <a:rPr lang="en-US" dirty="0" smtClean="0"/>
              <a:t> i.e., that a language must somehow be ‘bigger’ than a dialect, offers much help. </a:t>
            </a:r>
          </a:p>
          <a:p>
            <a:r>
              <a:rPr lang="en-US" dirty="0" smtClean="0"/>
              <a:t>Many languages have only a handful of speakers;</a:t>
            </a:r>
          </a:p>
          <a:p>
            <a:r>
              <a:rPr lang="en-US" dirty="0" smtClean="0"/>
              <a:t>several have actually been known to have had only a single remaining speaker at a particular point in time and the language has ‘died’ with that speaker.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Governments sometimes very deliberately involve themselves in the standardization process by establishing official bodies of one kind or another to regulate language matters or to encourage changes felt to be desirable. </a:t>
            </a:r>
          </a:p>
          <a:p>
            <a:r>
              <a:rPr lang="en-US" dirty="0" smtClean="0"/>
              <a:t>One of the most famous examples of an official body established to promote the language of a country was Richelieu’s establishment of the </a:t>
            </a:r>
            <a:r>
              <a:rPr lang="en-US" dirty="0" err="1" smtClean="0"/>
              <a:t>Académie</a:t>
            </a:r>
            <a:r>
              <a:rPr lang="en-US" dirty="0" smtClean="0"/>
              <a:t>  </a:t>
            </a:r>
            <a:r>
              <a:rPr lang="en-US" dirty="0" err="1" smtClean="0"/>
              <a:t>Française</a:t>
            </a:r>
            <a:r>
              <a:rPr lang="en-US" dirty="0" smtClean="0"/>
              <a:t> in 1635. </a:t>
            </a:r>
          </a:p>
          <a:p>
            <a:r>
              <a:rPr lang="en-US" dirty="0" smtClean="0"/>
              <a:t>Founded at a time when a variety of languages existed in France, when literacy was confined to a very few, and when there was little national consciousness, the </a:t>
            </a:r>
            <a:r>
              <a:rPr lang="en-US" dirty="0" err="1" smtClean="0"/>
              <a:t>Académie</a:t>
            </a:r>
            <a:r>
              <a:rPr lang="en-US" dirty="0" smtClean="0"/>
              <a:t>  </a:t>
            </a:r>
            <a:r>
              <a:rPr lang="en-US" dirty="0" err="1" smtClean="0"/>
              <a:t>Française</a:t>
            </a:r>
            <a:r>
              <a:rPr lang="en-US" dirty="0" smtClean="0"/>
              <a:t> faced an unenviable task:</a:t>
            </a:r>
          </a:p>
          <a:p>
            <a:r>
              <a:rPr lang="en-US" dirty="0" smtClean="0"/>
              <a:t> the codification of French spelling, vocabulary, and grammar.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Its goal was to fashion and reinforce French nationality, a most important task considering that, even two centuries later in the early nineteenth century, </a:t>
            </a:r>
          </a:p>
          <a:p>
            <a:r>
              <a:rPr lang="en-US" dirty="0" smtClean="0"/>
              <a:t>the French of Paris was virtually unknown in many parts of the country, particularly in the south. </a:t>
            </a:r>
          </a:p>
          <a:p>
            <a:r>
              <a:rPr lang="en-US" dirty="0" smtClean="0"/>
              <a:t>Similar attempts to found academies in England and the United States for the same purpose met with no success,</a:t>
            </a:r>
          </a:p>
          <a:p>
            <a:r>
              <a:rPr lang="en-US" dirty="0" smtClean="0"/>
              <a:t> individual dictionary makers and grammar-writers having performed much the same function for English. </a:t>
            </a:r>
          </a:p>
          <a:p>
            <a:r>
              <a:rPr lang="en-US" dirty="0" smtClean="0"/>
              <a:t>Since both French and English are today highly standardized, one might question whether such academies serve a useful purpose, yet it is difficult to imagine France without the </a:t>
            </a:r>
            <a:r>
              <a:rPr lang="en-US" dirty="0" err="1" smtClean="0"/>
              <a:t>Académie</a:t>
            </a:r>
            <a:r>
              <a:rPr lang="en-US" dirty="0" smtClean="0"/>
              <a:t>  </a:t>
            </a:r>
            <a:r>
              <a:rPr lang="en-US" dirty="0" err="1" smtClean="0"/>
              <a:t>Française</a:t>
            </a:r>
            <a:r>
              <a:rPr lang="en-US" dirty="0" smtClean="0"/>
              <a:t>: </a:t>
            </a:r>
          </a:p>
          <a:p>
            <a:r>
              <a:rPr lang="en-US" dirty="0" smtClean="0"/>
              <a:t>it undoubtedly has had a considerable influence on the French people and perhaps on their language.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Standardization is sometimes deliberately undertaken quite rapidly for political reasons. </a:t>
            </a:r>
          </a:p>
          <a:p>
            <a:r>
              <a:rPr lang="en-US" dirty="0" smtClean="0"/>
              <a:t>In the nineteenth century Finns developed their spoken language to make it serve a complete set of functions. </a:t>
            </a:r>
          </a:p>
          <a:p>
            <a:r>
              <a:rPr lang="en-US" dirty="0" smtClean="0"/>
              <a:t>They needed a standardized language to assert their independence from both Swedes and Russians.</a:t>
            </a:r>
          </a:p>
          <a:p>
            <a:r>
              <a:rPr lang="en-US" dirty="0" smtClean="0"/>
              <a:t> They succeeded in their task so that now the Finnish language has become a strong force in the nation’s political life and a strong marker of Finnish identity among Germanic tongues on the one side and Slavic tongues on the other.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the twentieth century the Turks under </a:t>
            </a:r>
            <a:r>
              <a:rPr lang="en-US" dirty="0" err="1" smtClean="0"/>
              <a:t>Atatürk</a:t>
            </a:r>
            <a:r>
              <a:rPr lang="en-US" dirty="0" smtClean="0"/>
              <a:t> were likewise successful in their attempt to both standardize and ‘modernize’ Turkish. </a:t>
            </a:r>
          </a:p>
          <a:p>
            <a:r>
              <a:rPr lang="en-US" dirty="0" smtClean="0"/>
              <a:t>Today, we can see similar attempts at rapid standardization in countries such as India (Hindi), Israel (Hebrew), Papua New </a:t>
            </a:r>
            <a:r>
              <a:rPr lang="it-IT" dirty="0" smtClean="0"/>
              <a:t>Guinea (Tok Pisin), Indonesia (Bahasa Indonesia), and Tanzania (Swahili). </a:t>
            </a:r>
          </a:p>
          <a:p>
            <a:r>
              <a:rPr lang="it-IT" dirty="0" smtClean="0"/>
              <a:t>In </a:t>
            </a:r>
            <a:r>
              <a:rPr lang="en-US" dirty="0" smtClean="0"/>
              <a:t>each case a language or a variety of a language had to be selected, developed in its resources and functions, and finally accepted by the larger society.</a:t>
            </a:r>
          </a:p>
          <a:p>
            <a:r>
              <a:rPr lang="en-US" dirty="0" smtClean="0"/>
              <a:t> As we have seen, standardization is an ideological matter.</a:t>
            </a:r>
          </a:p>
          <a:p>
            <a:r>
              <a:rPr lang="en-US" dirty="0" smtClean="0"/>
              <a:t> Williams (1992) calls it ‘a sociopolitical process involving the legitimization and institutionalization of a language variety as a feature of sanctioning of that variety as socially preferable.’ </a:t>
            </a:r>
          </a:p>
          <a:p>
            <a:r>
              <a:rPr lang="en-US" dirty="0" smtClean="0"/>
              <a:t>It creates a preferred variety of a language, which then becomes the winner in a struggle for dominance. The dispreferred varieties are losers.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standardization process occasionally results in some languages actually achieving more than one standardized variety.</a:t>
            </a:r>
          </a:p>
          <a:p>
            <a:r>
              <a:rPr lang="en-US" dirty="0" smtClean="0"/>
              <a:t> Norwegian is a good example with its two standards, Nynorsk and Bokmål.</a:t>
            </a:r>
          </a:p>
          <a:p>
            <a:r>
              <a:rPr lang="en-US" dirty="0" smtClean="0"/>
              <a:t> In this case there is a special problem, that of trying to unify the two varieties in a way that pleases everyone. </a:t>
            </a:r>
          </a:p>
          <a:p>
            <a:r>
              <a:rPr lang="en-US" dirty="0" smtClean="0"/>
              <a:t>Some kind of unification or amalgamation is now official government policy.</a:t>
            </a:r>
          </a:p>
          <a:p>
            <a:r>
              <a:rPr lang="en-US" dirty="0" smtClean="0"/>
              <a:t> Countries with two or more competing languages that cannot possibly be unified may tear themselves apart, as we saw in Yugoslavia, or periodically seem to come very close to doing that, as with Belgium and Canada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Standardization is also an ongoing matter, for only ‘dead’ languages like Latin and Classical Greek are standardized for all time. </a:t>
            </a:r>
          </a:p>
          <a:p>
            <a:r>
              <a:rPr lang="en-US" dirty="0" smtClean="0"/>
              <a:t>Living languages change and the standardization process is necessarily an ongoing one.</a:t>
            </a:r>
          </a:p>
          <a:p>
            <a:r>
              <a:rPr lang="en-US" dirty="0" smtClean="0"/>
              <a:t> It is also one that may be described as more advanced in languages like French or German and less advanced in languages like </a:t>
            </a:r>
            <a:r>
              <a:rPr lang="en-US" dirty="0" err="1" smtClean="0"/>
              <a:t>Bahasa</a:t>
            </a:r>
            <a:r>
              <a:rPr lang="en-US" dirty="0" smtClean="0"/>
              <a:t> Indonesia and Swahili.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Hindi is still in the process of being standardized in India.</a:t>
            </a:r>
          </a:p>
          <a:p>
            <a:r>
              <a:rPr lang="en-US" dirty="0" smtClean="0"/>
              <a:t> That process is hindered by widespread regional resistance to Hindi out of the fear that regional languages may be submerged or, if not submerged, quite diminished. </a:t>
            </a:r>
          </a:p>
          <a:p>
            <a:r>
              <a:rPr lang="en-US" dirty="0" smtClean="0"/>
              <a:t>So far as standardization is concerned, there are problems with accepting local varieties, and with developing and teaching the existing standard as though it were a classical language like Sanskrit and downplaying it as a living language.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Hindi is still often taught much like Latin in schools in the West;</a:t>
            </a:r>
          </a:p>
          <a:p>
            <a:r>
              <a:rPr lang="en-US" dirty="0" smtClean="0"/>
              <a:t> it is in many places an underused second language at best; children are not encouraged ‘to play in Hindi,’ and teachers rarely employ Hindi as a language of instruction.</a:t>
            </a:r>
          </a:p>
          <a:p>
            <a:r>
              <a:rPr lang="en-US" dirty="0" smtClean="0"/>
              <a:t>Likewise, the kinds of literature available in Hindi are still very limited, there being shortages of everyday reading materials that might appeal to the young, e.g., comic books, mystery stories, and collections of folk tales.</a:t>
            </a:r>
          </a:p>
          <a:p>
            <a:r>
              <a:rPr lang="en-US" dirty="0" smtClean="0"/>
              <a:t> Consequently, the process of the standardization of a ‘living’ Hindi is proving to be a slow one.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standardization process is also obviously one that attempts either to reduce or to eliminate diversity and variety.</a:t>
            </a:r>
          </a:p>
          <a:p>
            <a:r>
              <a:rPr lang="en-US" dirty="0" smtClean="0"/>
              <a:t> However, there may well be a sense in which such diversity and variety are ‘natural’ to all languages, assuring them of their vitality and enabling them to change .</a:t>
            </a:r>
          </a:p>
          <a:p>
            <a:r>
              <a:rPr lang="en-US" dirty="0" smtClean="0"/>
              <a:t>To that extent, standardization imposes a strain on languages or, if not on the languages themselves, on those who take on the task of standardization. </a:t>
            </a:r>
          </a:p>
          <a:p>
            <a:r>
              <a:rPr lang="en-US" dirty="0" smtClean="0"/>
              <a:t>That may be one of the reasons why various national academies have had so many difficulties in their work: </a:t>
            </a:r>
          </a:p>
          <a:p>
            <a:r>
              <a:rPr lang="en-US" dirty="0" smtClean="0"/>
              <a:t>they are essentially in a no-win situation, always trying to ‘fix’ the consequences of changes that they cannot prevent, and continually being compelled to issue new pronouncements on linguistic matters.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Unfortunately, those who think you can standardize and ‘fix’ a language for all time are often quite influential.</a:t>
            </a:r>
          </a:p>
          <a:p>
            <a:r>
              <a:rPr lang="en-US" dirty="0" smtClean="0"/>
              <a:t> They often find ready access to the media, there to bewail the fact that English, for example, is becoming ‘degenerate’ and ‘corrupt,’ and to advise us to return to what they regard as a more perfect past.</a:t>
            </a:r>
          </a:p>
          <a:p>
            <a:r>
              <a:rPr lang="en-US" dirty="0" smtClean="0"/>
              <a:t>They may also resist what they consider to be ‘dangerous’ innovations, e.g., the translation of a sacred book into a modern idiom or the issue of a new dictionary. </a:t>
            </a:r>
          </a:p>
          <a:p>
            <a:r>
              <a:rPr lang="en-US" dirty="0" smtClean="0"/>
              <a:t>Since the existence of internal variation is one aspect of language and the fact that all languages keep changing is another, we cannot be too sympathetic to such views.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Still another difficulty arises from the fact that the terms </a:t>
            </a:r>
            <a:r>
              <a:rPr lang="en-US" i="1" dirty="0" smtClean="0"/>
              <a:t>language and dialect </a:t>
            </a:r>
            <a:r>
              <a:rPr lang="en-US" dirty="0" smtClean="0"/>
              <a:t>are also used in an historical sense. </a:t>
            </a:r>
          </a:p>
          <a:p>
            <a:r>
              <a:rPr lang="en-US" dirty="0" smtClean="0"/>
              <a:t>It is possible to speak of languages such as English, German, French, Russian, and Hindi as Indo-European dialects. </a:t>
            </a:r>
          </a:p>
          <a:p>
            <a:r>
              <a:rPr lang="en-US" dirty="0" smtClean="0"/>
              <a:t>In this case the assumption is that there was once a single language, Indo-European, that the speakers of that language (which may have had various dialects) spread to different parts of the world, and that the original language eventually diverged into the various languages we subsume today under the </a:t>
            </a:r>
            <a:r>
              <a:rPr lang="en-US" i="1" dirty="0" smtClean="0"/>
              <a:t>Indo-European family </a:t>
            </a:r>
            <a:r>
              <a:rPr lang="en-US" dirty="0" smtClean="0"/>
              <a:t>of languages. </a:t>
            </a:r>
          </a:p>
          <a:p>
            <a:r>
              <a:rPr lang="en-US" dirty="0" smtClean="0"/>
              <a:t>However, we should also be aware that this process of divergence was not as clean-cut as this classical </a:t>
            </a:r>
            <a:r>
              <a:rPr lang="en-US" i="1" dirty="0" smtClean="0"/>
              <a:t>neo-grammarian model of language differentiation </a:t>
            </a:r>
            <a:r>
              <a:rPr lang="en-US" dirty="0" smtClean="0"/>
              <a:t>suggests.</a:t>
            </a:r>
          </a:p>
          <a:p>
            <a:r>
              <a:rPr lang="en-US" dirty="0" smtClean="0"/>
              <a:t> (In such a model all breaks are clean, and once two varieties diverge they lose contact with each other.)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Vitality, the second of Bell’s seven criteria, refers to the existence of a living </a:t>
            </a:r>
            <a:r>
              <a:rPr lang="en-US" dirty="0" smtClean="0"/>
              <a:t>community of speakers.</a:t>
            </a:r>
          </a:p>
          <a:p>
            <a:r>
              <a:rPr lang="en-US" dirty="0" smtClean="0"/>
              <a:t> This criterion can be used to distinguish languages that are ‘alive’ from those that are ‘dead.’ </a:t>
            </a:r>
          </a:p>
          <a:p>
            <a:r>
              <a:rPr lang="en-US" dirty="0" smtClean="0"/>
              <a:t>Two Celtic languages of the United Kingdom are now dead: Manx, the old language of the Isle of Man, and Cornish.</a:t>
            </a:r>
          </a:p>
          <a:p>
            <a:r>
              <a:rPr lang="en-US" dirty="0" smtClean="0"/>
              <a:t> Manx died out after World War II, and Cornish disappeared at the end of the eighteenth century, one date often cited being 1777, when the last known speaker, Dorothy </a:t>
            </a:r>
            <a:r>
              <a:rPr lang="en-US" dirty="0" err="1" smtClean="0"/>
              <a:t>Pentreath</a:t>
            </a:r>
            <a:r>
              <a:rPr lang="en-US" dirty="0" smtClean="0"/>
              <a:t> of </a:t>
            </a:r>
            <a:r>
              <a:rPr lang="en-US" dirty="0" err="1" smtClean="0"/>
              <a:t>Mousehole</a:t>
            </a:r>
            <a:r>
              <a:rPr lang="en-US" dirty="0" smtClean="0"/>
              <a:t>, died. </a:t>
            </a:r>
          </a:p>
          <a:p>
            <a:r>
              <a:rPr lang="en-US" dirty="0" smtClean="0"/>
              <a:t>Many of the aboriginal languages of the Americas are also dead. Latin is dead in this sense too for no one speaks it as a native language; </a:t>
            </a:r>
          </a:p>
          <a:p>
            <a:r>
              <a:rPr lang="en-US" dirty="0" smtClean="0"/>
              <a:t>it exists only in a written form frozen in time, pronounced rather than spoken, and studied rather than used.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Once a language dies it is gone for all time and not even the so-called revival of Hebrew contradicts that assertion. </a:t>
            </a:r>
          </a:p>
          <a:p>
            <a:r>
              <a:rPr lang="en-US" dirty="0" smtClean="0"/>
              <a:t>Hebrew always existed in a spoken form as a liturgical language, as did Latin for centuries. </a:t>
            </a:r>
          </a:p>
          <a:p>
            <a:r>
              <a:rPr lang="en-US" dirty="0" smtClean="0"/>
              <a:t>Modern Hebrew is an outgrowth of this liturgical variety. </a:t>
            </a:r>
          </a:p>
          <a:p>
            <a:r>
              <a:rPr lang="en-US" dirty="0" smtClean="0"/>
              <a:t>It is after all ‘Modern’ Hebrew and the necessary secularization of a liturgical language to make it serve the purposes of modern life has not been an easy and uncontroversial matter.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languages, while not dead yet, nevertheless are palpably dying: </a:t>
            </a:r>
          </a:p>
          <a:p>
            <a:r>
              <a:rPr lang="en-US" dirty="0" smtClean="0"/>
              <a:t>the number of people who speak them diminishes drastically each year and the process seems irreversible, so that the best one can say of their vitality is that it is flagging. </a:t>
            </a:r>
          </a:p>
          <a:p>
            <a:r>
              <a:rPr lang="en-US" dirty="0" smtClean="0"/>
              <a:t>For example, the French dialects spoken in the Channel Islands of Jersey, Guernsey, and </a:t>
            </a:r>
            <a:r>
              <a:rPr lang="en-US" dirty="0" err="1" smtClean="0"/>
              <a:t>Sark</a:t>
            </a:r>
            <a:r>
              <a:rPr lang="en-US" dirty="0" smtClean="0"/>
              <a:t> are rapidly on their way to extinction.</a:t>
            </a:r>
          </a:p>
          <a:p>
            <a:r>
              <a:rPr lang="en-US" dirty="0" smtClean="0"/>
              <a:t> Each year that passes brings a decrease in the number of languages spoken in the world.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should note that a language can remain a considerable force even after it is dead, </a:t>
            </a:r>
          </a:p>
          <a:p>
            <a:r>
              <a:rPr lang="en-US" dirty="0" smtClean="0"/>
              <a:t>that is, even after it is no longer spoken as anyone’s first language and exists almost exclusively in one or more written forms, knowledge of which is acquired only through formal education. </a:t>
            </a:r>
          </a:p>
          <a:p>
            <a:r>
              <a:rPr lang="en-US" dirty="0" smtClean="0"/>
              <a:t>Classical Greek and Latin still have considerable prestige in the Western world, and speakers of many modern languages continue to draw on them in a variety of ways.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Sanskrit is important in the same way to speakers of Hindi; Classical Arabic provides a unifying force and set of resources in the Islamic world; </a:t>
            </a:r>
          </a:p>
          <a:p>
            <a:r>
              <a:rPr lang="en-US" dirty="0" smtClean="0"/>
              <a:t>and Classical Chinese has considerably influenced not only modern Chinese but also Japanese and Korean. </a:t>
            </a:r>
          </a:p>
          <a:p>
            <a:r>
              <a:rPr lang="en-US" dirty="0" smtClean="0"/>
              <a:t>Such influences cannot be ignored, because the speakers of languages subject to such influences are generally quite aware of what is happening:</a:t>
            </a:r>
          </a:p>
          <a:p>
            <a:r>
              <a:rPr lang="en-US" dirty="0" smtClean="0"/>
              <a:t>we can even say that such influence is part of their knowledge of the language.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can also periodically observe deliberate attempts to throw off an influence perceived to be alien:</a:t>
            </a:r>
          </a:p>
          <a:p>
            <a:r>
              <a:rPr lang="en-US" dirty="0" smtClean="0"/>
              <a:t> for example, </a:t>
            </a:r>
            <a:r>
              <a:rPr lang="en-US" dirty="0" err="1" smtClean="0"/>
              <a:t>Atatürk’s</a:t>
            </a:r>
            <a:r>
              <a:rPr lang="en-US" dirty="0" smtClean="0"/>
              <a:t> largely successful attempt to reduce the Arabic influence on Turkish, and periodic attempts to ‘purify’ languages such as French and German of borrowings from English.</a:t>
            </a:r>
          </a:p>
          <a:p>
            <a:r>
              <a:rPr lang="en-US" dirty="0" smtClean="0"/>
              <a:t> While in the case of Hebrew, a language used only in a very restricted way for religious observances was successfully expanded for everyday use,</a:t>
            </a:r>
          </a:p>
          <a:p>
            <a:r>
              <a:rPr lang="en-US" dirty="0" smtClean="0"/>
              <a:t> we should note that a similar attempt to revitalize Gaelic in Ireland has been almost a complete failure.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Historicity refers to the fact that a particular group of people finds a sense of </a:t>
            </a:r>
            <a:r>
              <a:rPr lang="en-US" dirty="0" smtClean="0"/>
              <a:t>identity through using a particular language: it belongs to them.</a:t>
            </a:r>
          </a:p>
          <a:p>
            <a:r>
              <a:rPr lang="en-US" dirty="0" smtClean="0"/>
              <a:t> Social, political, religious, or ethnic ties may also be important for the group, but the bond provided by a common language may prove to be the strongest tie of all. </a:t>
            </a:r>
          </a:p>
          <a:p>
            <a:r>
              <a:rPr lang="en-US" dirty="0" smtClean="0"/>
              <a:t>In the nineteenth century a German nation was unified around the German language just as in the previous century Russians had unified around a revitalized Russian language.</a:t>
            </a:r>
          </a:p>
          <a:p>
            <a:r>
              <a:rPr lang="en-US" dirty="0" smtClean="0"/>
              <a:t> Historicity can be long-standing: speakers of the different varieties of colloquial Arabic make much of a common linguistic ancestry, as obviously do speakers of Chinese. </a:t>
            </a:r>
          </a:p>
          <a:p>
            <a:r>
              <a:rPr lang="en-US" dirty="0" smtClean="0"/>
              <a:t>It can also, as with Hebrew, be appealed to as a unifying force among a threatened people.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Autonomy is an interesting concept because it is really one of feeling.</a:t>
            </a:r>
          </a:p>
          <a:p>
            <a:r>
              <a:rPr lang="en-US" i="1" dirty="0" smtClean="0"/>
              <a:t> A language </a:t>
            </a:r>
            <a:r>
              <a:rPr lang="en-US" dirty="0" smtClean="0"/>
              <a:t>must be felt by its speakers to be different from other languages.</a:t>
            </a:r>
          </a:p>
          <a:p>
            <a:r>
              <a:rPr lang="en-US" dirty="0" smtClean="0"/>
              <a:t> However, this is a very subjective criterion.</a:t>
            </a:r>
          </a:p>
          <a:p>
            <a:r>
              <a:rPr lang="en-US" dirty="0" smtClean="0"/>
              <a:t>Ukrainians say their language is quite different from Russian and deplored its </a:t>
            </a:r>
            <a:r>
              <a:rPr lang="en-US" dirty="0" err="1" smtClean="0"/>
              <a:t>Russification</a:t>
            </a:r>
            <a:r>
              <a:rPr lang="en-US" dirty="0" smtClean="0"/>
              <a:t> when they were part of the Soviet Union.</a:t>
            </a:r>
          </a:p>
          <a:p>
            <a:r>
              <a:rPr lang="en-US" dirty="0" smtClean="0"/>
              <a:t> Some speakers of African American Vernacular English  maintain that their language is not a variety of English but is a separate language in its own right and refer to it as </a:t>
            </a:r>
            <a:r>
              <a:rPr lang="en-US" i="1" dirty="0" smtClean="0"/>
              <a:t>Ebonics.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In contrast, speakers of Cantonese and Mandarin deny that they speak different languages: </a:t>
            </a:r>
          </a:p>
          <a:p>
            <a:r>
              <a:rPr lang="en-US" dirty="0" smtClean="0"/>
              <a:t>they maintain that Cantonese and Mandarin are not autonomous languages but are just two dialects of Chinese.</a:t>
            </a:r>
          </a:p>
          <a:p>
            <a:r>
              <a:rPr lang="en-US" dirty="0" smtClean="0"/>
              <a:t>As we will see, </a:t>
            </a:r>
            <a:r>
              <a:rPr lang="en-US" dirty="0" err="1" smtClean="0"/>
              <a:t>creole</a:t>
            </a:r>
            <a:r>
              <a:rPr lang="en-US" dirty="0" smtClean="0"/>
              <a:t> and pidgin languages cause us not a few problems when we try to apply this criterion: how autonomous are such languages?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Reduction refers to the fact that a particular variety may be regarded as a </a:t>
            </a:r>
            <a:r>
              <a:rPr lang="en-US" dirty="0" smtClean="0"/>
              <a:t>sub-variety rather than as an independent entity. </a:t>
            </a:r>
          </a:p>
          <a:p>
            <a:r>
              <a:rPr lang="en-US" dirty="0" smtClean="0"/>
              <a:t>Speakers of Cockney will almost certainly say that they speak a variety of English, admit that they are not representative speakers of English, and recognize the existence of other varieties with equivalent subordinate status. </a:t>
            </a:r>
          </a:p>
          <a:p>
            <a:r>
              <a:rPr lang="en-US" dirty="0" smtClean="0"/>
              <a:t>Sometimes the reduction is in the kinds of opportunities afforded to users of the variety.</a:t>
            </a:r>
          </a:p>
          <a:p>
            <a:r>
              <a:rPr lang="en-US" dirty="0" smtClean="0"/>
              <a:t> For example, there may be a reduction of resources; that is, the variety may lack a writing system.</a:t>
            </a:r>
          </a:p>
          <a:p>
            <a:r>
              <a:rPr lang="en-US" dirty="0" smtClean="0"/>
              <a:t> Or there may be considerable restrictions in use; e.g., pidgin languages are very much reduced in the functions they serve in society in contrast to standardized languages.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Processes of convergence must also have occurred, even of convergence among entirely unrelated languages (that is, languages without any ‘family’ resemblance). </a:t>
            </a:r>
          </a:p>
          <a:p>
            <a:r>
              <a:rPr lang="en-US" dirty="0" smtClean="0"/>
              <a:t>For example, Indo-European and Dravidian languages have influenced each other in southern India and Sri Lanka,</a:t>
            </a:r>
          </a:p>
          <a:p>
            <a:r>
              <a:rPr lang="en-US" dirty="0" smtClean="0"/>
              <a:t> and in the Balkans there is considerable evidence of the spread of common features across languages such as Albanian, Greek, Turkish, and several Slavic languages.</a:t>
            </a:r>
          </a:p>
          <a:p>
            <a:r>
              <a:rPr lang="en-US" dirty="0" smtClean="0"/>
              <a:t> In such situations, language and dialect differences become further obscured, particularly when many speakers are also likely to be multilingual.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Mixture refers to feelings speakers have about the ‘purity’ of the variety they </a:t>
            </a:r>
            <a:r>
              <a:rPr lang="en-US" dirty="0" smtClean="0"/>
              <a:t>speak. </a:t>
            </a:r>
          </a:p>
          <a:p>
            <a:r>
              <a:rPr lang="en-US" dirty="0" smtClean="0"/>
              <a:t>This criterion appears to be more important to speakers of some languages than of others, e.g., more important to speakers of French and German than to speakers of English.</a:t>
            </a:r>
          </a:p>
          <a:p>
            <a:r>
              <a:rPr lang="en-US" dirty="0" smtClean="0"/>
              <a:t>However, it partly explains why speakers of pidgins and creoles have difficulty in classifying what they speak as full languages:</a:t>
            </a:r>
          </a:p>
          <a:p>
            <a:r>
              <a:rPr lang="en-US" dirty="0" smtClean="0"/>
              <a:t> these varieties are, in certain respects, quite obviously ‘mixed,’ and the people who speak them often feel that the varieties are neither one thing nor another, but rather are debased, deficient, degenerate, or marginal varieties of some other standard language.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Finally, having </a:t>
            </a:r>
            <a:r>
              <a:rPr lang="en-US" i="1" dirty="0" smtClean="0"/>
              <a:t>de facto norms refers to the feeling that many speakers have </a:t>
            </a:r>
            <a:r>
              <a:rPr lang="en-US" dirty="0" smtClean="0"/>
              <a:t>that there are both ‘good’ speakers and ‘poor’ speakers and that the good speakers represent the norms of proper usage. </a:t>
            </a:r>
          </a:p>
          <a:p>
            <a:r>
              <a:rPr lang="en-US" dirty="0" smtClean="0"/>
              <a:t>Sometimes this means focusing on one particular sub-variety as representing the ‘best’ usage, e.g., Parisian French or the Florentine variety of Italian. </a:t>
            </a:r>
          </a:p>
          <a:p>
            <a:r>
              <a:rPr lang="en-US" dirty="0" smtClean="0"/>
              <a:t>Standards must not only be established (by the first criterion above), they must also be observed.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all the speakers of a language feel that it is badly spoken or badly written almost everywhere, that language may have considerable difficulty in surviving;</a:t>
            </a:r>
          </a:p>
          <a:p>
            <a:r>
              <a:rPr lang="en-US" dirty="0" smtClean="0"/>
              <a:t>in fact, such a feeling is often associated with a language that is dying. </a:t>
            </a:r>
          </a:p>
          <a:p>
            <a:r>
              <a:rPr lang="en-US" dirty="0" smtClean="0"/>
              <a:t>Concern with the norms of linguistic behavior, ‘linguistic purism’ may become very important among specific segments of society.</a:t>
            </a:r>
          </a:p>
          <a:p>
            <a:r>
              <a:rPr lang="en-US" dirty="0" smtClean="0"/>
              <a:t> For example, so far as English is concerned, there is a very profitable industry devoted to telling people how they should behave linguistically, what it is ‘correct’ to say, what to avoid saying, and so on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we apply the above criteria to the different varieties of speech we observe in the world, we will see that not every variety we may want to call a language has the same status as every other variety.</a:t>
            </a:r>
          </a:p>
          <a:p>
            <a:r>
              <a:rPr lang="en-US" dirty="0" smtClean="0"/>
              <a:t> English is a language, but so are Dogrib, Haitian Creole, Ukrainian, Latin, </a:t>
            </a:r>
            <a:r>
              <a:rPr lang="en-US" dirty="0" err="1" smtClean="0"/>
              <a:t>Tok</a:t>
            </a:r>
            <a:r>
              <a:rPr lang="en-US" dirty="0" smtClean="0"/>
              <a:t> </a:t>
            </a:r>
            <a:r>
              <a:rPr lang="en-US" dirty="0" err="1" smtClean="0"/>
              <a:t>Pisin</a:t>
            </a:r>
            <a:r>
              <a:rPr lang="en-US" dirty="0" smtClean="0"/>
              <a:t>, and Chinese. </a:t>
            </a:r>
          </a:p>
          <a:p>
            <a:r>
              <a:rPr lang="en-US" dirty="0" smtClean="0"/>
              <a:t>Each satisfies a different sub-set of criteria from our list. Although there are important differences among them, we would be loath to deny that any one of them is a language.</a:t>
            </a:r>
          </a:p>
          <a:p>
            <a:r>
              <a:rPr lang="en-US" dirty="0" smtClean="0"/>
              <a:t>They are all equals as languages, but that does not necessarily mean that all languages are equal! The first is a linguistic judgment, the second a social one.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we have just seen, trying to decide whether something is or is not a language or in what ways languages are alike and different can be quite troublesome.</a:t>
            </a:r>
          </a:p>
          <a:p>
            <a:r>
              <a:rPr lang="en-US" dirty="0" smtClean="0"/>
              <a:t>However, we usually experience fewer problems of the same kind with regard to dialects. </a:t>
            </a:r>
          </a:p>
          <a:p>
            <a:r>
              <a:rPr lang="en-US" dirty="0" smtClean="0"/>
              <a:t>There is usually little controversy over the fact that they are either regional or social varieties of something that is widely acknowledged to be a language. </a:t>
            </a:r>
          </a:p>
          <a:p>
            <a:r>
              <a:rPr lang="en-US" dirty="0" smtClean="0"/>
              <a:t>That is true even of the relationship of Cantonese and Mandarin to Chinese if the latter is given a ‘generous’ interpretation as a language.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Some people are also aware that the standard variety of any language is actually only the preferred dialect of that language:</a:t>
            </a:r>
          </a:p>
          <a:p>
            <a:r>
              <a:rPr lang="en-US" dirty="0" smtClean="0"/>
              <a:t> Parisian French, Florentine 40 </a:t>
            </a:r>
            <a:r>
              <a:rPr lang="en-US" i="1" dirty="0" smtClean="0"/>
              <a:t>Languages, Dialects, and Varieties </a:t>
            </a:r>
            <a:r>
              <a:rPr lang="en-US" dirty="0" smtClean="0"/>
              <a:t>Italian, or the Zanzibar variety of Swahili in Tanzania.</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the variety that has been chosen for some reason, perhaps political, social, religious, or economic, or some combination of reasons, to serve as either the model or norm for other varieties. </a:t>
            </a:r>
          </a:p>
          <a:p>
            <a:r>
              <a:rPr lang="en-US" dirty="0" smtClean="0"/>
              <a:t>It is the empowered variety.</a:t>
            </a:r>
          </a:p>
          <a:p>
            <a:r>
              <a:rPr lang="en-US" dirty="0" smtClean="0"/>
              <a:t> As a result, the standard is often not called a dialect at all, but is regarded as the language itself.</a:t>
            </a:r>
          </a:p>
          <a:p>
            <a:r>
              <a:rPr lang="en-US" dirty="0" smtClean="0"/>
              <a:t> It takes on an ideological dimension and becomes the ‘right’ and ‘proper’ language of the group of people, the very expression of their being.</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consequence is that all other varieties become related to that standard and are regarded as dialects of that standard with none of the power of that standard.</a:t>
            </a:r>
          </a:p>
          <a:p>
            <a:r>
              <a:rPr lang="en-US" dirty="0" smtClean="0"/>
              <a:t>Of course, this process usually involves a complete restructuring of the historical facts. </a:t>
            </a:r>
          </a:p>
          <a:p>
            <a:r>
              <a:rPr lang="en-US" dirty="0" smtClean="0"/>
              <a:t>If language X1 differentiates in three areas to become dialects XA, XB, and XC, and then XA is elevated to become a later standard X2, then XB, and XC are really historical variants of X1, not sub-varieties of X2.</a:t>
            </a:r>
          </a:p>
          <a:p>
            <a:r>
              <a:rPr lang="en-US" dirty="0" smtClean="0"/>
              <a:t> What happens in practice is that XB and XC undergo pressure to change toward X2, and X2, the preferred variety or standard, exerts its influence over the other varieties.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see a good instance of this process in Modern English. </a:t>
            </a:r>
          </a:p>
          <a:p>
            <a:r>
              <a:rPr lang="en-US" dirty="0" smtClean="0"/>
              <a:t>The new standard is based on the dialect of the area surrounding London, which was just one of several dialects of Old English, and not the most important for both the western and northern dialects were once at least equally as important. </a:t>
            </a:r>
          </a:p>
          <a:p>
            <a:r>
              <a:rPr lang="en-US" dirty="0" smtClean="0"/>
              <a:t>However, in the modern period, having provided the base for Standard English, this dialect exerts a strong influence over all the other dialects of England so that it is not just first among equals but rather represents the modern language itself to the extent that the varieties spoken in the west and north are generally regarded as its local variants. </a:t>
            </a:r>
          </a:p>
          <a:p>
            <a:r>
              <a:rPr lang="en-US" dirty="0" smtClean="0"/>
              <a:t>Historically, these varieties arise from different sources, but now they are viewed only in relation to the standardized variety.</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final comment seems called for with regard to the terms </a:t>
            </a:r>
            <a:r>
              <a:rPr lang="en-US" i="1" dirty="0" smtClean="0"/>
              <a:t>language and dialect.</a:t>
            </a:r>
          </a:p>
          <a:p>
            <a:r>
              <a:rPr lang="en-US" i="1" dirty="0" smtClean="0"/>
              <a:t> A dialect is a subordinate variety of a language, so that we can say that </a:t>
            </a:r>
            <a:r>
              <a:rPr lang="en-US" dirty="0" smtClean="0"/>
              <a:t>Texas English and Swiss German are, respectively, dialects of English and German. The language name (i.e., </a:t>
            </a:r>
            <a:r>
              <a:rPr lang="en-US" i="1" dirty="0" smtClean="0"/>
              <a:t>English or German) is the </a:t>
            </a:r>
            <a:r>
              <a:rPr lang="en-US" i="1" dirty="0" err="1" smtClean="0"/>
              <a:t>superordinate</a:t>
            </a:r>
            <a:r>
              <a:rPr lang="en-US" i="1" dirty="0" smtClean="0"/>
              <a:t> term. We can </a:t>
            </a:r>
            <a:r>
              <a:rPr lang="en-US" dirty="0" smtClean="0"/>
              <a:t>also say of some languages that they contain more than one dialect; e.g., English, French, and Italian are spoken in various dialects. If a language is spoken by so few people, or so uniformly, that it has only one variety, we might be tempted to say that </a:t>
            </a:r>
            <a:r>
              <a:rPr lang="en-US" i="1" dirty="0" smtClean="0"/>
              <a:t>language and dialect become synonymous in such a case.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Perhaps some of the difficulties we have with trying to define the term </a:t>
            </a:r>
            <a:r>
              <a:rPr lang="en-US" i="1" dirty="0" smtClean="0"/>
              <a:t>language </a:t>
            </a:r>
            <a:r>
              <a:rPr lang="en-US" dirty="0" smtClean="0"/>
              <a:t>arise from trying to subsume various different types of systems of communication under that one label.</a:t>
            </a:r>
          </a:p>
          <a:p>
            <a:r>
              <a:rPr lang="en-US" dirty="0" smtClean="0"/>
              <a:t> An alternative approach might be to acknowledge that there are different kinds of languages and attempt to discover how languages can differ from one another yet still be entities that most of us would want to call languages rather than dialects. </a:t>
            </a:r>
          </a:p>
          <a:p>
            <a:r>
              <a:rPr lang="en-US" dirty="0" smtClean="0"/>
              <a:t>It might then be possible to define a dialect as some sub-variety of one or more of these entities.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smtClean="0"/>
              <a:t>However, </a:t>
            </a:r>
            <a:r>
              <a:rPr lang="en-US" dirty="0" smtClean="0"/>
              <a:t>another view is that it is inappropriate to use </a:t>
            </a:r>
            <a:r>
              <a:rPr lang="en-US" i="1" dirty="0" smtClean="0"/>
              <a:t>dialect in such a situation because </a:t>
            </a:r>
            <a:r>
              <a:rPr lang="en-US" dirty="0" smtClean="0"/>
              <a:t>the requirement of subordination is not met.</a:t>
            </a:r>
          </a:p>
          <a:p>
            <a:r>
              <a:rPr lang="en-US" dirty="0" smtClean="0"/>
              <a:t>Consequently, to say that we have dialect A of language X must imply also the existence of dialect B of language X, but to say we have language Y is to make no claim about the number of dialect varieties in which it exists:</a:t>
            </a:r>
          </a:p>
          <a:p>
            <a:r>
              <a:rPr lang="en-US" dirty="0" smtClean="0"/>
              <a:t> it may exist in only a single variety, or it may have two (or more) subordinate dialects: dialects A, B, and so on.</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Finally, two other terms are important in connection with some of the issues discussed above:</a:t>
            </a:r>
          </a:p>
          <a:p>
            <a:r>
              <a:rPr lang="en-US" dirty="0" smtClean="0"/>
              <a:t> </a:t>
            </a:r>
            <a:r>
              <a:rPr lang="en-US" i="1" dirty="0" smtClean="0"/>
              <a:t>vernacular and </a:t>
            </a:r>
            <a:r>
              <a:rPr lang="en-US" i="1" dirty="0" err="1" smtClean="0"/>
              <a:t>koiné</a:t>
            </a:r>
            <a:r>
              <a:rPr lang="en-US" i="1" dirty="0" smtClean="0"/>
              <a:t>. </a:t>
            </a:r>
            <a:r>
              <a:rPr lang="en-US" i="1" dirty="0" err="1" smtClean="0"/>
              <a:t>Petyt</a:t>
            </a:r>
            <a:r>
              <a:rPr lang="en-US" i="1" dirty="0" smtClean="0"/>
              <a:t>  defines the former </a:t>
            </a:r>
            <a:r>
              <a:rPr lang="en-US" dirty="0" smtClean="0"/>
              <a:t>as ‘the speech of a particular country or region,’ or, more technically, ‘a form of speech transmitted from parent to child as a primary medium of communication.’ </a:t>
            </a:r>
          </a:p>
          <a:p>
            <a:r>
              <a:rPr lang="en-US" dirty="0" smtClean="0"/>
              <a:t>If that form of speech is Standard English, then Standard English is the vernacular for that particular child;</a:t>
            </a:r>
          </a:p>
          <a:p>
            <a:r>
              <a:rPr lang="en-US" dirty="0" smtClean="0"/>
              <a:t> if it is a regional dialect, then that dialect is the child’s vernacular.</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i="1" dirty="0" err="1" smtClean="0"/>
              <a:t>koiné</a:t>
            </a:r>
            <a:r>
              <a:rPr lang="en-US" i="1" dirty="0" smtClean="0"/>
              <a:t> is ‘a form of speech shared by people of </a:t>
            </a:r>
            <a:r>
              <a:rPr lang="en-US" dirty="0" smtClean="0"/>
              <a:t>different vernaculars – though for some of them the </a:t>
            </a:r>
            <a:r>
              <a:rPr lang="en-US" i="1" dirty="0" err="1" smtClean="0"/>
              <a:t>koiné</a:t>
            </a:r>
            <a:r>
              <a:rPr lang="en-US" i="1" dirty="0" smtClean="0"/>
              <a:t> itself may be their Languages, Dialects, and Varieties 41 </a:t>
            </a:r>
            <a:r>
              <a:rPr lang="en-US" dirty="0" smtClean="0"/>
              <a:t>vernacular.’</a:t>
            </a:r>
          </a:p>
          <a:p>
            <a:r>
              <a:rPr lang="en-US" dirty="0" smtClean="0"/>
              <a:t> A </a:t>
            </a:r>
            <a:r>
              <a:rPr lang="en-US" dirty="0" err="1" smtClean="0"/>
              <a:t>koiné</a:t>
            </a:r>
            <a:r>
              <a:rPr lang="en-US" dirty="0" smtClean="0"/>
              <a:t> is a common language, but not necessarily a standard one.</a:t>
            </a:r>
          </a:p>
          <a:p>
            <a:r>
              <a:rPr lang="en-US" dirty="0" err="1" smtClean="0"/>
              <a:t>Petyt’s</a:t>
            </a:r>
            <a:r>
              <a:rPr lang="en-US" dirty="0" smtClean="0"/>
              <a:t> examples of </a:t>
            </a:r>
            <a:r>
              <a:rPr lang="en-US" dirty="0" err="1" smtClean="0"/>
              <a:t>koinés</a:t>
            </a:r>
            <a:r>
              <a:rPr lang="en-US" dirty="0" smtClean="0"/>
              <a:t> are Hindi for many people in India and Vulgar Latin(</a:t>
            </a:r>
            <a:r>
              <a:rPr lang="en-US" i="1" dirty="0" smtClean="0"/>
              <a:t>vulgar: ‘colloquial’ or ‘spoken’) in the Roman Empire. </a:t>
            </a:r>
          </a:p>
          <a:p>
            <a:r>
              <a:rPr lang="en-US" i="1" dirty="0" smtClean="0"/>
              <a:t>The original </a:t>
            </a:r>
            <a:r>
              <a:rPr lang="en-US" i="1" dirty="0" err="1" smtClean="0"/>
              <a:t>koiné</a:t>
            </a:r>
            <a:r>
              <a:rPr lang="en-US" i="1" dirty="0" smtClean="0"/>
              <a:t> was, </a:t>
            </a:r>
            <a:r>
              <a:rPr lang="en-US" dirty="0" smtClean="0"/>
              <a:t>of course, the Greek </a:t>
            </a:r>
            <a:r>
              <a:rPr lang="en-US" dirty="0" err="1" smtClean="0"/>
              <a:t>koiné</a:t>
            </a:r>
            <a:r>
              <a:rPr lang="en-US" dirty="0" smtClean="0"/>
              <a:t> of the Ancient World, a unified version of the Greek dialects,</a:t>
            </a:r>
          </a:p>
          <a:p>
            <a:r>
              <a:rPr lang="en-US" dirty="0" smtClean="0"/>
              <a:t> which after Alexander’s conquests (</a:t>
            </a:r>
            <a:r>
              <a:rPr lang="en-US" i="1" dirty="0" smtClean="0"/>
              <a:t>circa 330 </a:t>
            </a:r>
            <a:r>
              <a:rPr lang="en-US" i="1" dirty="0" err="1" smtClean="0"/>
              <a:t>bce</a:t>
            </a:r>
            <a:r>
              <a:rPr lang="en-US" i="1" dirty="0" smtClean="0"/>
              <a:t>) became the lingua </a:t>
            </a:r>
            <a:r>
              <a:rPr lang="en-US" dirty="0" smtClean="0"/>
              <a:t>franca of the Western world,</a:t>
            </a:r>
          </a:p>
          <a:p>
            <a:r>
              <a:rPr lang="en-US" dirty="0" smtClean="0"/>
              <a:t> a position it held until it was eventually superseded, not without a struggle, by Vulgar Latin.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t>Discussion</a:t>
            </a:r>
          </a:p>
          <a:p>
            <a:r>
              <a:rPr lang="en-US" dirty="0" smtClean="0"/>
              <a:t>1. A survey of the following kind might prove quite revealing. Ask a variety of people you know questions such as these, and then try to organize their responses in a systematic way:</a:t>
            </a:r>
          </a:p>
          <a:p>
            <a:r>
              <a:rPr lang="en-US" dirty="0" smtClean="0"/>
              <a:t>a. Which language(s) do you speak?</a:t>
            </a:r>
          </a:p>
          <a:p>
            <a:r>
              <a:rPr lang="en-US" dirty="0" smtClean="0"/>
              <a:t>b. Do you speak a dialect of X?</a:t>
            </a:r>
          </a:p>
          <a:p>
            <a:r>
              <a:rPr lang="en-US" dirty="0" smtClean="0"/>
              <a:t>c. Where is the best X spoken?</a:t>
            </a:r>
          </a:p>
          <a:p>
            <a:r>
              <a:rPr lang="en-US" dirty="0" smtClean="0"/>
              <a:t>d. What is your native language (or mother tongue)?</a:t>
            </a:r>
          </a:p>
          <a:p>
            <a:r>
              <a:rPr lang="en-US" dirty="0" smtClean="0"/>
              <a:t>e. Do you speak X with an accent? If so, what accent?</a:t>
            </a:r>
          </a:p>
          <a:p>
            <a:r>
              <a:rPr lang="en-US" dirty="0" smtClean="0"/>
              <a:t>Try also to get definitions from your informants for each of the terms that you use.</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2. A question found on many national census forms concerns the language or languages spoken (or known). </a:t>
            </a:r>
          </a:p>
          <a:p>
            <a:r>
              <a:rPr lang="en-US" dirty="0" smtClean="0"/>
              <a:t>It may ask respondents either to check one or more language names or to volunteer a name or names.</a:t>
            </a:r>
          </a:p>
          <a:p>
            <a:r>
              <a:rPr lang="en-US" dirty="0" smtClean="0"/>
              <a:t> What problems do you see in collecting data in such a way? Think of countries like China, the United States, Canada, India, France, Spain, and Norway.</a:t>
            </a:r>
          </a:p>
          <a:p>
            <a:r>
              <a:rPr lang="en-US" dirty="0" smtClean="0"/>
              <a:t>3. Is Afrikaans a dialect of Dutch or a different language? To attempt an answer to this question you will have to consider a variety of issues:</a:t>
            </a:r>
          </a:p>
          <a:p>
            <a:r>
              <a:rPr lang="en-US" dirty="0" smtClean="0"/>
              <a:t> What is the origin of Afrikaans? Are Afrikaans and Dutch mutually intelligible?</a:t>
            </a:r>
          </a:p>
          <a:p>
            <a:r>
              <a:rPr lang="en-US" dirty="0" smtClean="0"/>
              <a:t> How different are the orthographies (i.e.,   systems of spelling), sounds, vocabularies, and grammars? How important is the factor of the national consciousness of those who speak Afrikaans? Is the initial question clearly answerable from the kinds of theories and data that are currently available to us?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startAt="4"/>
            </a:pPr>
            <a:r>
              <a:rPr lang="en-US" dirty="0" smtClean="0"/>
              <a:t>Speakers of Faroese are said to understand speakers of Icelandic but not vice versa.</a:t>
            </a:r>
          </a:p>
          <a:p>
            <a:pPr marL="514350" indent="-514350">
              <a:buAutoNum type="arabicPeriod" startAt="4"/>
            </a:pPr>
            <a:r>
              <a:rPr lang="en-US" dirty="0" smtClean="0"/>
              <a:t> Danes seem to understand Norwegians better than Norwegians understand Danes. Monolingual speakers of Mandarin and Cantonese cannot communicate with each other in speech. </a:t>
            </a:r>
          </a:p>
          <a:p>
            <a:pPr marL="514350" indent="-514350">
              <a:buAutoNum type="arabicPeriod" startAt="4"/>
            </a:pPr>
            <a:r>
              <a:rPr lang="en-US" dirty="0" smtClean="0"/>
              <a:t>What do such facts have to say about using the criterion of mutual intelligibility in deciding whether we are dealing with a single language, with two dialects of one language, or with two separate languages? Consider the following pieces of evidence in arriving at your answer. </a:t>
            </a:r>
          </a:p>
          <a:p>
            <a:pPr marL="514350" indent="-514350">
              <a:buAutoNum type="arabicPeriod" startAt="4"/>
            </a:pPr>
            <a:r>
              <a:rPr lang="en-US" dirty="0" smtClean="0"/>
              <a:t>Speakers of </a:t>
            </a:r>
            <a:r>
              <a:rPr lang="en-US" dirty="0" err="1" smtClean="0"/>
              <a:t>Isoko</a:t>
            </a:r>
            <a:r>
              <a:rPr lang="en-US" dirty="0" smtClean="0"/>
              <a:t> in Nigeria say they cannot understand those who speak other </a:t>
            </a:r>
            <a:r>
              <a:rPr lang="en-US" dirty="0" err="1" smtClean="0"/>
              <a:t>Urhobo</a:t>
            </a:r>
            <a:r>
              <a:rPr lang="en-US" dirty="0" smtClean="0"/>
              <a:t> languages/dialects; but these others apparently understand them. This situation seems to have developed. concurrently with demands for greater political autonomy and ethnic self-sufficiency.</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5. Standard languages are usually based on an existing dialect of the language.</a:t>
            </a:r>
          </a:p>
          <a:p>
            <a:r>
              <a:rPr lang="en-US" dirty="0" smtClean="0"/>
              <a:t>For example, the British variety of English is based, historically at </a:t>
            </a:r>
            <a:r>
              <a:rPr lang="en-US" dirty="0" err="1" smtClean="0"/>
              <a:t>least,on</a:t>
            </a:r>
            <a:r>
              <a:rPr lang="en-US" dirty="0" smtClean="0"/>
              <a:t> the dialect of the area surrounding London, Continental French on the dialect of Paris, and Italian on the dialect of Florence or Tuscany although .</a:t>
            </a:r>
          </a:p>
          <a:p>
            <a:r>
              <a:rPr lang="en-US" dirty="0" smtClean="0"/>
              <a:t>(Rome and Milan became important influences in the late twentieth century).</a:t>
            </a:r>
          </a:p>
          <a:p>
            <a:r>
              <a:rPr lang="en-US" dirty="0" smtClean="0"/>
              <a:t>In other countries the situation is not so clear-cut.</a:t>
            </a:r>
          </a:p>
          <a:p>
            <a:r>
              <a:rPr lang="en-US" dirty="0" smtClean="0"/>
              <a:t> What can you find out about the difficulties of choosing a variety for standardization in </a:t>
            </a:r>
            <a:r>
              <a:rPr lang="en-US" dirty="0" err="1" smtClean="0"/>
              <a:t>Denmark,Indonesia</a:t>
            </a:r>
            <a:r>
              <a:rPr lang="en-US" dirty="0" smtClean="0"/>
              <a:t>, Greece, China, Haiti, and the Arab world?</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6. Old English, the language spoken a thousand years ago in England, was a west-country variety of English, West Saxon.</a:t>
            </a:r>
          </a:p>
          <a:p>
            <a:r>
              <a:rPr lang="en-US" dirty="0" smtClean="0"/>
              <a:t> The court was located at Winchester and the literature and documents of the period were written in West Saxon (or sometimes in Latin). </a:t>
            </a:r>
          </a:p>
          <a:p>
            <a:r>
              <a:rPr lang="en-US" dirty="0" smtClean="0"/>
              <a:t>By 1400 the English court was well established in London, which became the center of social, political, </a:t>
            </a:r>
            <a:r>
              <a:rPr lang="en-US" dirty="0" err="1" smtClean="0"/>
              <a:t>andeconomic</a:t>
            </a:r>
            <a:r>
              <a:rPr lang="en-US" dirty="0" smtClean="0"/>
              <a:t> power. It also became the literary center of the country, particularly after the development of printing. </a:t>
            </a:r>
          </a:p>
          <a:p>
            <a:r>
              <a:rPr lang="en-US" dirty="0" smtClean="0"/>
              <a:t>The variety of English spoken in and around London, including Oxford and Cambridge (which were important intellectual centers), became predominant.</a:t>
            </a:r>
          </a:p>
          <a:p>
            <a:r>
              <a:rPr lang="en-US" dirty="0" smtClean="0"/>
              <a:t> How would you use facts such as these to argue that no variety of a language is intrinsically better than another and that what happens to a language is largely the result of the chance interplay of external forces? Can you think of other examples which might support such a conclusion?</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7. Mencken wrote a series of books under the general title </a:t>
            </a:r>
            <a:r>
              <a:rPr lang="en-US" i="1" dirty="0" smtClean="0"/>
              <a:t>The American Language.</a:t>
            </a:r>
          </a:p>
          <a:p>
            <a:r>
              <a:rPr lang="en-US" i="1" dirty="0" smtClean="0"/>
              <a:t> Why did he choose this particular title? Why not The English Language in America?</a:t>
            </a:r>
          </a:p>
          <a:p>
            <a:r>
              <a:rPr lang="en-US" i="1" dirty="0" smtClean="0"/>
              <a:t> If the English of the United States is properly regarded </a:t>
            </a:r>
            <a:r>
              <a:rPr lang="en-US" dirty="0" smtClean="0"/>
              <a:t>as a separate language, how about the varieties found in Canada, </a:t>
            </a:r>
            <a:r>
              <a:rPr lang="en-US" dirty="0" err="1" smtClean="0"/>
              <a:t>Australia,South</a:t>
            </a:r>
            <a:r>
              <a:rPr lang="en-US" dirty="0" smtClean="0"/>
              <a:t> Africa, and Singapore?</a:t>
            </a:r>
          </a:p>
          <a:p>
            <a:r>
              <a:rPr lang="en-US" dirty="0" smtClean="0"/>
              <a:t> You might read </a:t>
            </a:r>
            <a:r>
              <a:rPr lang="en-US" dirty="0" err="1" smtClean="0"/>
              <a:t>Lilles</a:t>
            </a:r>
            <a:r>
              <a:rPr lang="en-US" dirty="0" smtClean="0"/>
              <a:t> (2000) for a strongly expressed dismissal of ‘Canadian English,’ as a ‘fiction [without] any value linguistically, pragmatically, socially, or politically’ (p. 9). (See </a:t>
            </a:r>
            <a:r>
              <a:rPr lang="en-US" dirty="0" err="1" smtClean="0"/>
              <a:t>Clyne</a:t>
            </a:r>
            <a:r>
              <a:rPr lang="en-US" dirty="0" smtClean="0"/>
              <a:t>, 1992,for a discussion of what he calls ‘</a:t>
            </a:r>
            <a:r>
              <a:rPr lang="en-US" dirty="0" err="1" smtClean="0"/>
              <a:t>pluricentric</a:t>
            </a:r>
            <a:r>
              <a:rPr lang="en-US" dirty="0" smtClean="0"/>
              <a:t> languages.’)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8. One of the goals Dr Johnson set himself in compiling his </a:t>
            </a:r>
            <a:r>
              <a:rPr lang="en-US" i="1" dirty="0" smtClean="0"/>
              <a:t>Dictionary of </a:t>
            </a:r>
            <a:r>
              <a:rPr lang="en-US" dirty="0" smtClean="0"/>
              <a:t>1755 was to ‘fix,’ i.e., standardize, English. What does Johnson say in the Preface to that dictionary about his success in meeting that goal?</a:t>
            </a:r>
          </a:p>
          <a:p>
            <a:r>
              <a:rPr lang="en-US" dirty="0" smtClean="0"/>
              <a:t>9. The publication in 1961 of </a:t>
            </a:r>
            <a:r>
              <a:rPr lang="en-US" i="1" dirty="0" smtClean="0"/>
              <a:t>Webster’s Third New International Dictionary </a:t>
            </a:r>
            <a:r>
              <a:rPr lang="en-US" dirty="0" smtClean="0"/>
              <a:t>caused a tremendous stir in North America, being regarded by many critics as an attack on prevailing language standards.</a:t>
            </a:r>
          </a:p>
          <a:p>
            <a:r>
              <a:rPr lang="en-US" dirty="0" smtClean="0"/>
              <a:t>What were the issues? (See </a:t>
            </a:r>
            <a:r>
              <a:rPr lang="en-US" dirty="0" err="1" smtClean="0"/>
              <a:t>Sledd</a:t>
            </a:r>
            <a:r>
              <a:rPr lang="en-US" dirty="0" smtClean="0"/>
              <a:t> and </a:t>
            </a:r>
            <a:r>
              <a:rPr lang="en-US" dirty="0" err="1" smtClean="0"/>
              <a:t>Ebbitt</a:t>
            </a:r>
            <a:r>
              <a:rPr lang="en-US" dirty="0" smtClean="0"/>
              <a:t>, 1962, </a:t>
            </a:r>
            <a:r>
              <a:rPr lang="en-US" dirty="0" err="1" smtClean="0"/>
              <a:t>Finegan</a:t>
            </a:r>
            <a:r>
              <a:rPr lang="en-US" dirty="0" smtClean="0"/>
              <a:t>, 1980, and </a:t>
            </a:r>
            <a:r>
              <a:rPr lang="en-US" dirty="0" err="1" smtClean="0"/>
              <a:t>Wardhaugh</a:t>
            </a:r>
            <a:r>
              <a:rPr lang="en-US" dirty="0" smtClean="0"/>
              <a:t>, 1999.)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such attempt (see Bell, 1976) has listed seven criteria that may be useful in discussing different kinds of languages.</a:t>
            </a:r>
          </a:p>
          <a:p>
            <a:r>
              <a:rPr lang="en-US" dirty="0" smtClean="0"/>
              <a:t> According to Bell, these criteria (standardization, vitality, historicity, autonomy, reduction, mixture, and </a:t>
            </a:r>
            <a:r>
              <a:rPr lang="en-US" i="1" dirty="0" smtClean="0"/>
              <a:t>de facto norms) may be used to distinguish certain languages from others. </a:t>
            </a:r>
          </a:p>
          <a:p>
            <a:r>
              <a:rPr lang="en-US" i="1" dirty="0" smtClean="0"/>
              <a:t>They </a:t>
            </a:r>
            <a:r>
              <a:rPr lang="en-US" dirty="0" smtClean="0"/>
              <a:t>also make it possible to speak of some languages as being more ‘developed’ in certain ways than others, thus addressing a key issue in the language–dialect distinction,</a:t>
            </a:r>
          </a:p>
          <a:p>
            <a:r>
              <a:rPr lang="en-US" dirty="0" smtClean="0"/>
              <a:t> since speakers usually feel that languages are generally ‘better’ than dialects in some sense.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10. Writing of the codification of Standard English, </a:t>
            </a:r>
            <a:r>
              <a:rPr lang="en-US" dirty="0" err="1" smtClean="0"/>
              <a:t>Leith</a:t>
            </a:r>
            <a:r>
              <a:rPr lang="en-US" dirty="0" smtClean="0"/>
              <a:t> (1997, pp. 56–7) says that ‘by analyzing “correct” usage in terms that only a tiny minority of educated people could command, the codifiers ensured that correctness remained the preserve of an elite.</a:t>
            </a:r>
          </a:p>
          <a:p>
            <a:r>
              <a:rPr lang="en-US" dirty="0" smtClean="0"/>
              <a:t> The usage of most people was wrong, precisely because it was the usage of the majority.’ </a:t>
            </a:r>
          </a:p>
          <a:p>
            <a:r>
              <a:rPr lang="en-US" dirty="0" smtClean="0"/>
              <a:t>There appear to be both advantages and disadvantages to having a ‘standard language.’</a:t>
            </a:r>
          </a:p>
          <a:p>
            <a:r>
              <a:rPr lang="en-US" dirty="0" smtClean="0"/>
              <a:t> Is it possible to make an objective assessment of these? Or is any judgment inherently ideological?</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11. If Scotland continues to devolve from England, what might this mean for the variety of English spoken there?</a:t>
            </a:r>
          </a:p>
          <a:p>
            <a:r>
              <a:rPr lang="en-US" dirty="0" smtClean="0"/>
              <a:t> How might Scots become unequivocally a distinctive variety of </a:t>
            </a:r>
            <a:r>
              <a:rPr lang="en-US" dirty="0" err="1" smtClean="0"/>
              <a:t>English?</a:t>
            </a:r>
            <a:r>
              <a:rPr lang="en-US" i="1" dirty="0" err="1" smtClean="0"/>
              <a:t>Languages</a:t>
            </a:r>
            <a:r>
              <a:rPr lang="en-US" i="1" dirty="0" smtClean="0"/>
              <a:t>, Dialects, and Varieties 43</a:t>
            </a:r>
          </a:p>
          <a:p>
            <a:pPr>
              <a:buNone/>
            </a:pPr>
            <a:r>
              <a:rPr lang="en-US" dirty="0" smtClean="0"/>
              <a:t>12. Arabs have a particular historical view of Arabic and Turks of Turkish.</a:t>
            </a:r>
          </a:p>
          <a:p>
            <a:r>
              <a:rPr lang="en-US" dirty="0" smtClean="0"/>
              <a:t>Try to find out something about these views. How do they help Arabs and Turks to maintain their languages? Hindi and Urdu are now viewed as rather different by those who speak these languages.</a:t>
            </a:r>
          </a:p>
          <a:p>
            <a:r>
              <a:rPr lang="en-US" dirty="0" smtClean="0"/>
              <a:t> How is each language being reshaped to conform to these views?</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13. How would you evaluate each of the following languages according </a:t>
            </a:r>
            <a:r>
              <a:rPr lang="en-US" dirty="0" err="1" smtClean="0"/>
              <a:t>tothe</a:t>
            </a:r>
            <a:r>
              <a:rPr lang="en-US" dirty="0" smtClean="0"/>
              <a:t> criteria stated above  (standardization, vitality, historicity, autonomy, reduction, mixture, and </a:t>
            </a:r>
            <a:r>
              <a:rPr lang="en-US" i="1" dirty="0" smtClean="0"/>
              <a:t>de facto norms);</a:t>
            </a:r>
          </a:p>
          <a:p>
            <a:r>
              <a:rPr lang="en-US" i="1" dirty="0" smtClean="0"/>
              <a:t> that is, for each criterion, does </a:t>
            </a:r>
            <a:r>
              <a:rPr lang="en-US" dirty="0" smtClean="0"/>
              <a:t>the language possess the stated characteristic or lack it:</a:t>
            </a:r>
          </a:p>
          <a:p>
            <a:r>
              <a:rPr lang="en-US" dirty="0" smtClean="0"/>
              <a:t> Haitian Creole, </a:t>
            </a:r>
            <a:r>
              <a:rPr lang="en-US" dirty="0" err="1" smtClean="0"/>
              <a:t>Provençal</a:t>
            </a:r>
            <a:r>
              <a:rPr lang="en-US" dirty="0" smtClean="0"/>
              <a:t>, Singapore English, Old English, </a:t>
            </a:r>
            <a:r>
              <a:rPr lang="en-US" dirty="0" err="1" smtClean="0"/>
              <a:t>Pitcairnese</a:t>
            </a:r>
            <a:r>
              <a:rPr lang="en-US" dirty="0" smtClean="0"/>
              <a:t>, African American Vernacular English, </a:t>
            </a:r>
            <a:r>
              <a:rPr lang="en-US" dirty="0" err="1" smtClean="0"/>
              <a:t>Tok</a:t>
            </a:r>
            <a:r>
              <a:rPr lang="en-US" dirty="0" smtClean="0"/>
              <a:t> </a:t>
            </a:r>
            <a:r>
              <a:rPr lang="en-US" dirty="0" err="1" smtClean="0"/>
              <a:t>Pisin</a:t>
            </a:r>
            <a:r>
              <a:rPr lang="en-US" dirty="0" smtClean="0"/>
              <a:t>, Cockney, Ukrainian, and the language of Shakespeare’s plays?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Standardization refers to the process by which a language has been codified </a:t>
            </a:r>
            <a:r>
              <a:rPr lang="en-US" dirty="0" smtClean="0"/>
              <a:t>in some way.</a:t>
            </a:r>
          </a:p>
          <a:p>
            <a:r>
              <a:rPr lang="en-US" dirty="0" smtClean="0"/>
              <a:t> That process usually involves the development of such things as grammars, spelling books, and dictionaries, and possibly a literature. </a:t>
            </a:r>
          </a:p>
          <a:p>
            <a:r>
              <a:rPr lang="en-US" dirty="0" smtClean="0"/>
              <a:t>We can often associate specific items or events with standardization,</a:t>
            </a:r>
          </a:p>
          <a:p>
            <a:r>
              <a:rPr lang="en-US" dirty="0" smtClean="0"/>
              <a:t> e.g., Wycliffe’s and Luther’s translations of the Bible into English and German, respectively, Caxton’s establishment of printing in England, and Dr Johnson’s dictionary of English published in 1755. </a:t>
            </a:r>
          </a:p>
          <a:p>
            <a:r>
              <a:rPr lang="en-US" dirty="0" smtClean="0"/>
              <a:t>Standardization also requires that a measure of agreement be achieved about what is in the language and what is not.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Once we have such</a:t>
            </a:r>
            <a:r>
              <a:rPr lang="en-US" i="1" dirty="0" smtClean="0"/>
              <a:t>, and Varieties </a:t>
            </a:r>
            <a:r>
              <a:rPr lang="en-US" dirty="0" smtClean="0"/>
              <a:t>a codification of the language we tend to see it as almost inevitable, the result of some process come to fruition, one that has also reached a fixed end point.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Change, therefore, should be resisted since it can only undo what has been done so laboriously. Milroy (2001) characterizes the resulting ideology as follows: ‘</a:t>
            </a:r>
          </a:p>
          <a:p>
            <a:r>
              <a:rPr lang="en-US" dirty="0" smtClean="0"/>
              <a:t>The canonical form of the language is a precious inheritance that has been built up over the generations, not by the millions of native speakers,</a:t>
            </a:r>
          </a:p>
          <a:p>
            <a:r>
              <a:rPr lang="en-US" dirty="0" smtClean="0"/>
              <a:t> but by a select few who have lavished loving care upon it, polishing, refining, and enriching it until it has become a fine instrument of expression (often these are thought to be literary figures, such as Shakespeare). </a:t>
            </a:r>
          </a:p>
          <a:p>
            <a:r>
              <a:rPr lang="en-US" dirty="0" smtClean="0"/>
              <a:t>This is a view held by people in many walks of life, including plumbers, politicians and professors of literature. </a:t>
            </a:r>
          </a:p>
          <a:p>
            <a:r>
              <a:rPr lang="en-US" dirty="0" smtClean="0"/>
              <a:t>It is believed that if the canonical variety is not universally supported and protected, the language will inevitably decline and decay.’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6704</Words>
  <Application>Microsoft Office PowerPoint</Application>
  <PresentationFormat>On-screen Show (4:3)</PresentationFormat>
  <Paragraphs>316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Sociolinguistics</vt:lpstr>
      <vt:lpstr>Sociolinguistics Languages, Dialects, and Varieties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Slide 50</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Languages, Dialects, and Varieties</dc:title>
  <dc:creator>ASIF</dc:creator>
  <cp:lastModifiedBy>NTS</cp:lastModifiedBy>
  <cp:revision>13</cp:revision>
  <dcterms:created xsi:type="dcterms:W3CDTF">2006-08-16T00:00:00Z</dcterms:created>
  <dcterms:modified xsi:type="dcterms:W3CDTF">2014-07-11T20:19:21Z</dcterms:modified>
</cp:coreProperties>
</file>