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49" r:id="rId2"/>
    <p:sldId id="316" r:id="rId3"/>
    <p:sldId id="317" r:id="rId4"/>
    <p:sldId id="318" r:id="rId5"/>
    <p:sldId id="319" r:id="rId6"/>
    <p:sldId id="320" r:id="rId7"/>
    <p:sldId id="321" r:id="rId8"/>
    <p:sldId id="347" r:id="rId9"/>
    <p:sldId id="322" r:id="rId10"/>
    <p:sldId id="323" r:id="rId11"/>
    <p:sldId id="324" r:id="rId12"/>
    <p:sldId id="325" r:id="rId13"/>
    <p:sldId id="326" r:id="rId14"/>
    <p:sldId id="327" r:id="rId15"/>
    <p:sldId id="328" r:id="rId16"/>
    <p:sldId id="329" r:id="rId17"/>
    <p:sldId id="330" r:id="rId18"/>
    <p:sldId id="331" r:id="rId19"/>
    <p:sldId id="332" r:id="rId20"/>
    <p:sldId id="333" r:id="rId21"/>
    <p:sldId id="334" r:id="rId22"/>
    <p:sldId id="335" r:id="rId23"/>
    <p:sldId id="336" r:id="rId24"/>
    <p:sldId id="337" r:id="rId25"/>
    <p:sldId id="338" r:id="rId26"/>
    <p:sldId id="339" r:id="rId27"/>
    <p:sldId id="340" r:id="rId28"/>
    <p:sldId id="341" r:id="rId29"/>
    <p:sldId id="342" r:id="rId30"/>
    <p:sldId id="343" r:id="rId31"/>
    <p:sldId id="344" r:id="rId32"/>
    <p:sldId id="345" r:id="rId33"/>
    <p:sldId id="348" r:id="rId34"/>
    <p:sldId id="350" r:id="rId35"/>
    <p:sldId id="351" r:id="rId36"/>
    <p:sldId id="352" r:id="rId37"/>
    <p:sldId id="353" r:id="rId38"/>
    <p:sldId id="354" r:id="rId39"/>
    <p:sldId id="355" r:id="rId40"/>
    <p:sldId id="356" r:id="rId41"/>
    <p:sldId id="357" r:id="rId42"/>
    <p:sldId id="358" r:id="rId43"/>
    <p:sldId id="359" r:id="rId44"/>
    <p:sldId id="360" r:id="rId45"/>
    <p:sldId id="361" r:id="rId46"/>
    <p:sldId id="362" r:id="rId47"/>
    <p:sldId id="363" r:id="rId48"/>
    <p:sldId id="364" r:id="rId49"/>
    <p:sldId id="365" r:id="rId50"/>
    <p:sldId id="366" r:id="rId51"/>
    <p:sldId id="367" r:id="rId52"/>
    <p:sldId id="368" r:id="rId53"/>
    <p:sldId id="369" r:id="rId54"/>
    <p:sldId id="370" r:id="rId55"/>
    <p:sldId id="371" r:id="rId56"/>
    <p:sldId id="372" r:id="rId57"/>
    <p:sldId id="373" r:id="rId58"/>
    <p:sldId id="374" r:id="rId59"/>
    <p:sldId id="375" r:id="rId60"/>
    <p:sldId id="376" r:id="rId61"/>
    <p:sldId id="377" r:id="rId62"/>
    <p:sldId id="378" r:id="rId63"/>
    <p:sldId id="379" r:id="rId64"/>
    <p:sldId id="380" r:id="rId65"/>
    <p:sldId id="381" r:id="rId66"/>
    <p:sldId id="382" r:id="rId67"/>
    <p:sldId id="383" r:id="rId68"/>
    <p:sldId id="384" r:id="rId69"/>
    <p:sldId id="385" r:id="rId70"/>
    <p:sldId id="386" r:id="rId71"/>
    <p:sldId id="387" r:id="rId72"/>
    <p:sldId id="388" r:id="rId73"/>
    <p:sldId id="389" r:id="rId74"/>
    <p:sldId id="390" r:id="rId75"/>
    <p:sldId id="391" r:id="rId76"/>
    <p:sldId id="392" r:id="rId77"/>
    <p:sldId id="393" r:id="rId78"/>
    <p:sldId id="394" r:id="rId79"/>
    <p:sldId id="395" r:id="rId80"/>
    <p:sldId id="396" r:id="rId81"/>
    <p:sldId id="397" r:id="rId82"/>
    <p:sldId id="398" r:id="rId83"/>
    <p:sldId id="399" r:id="rId84"/>
    <p:sldId id="400" r:id="rId85"/>
    <p:sldId id="401" r:id="rId86"/>
    <p:sldId id="402" r:id="rId87"/>
    <p:sldId id="403" r:id="rId88"/>
    <p:sldId id="404" r:id="rId89"/>
    <p:sldId id="405" r:id="rId90"/>
    <p:sldId id="406" r:id="rId91"/>
    <p:sldId id="407" r:id="rId92"/>
    <p:sldId id="408" r:id="rId93"/>
    <p:sldId id="409" r:id="rId94"/>
    <p:sldId id="410" r:id="rId95"/>
    <p:sldId id="411" r:id="rId96"/>
    <p:sldId id="412" r:id="rId97"/>
    <p:sldId id="413" r:id="rId98"/>
    <p:sldId id="414" r:id="rId99"/>
    <p:sldId id="415" r:id="rId100"/>
    <p:sldId id="416" r:id="rId101"/>
    <p:sldId id="417" r:id="rId102"/>
    <p:sldId id="418" r:id="rId103"/>
    <p:sldId id="419" r:id="rId104"/>
    <p:sldId id="420" r:id="rId105"/>
    <p:sldId id="421" r:id="rId106"/>
    <p:sldId id="422" r:id="rId107"/>
    <p:sldId id="423" r:id="rId108"/>
    <p:sldId id="424" r:id="rId109"/>
    <p:sldId id="425" r:id="rId110"/>
    <p:sldId id="426" r:id="rId111"/>
    <p:sldId id="427" r:id="rId112"/>
    <p:sldId id="428" r:id="rId113"/>
    <p:sldId id="429" r:id="rId114"/>
    <p:sldId id="430" r:id="rId115"/>
    <p:sldId id="431" r:id="rId116"/>
    <p:sldId id="432" r:id="rId117"/>
    <p:sldId id="433" r:id="rId118"/>
    <p:sldId id="434" r:id="rId119"/>
    <p:sldId id="435" r:id="rId120"/>
    <p:sldId id="436" r:id="rId121"/>
    <p:sldId id="437" r:id="rId122"/>
    <p:sldId id="438" r:id="rId123"/>
    <p:sldId id="439" r:id="rId124"/>
    <p:sldId id="440" r:id="rId125"/>
    <p:sldId id="441" r:id="rId126"/>
    <p:sldId id="442" r:id="rId127"/>
    <p:sldId id="443" r:id="rId128"/>
    <p:sldId id="444" r:id="rId129"/>
    <p:sldId id="445" r:id="rId130"/>
    <p:sldId id="446" r:id="rId1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Sociolinguistics</a:t>
            </a:r>
            <a:endParaRPr lang="en-US" dirty="0"/>
          </a:p>
        </p:txBody>
      </p:sp>
      <p:sp>
        <p:nvSpPr>
          <p:cNvPr id="3" name="Subtitle 2"/>
          <p:cNvSpPr>
            <a:spLocks noGrp="1"/>
          </p:cNvSpPr>
          <p:nvPr>
            <p:ph type="subTitle" idx="1"/>
          </p:nvPr>
        </p:nvSpPr>
        <p:spPr/>
        <p:txBody>
          <a:bodyPr/>
          <a:lstStyle/>
          <a:p>
            <a:r>
              <a:rPr lang="en-US" b="1" dirty="0" smtClean="0">
                <a:solidFill>
                  <a:schemeClr val="tx1"/>
                </a:solidFill>
              </a:rPr>
              <a:t>LECTURE#28</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use of the term </a:t>
            </a:r>
            <a:r>
              <a:rPr lang="en-US" i="1" dirty="0" smtClean="0"/>
              <a:t>dialect to differentiate among regional varieties of specific </a:t>
            </a:r>
            <a:r>
              <a:rPr lang="en-US" dirty="0" smtClean="0"/>
              <a:t>languages is perhaps more readily applicable to contemporary conditions in Europe and some other developed countries than it would have been in medieval or Renaissance Europe or today in certain other parts of the world, </a:t>
            </a:r>
          </a:p>
          <a:p>
            <a:r>
              <a:rPr lang="en-US" dirty="0" smtClean="0"/>
              <a:t>where it was (and still is) possible to travel long distances and, by making only small changes in speech from location to location, continue to communicate with the inhabitants.</a:t>
            </a:r>
          </a:p>
          <a:p>
            <a:endParaRPr lang="en-US" dirty="0" smtClean="0"/>
          </a:p>
          <a:p>
            <a:r>
              <a:rPr lang="en-US" dirty="0" smtClean="0"/>
              <a:t>(You might have to travel somewhat slowly, however, because of the necessary learning that would be involved!)</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result is that the many millions of people who speak almost nothing but </a:t>
            </a:r>
            <a:r>
              <a:rPr lang="en-US" dirty="0" err="1" smtClean="0"/>
              <a:t>creole</a:t>
            </a:r>
            <a:r>
              <a:rPr lang="en-US" dirty="0" smtClean="0"/>
              <a:t> languages – the estimates range from a low of 6–7 million to as many as 10–17 million – are likely to feel a great sense of inferiority about their languages. </a:t>
            </a:r>
          </a:p>
          <a:p>
            <a:r>
              <a:rPr lang="en-US" dirty="0" smtClean="0"/>
              <a:t>In fact, as mentioned above, it was only very recently that linguists themselves – those who try to be most objective and least oriented toward making value judgments on linguistic matters – have found creoles worthy of serious scholarly attention.</a:t>
            </a:r>
          </a:p>
          <a:p>
            <a:r>
              <a:rPr lang="en-US" dirty="0" smtClean="0"/>
              <a:t> If we look at the actual processes involved in </a:t>
            </a:r>
            <a:r>
              <a:rPr lang="en-US" i="1" dirty="0" err="1" smtClean="0"/>
              <a:t>pidginization</a:t>
            </a:r>
            <a:r>
              <a:rPr lang="en-US" i="1" dirty="0" smtClean="0"/>
              <a:t> and </a:t>
            </a:r>
            <a:r>
              <a:rPr lang="en-US" i="1" dirty="0" err="1" smtClean="0"/>
              <a:t>creolization</a:t>
            </a:r>
            <a:r>
              <a:rPr lang="en-US" i="1" dirty="0" smtClean="0"/>
              <a:t>, </a:t>
            </a:r>
            <a:r>
              <a:rPr lang="en-US" dirty="0" smtClean="0"/>
              <a:t>we can see that they are almost diametrically opposed to each other in certain important ways.</a:t>
            </a:r>
            <a:endParaRPr lang="en-US"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55000" lnSpcReduction="20000"/>
          </a:bodyPr>
          <a:lstStyle/>
          <a:p>
            <a:r>
              <a:rPr lang="en-US" dirty="0" err="1" smtClean="0"/>
              <a:t>Pidginization</a:t>
            </a:r>
            <a:r>
              <a:rPr lang="en-US" dirty="0" smtClean="0"/>
              <a:t> generally involves some kind of ‘simplification’ of a language, e.g., reduction in morphology (word structure) and syntax (grammatical structure), tolerance of considerable phonological variation (pronunciation), </a:t>
            </a:r>
          </a:p>
          <a:p>
            <a:r>
              <a:rPr lang="en-US" dirty="0" smtClean="0"/>
              <a:t>reduction in the number of functions for which the pidgin is used (e.g., you usually do not attempt to write novels in a pidgin), and extensive borrowing of words from local mother tongues.</a:t>
            </a:r>
          </a:p>
          <a:p>
            <a:pPr>
              <a:buNone/>
            </a:pPr>
            <a:endParaRPr lang="en-US" dirty="0" smtClean="0"/>
          </a:p>
          <a:p>
            <a:r>
              <a:rPr lang="en-US" dirty="0" smtClean="0"/>
              <a:t> </a:t>
            </a:r>
            <a:r>
              <a:rPr lang="en-US" dirty="0" err="1" smtClean="0"/>
              <a:t>Winford</a:t>
            </a:r>
            <a:r>
              <a:rPr lang="en-US" dirty="0" smtClean="0"/>
              <a:t>  points out that ‘</a:t>
            </a:r>
            <a:r>
              <a:rPr lang="en-US" dirty="0" err="1" smtClean="0"/>
              <a:t>pidginization</a:t>
            </a:r>
            <a:r>
              <a:rPr lang="en-US" dirty="0" smtClean="0"/>
              <a:t> is really a complex combination of different processes of change, including reduction and simplification of input materials, internal innovation, and regularization of structure, with L1 influence also playing a role.’</a:t>
            </a:r>
          </a:p>
          <a:p>
            <a:pPr>
              <a:buNone/>
            </a:pPr>
            <a:endParaRPr lang="en-US" dirty="0" smtClean="0"/>
          </a:p>
          <a:p>
            <a:r>
              <a:rPr lang="en-US" dirty="0" smtClean="0"/>
              <a:t> On the other hand, </a:t>
            </a:r>
            <a:r>
              <a:rPr lang="en-US" dirty="0" err="1" smtClean="0"/>
              <a:t>creolization</a:t>
            </a:r>
            <a:r>
              <a:rPr lang="en-US" dirty="0" smtClean="0"/>
              <a:t> involves expansion of the morphology and syntax, regularization of the phonology, deliberate increase in the number of functions in which the language is used, and development of a rational and stable system for increasing vocabulary.</a:t>
            </a: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But even though the processes are different, it is still not always clear whether we are talking about a pidgin, an expanded pidgin, or a </a:t>
            </a:r>
            <a:r>
              <a:rPr lang="en-US" dirty="0" err="1" smtClean="0"/>
              <a:t>creole</a:t>
            </a:r>
            <a:r>
              <a:rPr lang="en-US" dirty="0" smtClean="0"/>
              <a:t> in a certain situation. </a:t>
            </a:r>
          </a:p>
          <a:p>
            <a:r>
              <a:rPr lang="en-US" dirty="0" smtClean="0"/>
              <a:t>For example, the terms </a:t>
            </a:r>
            <a:r>
              <a:rPr lang="en-US" i="1" dirty="0" smtClean="0"/>
              <a:t>Hawaiian Pidgin English </a:t>
            </a:r>
            <a:r>
              <a:rPr lang="en-US" dirty="0" smtClean="0"/>
              <a:t>and </a:t>
            </a:r>
            <a:r>
              <a:rPr lang="en-US" i="1" dirty="0" smtClean="0"/>
              <a:t>Hawaiian Creole English may be used by even the same </a:t>
            </a:r>
            <a:r>
              <a:rPr lang="en-US" i="1" dirty="0" err="1" smtClean="0"/>
              <a:t>creolist</a:t>
            </a:r>
            <a:r>
              <a:rPr lang="en-US" i="1" dirty="0" smtClean="0"/>
              <a:t> (</a:t>
            </a:r>
            <a:r>
              <a:rPr lang="en-US" i="1" dirty="0" err="1" smtClean="0"/>
              <a:t>Bickerton</a:t>
            </a:r>
            <a:r>
              <a:rPr lang="en-US" i="1" dirty="0" smtClean="0"/>
              <a:t>, </a:t>
            </a:r>
            <a:r>
              <a:rPr lang="en-US" dirty="0" smtClean="0"/>
              <a:t>1977, 1983) to describe the same variety. </a:t>
            </a:r>
          </a:p>
          <a:p>
            <a:r>
              <a:rPr lang="en-US" dirty="0" smtClean="0"/>
              <a:t>Likewise, </a:t>
            </a:r>
            <a:r>
              <a:rPr lang="en-US" dirty="0" err="1" smtClean="0"/>
              <a:t>Tok</a:t>
            </a:r>
            <a:r>
              <a:rPr lang="en-US" dirty="0" smtClean="0"/>
              <a:t> </a:t>
            </a:r>
            <a:r>
              <a:rPr lang="en-US" dirty="0" err="1" smtClean="0"/>
              <a:t>Pisin</a:t>
            </a:r>
            <a:r>
              <a:rPr lang="en-US" dirty="0" smtClean="0"/>
              <a:t> is sometimes called a pidgin and sometimes a </a:t>
            </a:r>
            <a:r>
              <a:rPr lang="en-US" dirty="0" err="1" smtClean="0"/>
              <a:t>creole</a:t>
            </a:r>
            <a:r>
              <a:rPr lang="en-US" dirty="0" smtClean="0"/>
              <a:t>.</a:t>
            </a:r>
          </a:p>
          <a:p>
            <a:r>
              <a:rPr lang="en-US" dirty="0" smtClean="0"/>
              <a:t> In the absence of evidence for the existence of initial pidgins, Caribbean creoles such as Haitian Creole may also have come into existence through abrupt </a:t>
            </a:r>
            <a:r>
              <a:rPr lang="en-US" dirty="0" err="1" smtClean="0"/>
              <a:t>creolization</a:t>
            </a:r>
            <a:r>
              <a:rPr lang="en-US" dirty="0" smtClean="0"/>
              <a:t>, new languages created in as little as two generations.</a:t>
            </a:r>
          </a:p>
          <a:p>
            <a:r>
              <a:rPr lang="en-US" dirty="0" smtClean="0"/>
              <a:t>Mauritian </a:t>
            </a:r>
            <a:r>
              <a:rPr lang="en-US" dirty="0" err="1" smtClean="0"/>
              <a:t>creole</a:t>
            </a:r>
            <a:r>
              <a:rPr lang="en-US" dirty="0" smtClean="0"/>
              <a:t> may be another example. </a:t>
            </a:r>
            <a:r>
              <a:rPr lang="en-US" dirty="0" err="1" smtClean="0"/>
              <a:t>Creolists</a:t>
            </a:r>
            <a:r>
              <a:rPr lang="en-US" dirty="0" smtClean="0"/>
              <a:t> do unite about one important matter. They ‘generally accept that </a:t>
            </a:r>
            <a:r>
              <a:rPr lang="en-US" dirty="0" err="1" smtClean="0"/>
              <a:t>creole</a:t>
            </a:r>
            <a:r>
              <a:rPr lang="en-US" dirty="0" smtClean="0"/>
              <a:t> formation was primarily a process of second language acquisition in rather unusual circumstances. Moreover, children may have played a role in regularizing the developing grammar’ .</a:t>
            </a:r>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Within pidgin and </a:t>
            </a:r>
            <a:r>
              <a:rPr lang="en-US" dirty="0" err="1" smtClean="0"/>
              <a:t>creole</a:t>
            </a:r>
            <a:r>
              <a:rPr lang="en-US" dirty="0" smtClean="0"/>
              <a:t> studies there is actually some controversy concerning the terms </a:t>
            </a:r>
            <a:r>
              <a:rPr lang="en-US" i="1" dirty="0" err="1" smtClean="0"/>
              <a:t>pidginization</a:t>
            </a:r>
            <a:r>
              <a:rPr lang="en-US" i="1" dirty="0" smtClean="0"/>
              <a:t> and </a:t>
            </a:r>
            <a:r>
              <a:rPr lang="en-US" i="1" dirty="0" err="1" smtClean="0"/>
              <a:t>creolization</a:t>
            </a:r>
            <a:r>
              <a:rPr lang="en-US" i="1" dirty="0" smtClean="0"/>
              <a:t>. </a:t>
            </a:r>
            <a:r>
              <a:rPr lang="en-US" i="1" dirty="0" err="1" smtClean="0"/>
              <a:t>Winford</a:t>
            </a:r>
            <a:r>
              <a:rPr lang="en-US" i="1" dirty="0" smtClean="0"/>
              <a:t> (1997a) has pointed out </a:t>
            </a:r>
            <a:r>
              <a:rPr lang="en-US" dirty="0" smtClean="0"/>
              <a:t>that these terms cover a wide variety of phenomena that are not well understood. </a:t>
            </a:r>
          </a:p>
          <a:p>
            <a:r>
              <a:rPr lang="en-US" dirty="0" smtClean="0"/>
              <a:t>He suggests </a:t>
            </a:r>
            <a:r>
              <a:rPr lang="en-US" i="1" dirty="0" smtClean="0"/>
              <a:t>pidgin formation and </a:t>
            </a:r>
            <a:r>
              <a:rPr lang="en-US" i="1" dirty="0" err="1" smtClean="0"/>
              <a:t>creole</a:t>
            </a:r>
            <a:r>
              <a:rPr lang="en-US" i="1" dirty="0" smtClean="0"/>
              <a:t> formation as alternatives so that </a:t>
            </a:r>
            <a:r>
              <a:rPr lang="en-US" dirty="0" smtClean="0"/>
              <a:t>investigators would focus on the specific linguistic inputs and processes that are involved: </a:t>
            </a:r>
          </a:p>
          <a:p>
            <a:r>
              <a:rPr lang="en-US" dirty="0" smtClean="0"/>
              <a:t>‘we should be asking ourselves . . . which kinds of linguistic processes and change are common to all . . . contact situations and which are not, and how we can formulate frameworks to account for both the similarities and differences in the types of restructuring found in each case’.</a:t>
            </a:r>
          </a:p>
          <a:p>
            <a:r>
              <a:rPr lang="en-US" dirty="0" smtClean="0"/>
              <a:t> Thomason (2001) acknowledges that pidgins and creoles arise from contact between and among languages but stresses how varied these types of contact are so that they may well resist efforts to analyze, explain, or classify the language varieties that emerge.</a:t>
            </a:r>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Recognizing how difficult it is to achieve agreement on what exactly constitutes pidgins and creoles, </a:t>
            </a:r>
            <a:r>
              <a:rPr lang="en-US" dirty="0" err="1" smtClean="0"/>
              <a:t>DeCamp</a:t>
            </a:r>
            <a:r>
              <a:rPr lang="en-US" dirty="0" smtClean="0"/>
              <a:t> (1977) has offered descriptions of what he regards as ‘clear-cut’ examples of one of each of these.</a:t>
            </a:r>
          </a:p>
          <a:p>
            <a:r>
              <a:rPr lang="en-US" dirty="0" smtClean="0"/>
              <a:t> He says that: Everyone would agree that the Juba Arabic spoken in the southern Sudan is a pidgin. </a:t>
            </a:r>
          </a:p>
          <a:p>
            <a:r>
              <a:rPr lang="en-US" dirty="0" smtClean="0"/>
              <a:t>In most communities it is not the native language of any of its speakers but functions as an auxiliary interlingua for communication between speakers of the many mutually unintelligible languages spoken in that region.</a:t>
            </a:r>
          </a:p>
          <a:p>
            <a:r>
              <a:rPr lang="en-US" dirty="0" smtClean="0"/>
              <a:t> It is a new language, only about a hundred years old.</a:t>
            </a:r>
          </a:p>
          <a:p>
            <a:r>
              <a:rPr lang="en-US" dirty="0" smtClean="0"/>
              <a:t> It has a small vocabulary, limited to the needs of trade and other </a:t>
            </a:r>
            <a:r>
              <a:rPr lang="en-US" dirty="0" err="1" smtClean="0"/>
              <a:t>interlingual</a:t>
            </a:r>
            <a:r>
              <a:rPr lang="en-US" dirty="0" smtClean="0"/>
              <a:t> communication, but this restricted vocabulary is supplemented, whenever the need arises, by using words from the various native languages or from normal Arabic.</a:t>
            </a:r>
          </a:p>
          <a:p>
            <a:r>
              <a:rPr lang="en-US" dirty="0" smtClean="0"/>
              <a:t> It has a very simple phonology with few morphophonemic processes.</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complicated morphological system of Arabic (which includes, for example, suffixes on the verb to indicate tense, negation, and the person, number, and gender of both the subject and the direct and indirect objects) has been almost entirely eliminated. </a:t>
            </a:r>
          </a:p>
          <a:p>
            <a:r>
              <a:rPr lang="en-US" dirty="0" smtClean="0"/>
              <a:t>Such grammatical information is indicated by word order, by separate uninflected pronouns or auxiliaries, or else is simply missing.</a:t>
            </a:r>
          </a:p>
          <a:p>
            <a:r>
              <a:rPr lang="en-US" dirty="0" smtClean="0"/>
              <a:t> Yet Juba Arabic is a relatively stable language in its own right, with its own structure, not just half-learned or baby-talk Arabic. It is easier for an Arabic speaker to learn than for an English speaker, but the Arabic speaker still must learn it as a foreign language; he cannot simply improvise it.</a:t>
            </a: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Similarly, everyone agrees that the vernacular language of Haiti is a </a:t>
            </a:r>
            <a:r>
              <a:rPr lang="en-US" dirty="0" err="1" smtClean="0"/>
              <a:t>creole</a:t>
            </a:r>
            <a:r>
              <a:rPr lang="en-US" dirty="0" smtClean="0"/>
              <a:t>.</a:t>
            </a:r>
          </a:p>
          <a:p>
            <a:r>
              <a:rPr lang="en-US" dirty="0" smtClean="0"/>
              <a:t> It is the native language of nearly all Haitians, though standard French is also spoken by some people and is the official language, and one also hears many varieties intermediate between the standard and the </a:t>
            </a:r>
            <a:r>
              <a:rPr lang="en-US" dirty="0" err="1" smtClean="0"/>
              <a:t>creole</a:t>
            </a:r>
            <a:r>
              <a:rPr lang="en-US" dirty="0" smtClean="0"/>
              <a:t>. </a:t>
            </a:r>
          </a:p>
          <a:p>
            <a:r>
              <a:rPr lang="en-US" dirty="0" smtClean="0"/>
              <a:t>Historically it probably evolved from </a:t>
            </a:r>
            <a:r>
              <a:rPr lang="en-US" dirty="0" err="1" smtClean="0"/>
              <a:t>pidginized</a:t>
            </a:r>
            <a:r>
              <a:rPr lang="en-US" dirty="0" smtClean="0"/>
              <a:t> varieties of French at the time when these began to be acquired as a native language. </a:t>
            </a:r>
          </a:p>
          <a:p>
            <a:r>
              <a:rPr lang="en-US" dirty="0" smtClean="0"/>
              <a:t>Because it is a native language and must perform a wide range of communicative and expressive functions, it has an extensive vocabulary and complex grammatical system comparable to that of a so-called normal language.</a:t>
            </a:r>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Sociolinguistics</a:t>
            </a:r>
            <a:endParaRPr lang="en-US" dirty="0"/>
          </a:p>
        </p:txBody>
      </p:sp>
      <p:sp>
        <p:nvSpPr>
          <p:cNvPr id="3" name="Content Placeholder 2"/>
          <p:cNvSpPr>
            <a:spLocks noGrp="1"/>
          </p:cNvSpPr>
          <p:nvPr>
            <p:ph idx="1"/>
          </p:nvPr>
        </p:nvSpPr>
        <p:spPr>
          <a:xfrm>
            <a:off x="381000" y="1066800"/>
            <a:ext cx="8305800" cy="5867400"/>
          </a:xfrm>
        </p:spPr>
        <p:txBody>
          <a:bodyPr>
            <a:noAutofit/>
          </a:bodyPr>
          <a:lstStyle/>
          <a:p>
            <a:r>
              <a:rPr lang="en-US" sz="2400" dirty="0" smtClean="0"/>
              <a:t>In fact, scholars disagree on whether there are any formal characteristics by which we could identify Haitian as a </a:t>
            </a:r>
            <a:r>
              <a:rPr lang="en-US" sz="2400" dirty="0" err="1" smtClean="0"/>
              <a:t>creole</a:t>
            </a:r>
            <a:r>
              <a:rPr lang="en-US" sz="2400" dirty="0" smtClean="0"/>
              <a:t> if we did not know its history. </a:t>
            </a:r>
          </a:p>
          <a:p>
            <a:r>
              <a:rPr lang="en-US" sz="2400" dirty="0" smtClean="0"/>
              <a:t>Although its vocabulary is largely French, the phonology and syntax are so different that most varieties are mutually unintelligible with standard French. </a:t>
            </a:r>
          </a:p>
          <a:p>
            <a:r>
              <a:rPr lang="en-US" sz="2400" dirty="0" smtClean="0"/>
              <a:t>In some ways its grammatical structure is more similar to </a:t>
            </a:r>
            <a:r>
              <a:rPr lang="en-US" sz="2400" dirty="0" err="1" smtClean="0"/>
              <a:t>creole</a:t>
            </a:r>
            <a:r>
              <a:rPr lang="en-US" sz="2400" dirty="0" smtClean="0"/>
              <a:t> Portuguese, </a:t>
            </a:r>
            <a:r>
              <a:rPr lang="en-US" sz="2400" dirty="0" err="1" smtClean="0"/>
              <a:t>creole</a:t>
            </a:r>
            <a:r>
              <a:rPr lang="en-US" sz="2400" dirty="0" smtClean="0"/>
              <a:t> Spanish, and even to </a:t>
            </a:r>
            <a:r>
              <a:rPr lang="en-US" sz="2400" dirty="0" err="1" smtClean="0"/>
              <a:t>creole</a:t>
            </a:r>
            <a:r>
              <a:rPr lang="en-US" sz="2400" dirty="0" smtClean="0"/>
              <a:t> English than to standard French, and most </a:t>
            </a:r>
            <a:r>
              <a:rPr lang="en-US" sz="2400" dirty="0" err="1" smtClean="0"/>
              <a:t>creolists</a:t>
            </a:r>
            <a:r>
              <a:rPr lang="en-US" sz="2400" dirty="0" smtClean="0"/>
              <a:t> object to calling it a dialect of French.</a:t>
            </a:r>
          </a:p>
          <a:p>
            <a:r>
              <a:rPr lang="en-US" sz="2400" dirty="0" smtClean="0"/>
              <a:t>These two descriptions succinctly describe most of the defining features of pidgins and creoles. </a:t>
            </a:r>
          </a:p>
          <a:p>
            <a:r>
              <a:rPr lang="en-US" sz="2400" dirty="0" smtClean="0"/>
              <a:t>I will turn to some of these features in more detail in the following section and discuss some of the implications of others in succeeding sections.</a:t>
            </a:r>
            <a:endParaRPr lang="en-US" sz="2400"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r>
              <a:rPr lang="en-US" b="1" i="1" dirty="0" smtClean="0"/>
              <a:t>Discussion</a:t>
            </a:r>
          </a:p>
          <a:p>
            <a:r>
              <a:rPr lang="en-US" dirty="0" smtClean="0"/>
              <a:t>1. If someone told you that </a:t>
            </a:r>
            <a:r>
              <a:rPr lang="en-US" dirty="0" err="1" smtClean="0"/>
              <a:t>pidginized</a:t>
            </a:r>
            <a:r>
              <a:rPr lang="en-US" dirty="0" smtClean="0"/>
              <a:t> varieties of a language are ‘corrupt’ and ‘ungrammatical,’ and indicated that their speakers are either ‘lazy’ or ‘inferior,’ how might you try to show that person how wrong he or she is? What kinds of evidence would you use? </a:t>
            </a:r>
          </a:p>
          <a:p>
            <a:r>
              <a:rPr lang="en-US" dirty="0" smtClean="0"/>
              <a:t>2. The ‘stripped-down’ nature of pidgins has led them to being called ‘reduced’ or ‘minimal’ languages.</a:t>
            </a:r>
          </a:p>
          <a:p>
            <a:r>
              <a:rPr lang="en-US" dirty="0" smtClean="0"/>
              <a:t>They have even been compared to forms of ‘</a:t>
            </a:r>
            <a:r>
              <a:rPr lang="en-US" dirty="0" err="1" smtClean="0"/>
              <a:t>babytalk.’A</a:t>
            </a:r>
            <a:r>
              <a:rPr lang="en-US" dirty="0" smtClean="0"/>
              <a:t> different view is that they are ‘optimal’ communication systems, perfectly appropriate to the circumstances of their use. Do you see any merit in this latter view?</a:t>
            </a:r>
          </a:p>
          <a:p>
            <a:r>
              <a:rPr lang="en-US" dirty="0" smtClean="0"/>
              <a:t>3. While there is little dispute about the origin of the term ‘</a:t>
            </a:r>
            <a:r>
              <a:rPr lang="en-US" dirty="0" err="1" smtClean="0"/>
              <a:t>creole</a:t>
            </a:r>
            <a:r>
              <a:rPr lang="en-US" dirty="0" smtClean="0"/>
              <a:t>’ when used to describe a type of language, there is some dispute about the origin of the term ‘pidgin.’ What can you find out about the origins of the two terms, particularly about the origin of the latter? </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Distribution and Characteristics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Pidgin and </a:t>
            </a:r>
            <a:r>
              <a:rPr lang="en-US" dirty="0" err="1" smtClean="0"/>
              <a:t>creole</a:t>
            </a:r>
            <a:r>
              <a:rPr lang="en-US" dirty="0" smtClean="0"/>
              <a:t> languages are distributed mainly, though not exclusively, in the equatorial belt around the world, usually in places with direct or easy access to the oceans. </a:t>
            </a:r>
          </a:p>
          <a:p>
            <a:r>
              <a:rPr lang="en-US" dirty="0" smtClean="0"/>
              <a:t>Consequently, they are found mainly in the Caribbean and around the north and east coasts of South America, around the coasts of Africa, particularly the west coast, and across the Indian and Pacific Oceans.</a:t>
            </a:r>
          </a:p>
          <a:p>
            <a:r>
              <a:rPr lang="en-US" dirty="0" smtClean="0"/>
              <a:t>They are fairly uncommon in the more extreme northern and southern areas of the world and in the interiors of continents. </a:t>
            </a:r>
          </a:p>
          <a:p>
            <a:r>
              <a:rPr lang="en-US" dirty="0" smtClean="0"/>
              <a:t>Their distribution appears to be fairly closely related to long-standing patterns of trade, including trade in slaves.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has been said that at one time a person could travel from the south of Italy to the north of France in this manner. </a:t>
            </a:r>
          </a:p>
          <a:p>
            <a:r>
              <a:rPr lang="en-US" dirty="0" smtClean="0"/>
              <a:t>It is quite clear that such a person began the journey speaking one language and ended it speaking something entirely different;</a:t>
            </a:r>
          </a:p>
          <a:p>
            <a:r>
              <a:rPr lang="en-US" dirty="0" smtClean="0"/>
              <a:t>however, there was no one point at which the changeover occurred, nor is there actually any way of determining how many intermediate dialect areas that person passed through. </a:t>
            </a:r>
          </a:p>
          <a:p>
            <a:r>
              <a:rPr lang="en-US" dirty="0" smtClean="0"/>
              <a:t>For an intriguing empirical test of this idea, one using recent phonetic data from a continuum of Saxon and </a:t>
            </a:r>
            <a:r>
              <a:rPr lang="en-US" dirty="0" err="1" smtClean="0"/>
              <a:t>Franconian</a:t>
            </a:r>
            <a:r>
              <a:rPr lang="en-US" dirty="0" smtClean="0"/>
              <a:t> dialects in the Netherlands, see </a:t>
            </a:r>
            <a:r>
              <a:rPr lang="en-US" dirty="0" err="1" smtClean="0"/>
              <a:t>Heeringa</a:t>
            </a:r>
            <a:r>
              <a:rPr lang="en-US" dirty="0" smtClean="0"/>
              <a:t> and </a:t>
            </a:r>
            <a:r>
              <a:rPr lang="en-US" dirty="0" err="1" smtClean="0"/>
              <a:t>Nerbonne</a:t>
            </a:r>
            <a:r>
              <a:rPr lang="en-US" dirty="0" smtClean="0"/>
              <a:t> (2001). </a:t>
            </a:r>
          </a:p>
          <a:p>
            <a:r>
              <a:rPr lang="en-US" dirty="0" smtClean="0"/>
              <a:t>They conclude that the traveler ‘perceives phonological distance indirectly’ and that there are ‘</a:t>
            </a:r>
            <a:r>
              <a:rPr lang="en-US" dirty="0" err="1" smtClean="0"/>
              <a:t>unsharp</a:t>
            </a:r>
            <a:r>
              <a:rPr lang="en-US" dirty="0" smtClean="0"/>
              <a:t> borders between dialect areas’.</a:t>
            </a:r>
            <a:endParaRPr lang="en-US"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basic source on their distribution is Hancock (1977), a survey that was intended to list each language that had been treated as either a pidgin or a </a:t>
            </a:r>
            <a:r>
              <a:rPr lang="en-US" dirty="0" err="1" smtClean="0"/>
              <a:t>creole</a:t>
            </a:r>
            <a:r>
              <a:rPr lang="en-US" dirty="0" smtClean="0"/>
              <a:t> whether or not Hancock himself agreed with the classification. </a:t>
            </a:r>
          </a:p>
          <a:p>
            <a:r>
              <a:rPr lang="en-US" dirty="0" smtClean="0"/>
              <a:t>The list includes Maltese and Hindi for example, languages which Hancock believes should not be included.</a:t>
            </a:r>
          </a:p>
          <a:p>
            <a:r>
              <a:rPr lang="en-US" dirty="0" smtClean="0"/>
              <a:t> More recently Holm (1989) provides a useful survey of pidgins and creoles, and Smith (1995) lists 351 pidgins and creoles along with 158 assorted mixed languages.</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Hancock lists 127 pidgins and creoles. Thirty-five of these are English-based. </a:t>
            </a:r>
          </a:p>
          <a:p>
            <a:r>
              <a:rPr lang="en-US" dirty="0" smtClean="0"/>
              <a:t>These include such languages as Hawaiian Creole, Gullah or Sea Islands Creole (spoken on the islands off the coasts of northern Florida, Georgia, and South </a:t>
            </a:r>
            <a:r>
              <a:rPr lang="it-IT" dirty="0" smtClean="0"/>
              <a:t>Carolina), Jamaican Creole, Guyana Creole, Krio (spoken in Sierra Leone), </a:t>
            </a:r>
            <a:r>
              <a:rPr lang="en-US" dirty="0" err="1" smtClean="0"/>
              <a:t>Sranan</a:t>
            </a:r>
            <a:r>
              <a:rPr lang="en-US" dirty="0" smtClean="0"/>
              <a:t> and </a:t>
            </a:r>
            <a:r>
              <a:rPr lang="en-US" dirty="0" err="1" smtClean="0"/>
              <a:t>Djuka</a:t>
            </a:r>
            <a:r>
              <a:rPr lang="en-US" dirty="0" smtClean="0"/>
              <a:t> (spoken in Suriname), Cameroon Pidgin English, </a:t>
            </a:r>
            <a:r>
              <a:rPr lang="en-US" dirty="0" err="1" smtClean="0"/>
              <a:t>Tok</a:t>
            </a:r>
            <a:r>
              <a:rPr lang="en-US" dirty="0" smtClean="0"/>
              <a:t> </a:t>
            </a:r>
            <a:r>
              <a:rPr lang="en-US" dirty="0" err="1" smtClean="0"/>
              <a:t>Pisin</a:t>
            </a:r>
            <a:r>
              <a:rPr lang="en-US" dirty="0" smtClean="0"/>
              <a:t>, and Chinese Pidgin English (now virtually extinct).</a:t>
            </a:r>
          </a:p>
          <a:p>
            <a:r>
              <a:rPr lang="en-US" dirty="0" smtClean="0"/>
              <a:t> Another fifteen are </a:t>
            </a:r>
            <a:r>
              <a:rPr lang="en-US" dirty="0" err="1" smtClean="0"/>
              <a:t>Frenchbased</a:t>
            </a:r>
            <a:r>
              <a:rPr lang="en-US" dirty="0" smtClean="0"/>
              <a:t>, e.g., Louisiana Creole, Haitian Creole, Seychelles Creole, and Mauritian Creole. Unlike English-based creoles, French-based creoles (both Caribbean and Pacific varieties) are mutually intelligible.</a:t>
            </a:r>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447800"/>
            <a:ext cx="8305800" cy="4678363"/>
          </a:xfrm>
        </p:spPr>
        <p:txBody>
          <a:bodyPr>
            <a:normAutofit fontScale="85000" lnSpcReduction="20000"/>
          </a:bodyPr>
          <a:lstStyle/>
          <a:p>
            <a:r>
              <a:rPr lang="en-US" dirty="0" smtClean="0"/>
              <a:t>Fourteen others are Portuguese-based, e.g., Papiamentu (used in Aruba, Bonaire, and </a:t>
            </a:r>
            <a:r>
              <a:rPr lang="en-US" dirty="0" err="1" smtClean="0"/>
              <a:t>Curaçao</a:t>
            </a:r>
            <a:r>
              <a:rPr lang="en-US" dirty="0" smtClean="0"/>
              <a:t>), </a:t>
            </a:r>
            <a:r>
              <a:rPr lang="en-US" dirty="0" err="1" smtClean="0"/>
              <a:t>Guiné</a:t>
            </a:r>
            <a:r>
              <a:rPr lang="en-US" dirty="0" smtClean="0"/>
              <a:t> Creole, Senegal Creole, and </a:t>
            </a:r>
            <a:r>
              <a:rPr lang="en-US" dirty="0" err="1" smtClean="0"/>
              <a:t>Saramaccan</a:t>
            </a:r>
            <a:r>
              <a:rPr lang="en-US" dirty="0" smtClean="0"/>
              <a:t> (spoken in Suriname); seven are Spanish-based, e.g., </a:t>
            </a:r>
            <a:r>
              <a:rPr lang="en-US" dirty="0" err="1" smtClean="0"/>
              <a:t>Cocoliche</a:t>
            </a:r>
            <a:r>
              <a:rPr lang="en-US" dirty="0" smtClean="0"/>
              <a:t> (spoken by Italian immigrants in Buenos Aires); </a:t>
            </a:r>
          </a:p>
          <a:p>
            <a:r>
              <a:rPr lang="en-US" dirty="0" smtClean="0"/>
              <a:t>five are Dutch-based, e.g., US Virgin Islands Dutch Creole (or </a:t>
            </a:r>
            <a:r>
              <a:rPr lang="en-US" dirty="0" err="1" smtClean="0"/>
              <a:t>Negerhollands</a:t>
            </a:r>
            <a:r>
              <a:rPr lang="en-US" dirty="0" smtClean="0"/>
              <a:t>), now virtually extinct, and Afrikaans (here said to have been creolized in the seventeenth century);</a:t>
            </a:r>
          </a:p>
          <a:p>
            <a:r>
              <a:rPr lang="en-US" dirty="0" smtClean="0"/>
              <a:t> three are Italian-based, e.g., Asmara Pidgin (spoken in parts of Ethiopia); six are German-based, e.g., Yiddish and whatever still remains of </a:t>
            </a:r>
            <a:r>
              <a:rPr lang="en-US" dirty="0" err="1" smtClean="0"/>
              <a:t>Gastarbeiter</a:t>
            </a:r>
            <a:r>
              <a:rPr lang="en-US" dirty="0" smtClean="0"/>
              <a:t> Deutsch; and the rest are based on a variety of other languages, </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e.g., </a:t>
            </a:r>
            <a:r>
              <a:rPr lang="en-US" dirty="0" err="1" smtClean="0"/>
              <a:t>Russenorsk</a:t>
            </a:r>
            <a:r>
              <a:rPr lang="en-US" dirty="0" smtClean="0"/>
              <a:t> (a Russian–Norwegian contact language, now extinct), Chinook Jargon (a virtually extinct contact language of the Pacific Northwest of the United States and Canada), Sango (extensively used in the Central African Republic),</a:t>
            </a:r>
          </a:p>
          <a:p>
            <a:r>
              <a:rPr lang="en-US" dirty="0" smtClean="0"/>
              <a:t> various </a:t>
            </a:r>
            <a:r>
              <a:rPr lang="en-US" dirty="0" err="1" smtClean="0"/>
              <a:t>pidginized</a:t>
            </a:r>
            <a:r>
              <a:rPr lang="en-US" dirty="0" smtClean="0"/>
              <a:t> forms of Swahili (a Bantu language) used widely in East Africa, and varieties of Hindi, Bazaar Malay (a variety of Malay in widespread use throughout Malaysia, Singapore, and Indonesia), and Arabic.</a:t>
            </a:r>
          </a:p>
          <a:p>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600200"/>
            <a:ext cx="8305800" cy="4953000"/>
          </a:xfrm>
        </p:spPr>
        <p:txBody>
          <a:bodyPr>
            <a:normAutofit fontScale="77500" lnSpcReduction="20000"/>
          </a:bodyPr>
          <a:lstStyle/>
          <a:p>
            <a:r>
              <a:rPr lang="en-US" dirty="0" smtClean="0"/>
              <a:t>Of the one hundred-plus attested living pidgins and creoles, the majority are based on one or other of the European languages, but several, e.g., Chinook Jargon and Sango, show little or no contact with a European language.</a:t>
            </a:r>
          </a:p>
          <a:p>
            <a:r>
              <a:rPr lang="en-US" dirty="0" smtClean="0"/>
              <a:t> We will see that this lack of contact is an important factor when considering the possible origins of pidgins and creoles or attempting to form hypotheses to account for their various shared characteristics.</a:t>
            </a:r>
          </a:p>
          <a:p>
            <a:r>
              <a:rPr lang="en-US" dirty="0" smtClean="0"/>
              <a:t>The Caribbean area is of particular interest to </a:t>
            </a:r>
            <a:r>
              <a:rPr lang="en-US" dirty="0" err="1" smtClean="0"/>
              <a:t>creolists</a:t>
            </a:r>
            <a:r>
              <a:rPr lang="en-US" dirty="0" smtClean="0"/>
              <a:t> because of the many varieties of language found there. </a:t>
            </a:r>
          </a:p>
          <a:p>
            <a:r>
              <a:rPr lang="en-US" dirty="0" smtClean="0"/>
              <a:t>There are countries or areas that are almost exclusively Spanish-speaking and have no surviving pidgins or creoles as a result of their settlement histories, e.g., the Dominican Republic, Cuba, and Puerto Rico. </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Others have only English-based creoles, e.g., Antigua, Barbados, Grenada, Jamaica, and Guyana.</a:t>
            </a:r>
          </a:p>
          <a:p>
            <a:r>
              <a:rPr lang="en-US" dirty="0" smtClean="0"/>
              <a:t> Still others have only French-based ones, e.g., Martinique, Guadeloupe, St Lucia, and Haiti. Some have both, e.g., Dominica and Trinidad.</a:t>
            </a:r>
          </a:p>
          <a:p>
            <a:r>
              <a:rPr lang="en-US" dirty="0" smtClean="0"/>
              <a:t>Aruba, Bonaire, and </a:t>
            </a:r>
            <a:r>
              <a:rPr lang="en-US" dirty="0" err="1" smtClean="0"/>
              <a:t>Curaçao</a:t>
            </a:r>
            <a:r>
              <a:rPr lang="en-US" dirty="0" smtClean="0"/>
              <a:t> have Portuguese-based creoles, and one, the US Virgin Islands, has a virtually extinct Dutch-based </a:t>
            </a:r>
            <a:r>
              <a:rPr lang="en-US" dirty="0" err="1" smtClean="0"/>
              <a:t>creole</a:t>
            </a:r>
            <a:r>
              <a:rPr lang="en-US" dirty="0" smtClean="0"/>
              <a:t>.</a:t>
            </a:r>
          </a:p>
          <a:p>
            <a:r>
              <a:rPr lang="en-US" dirty="0" smtClean="0"/>
              <a:t>The official language in each case can be quite different: it is English in all of the above except Martinique, Guadeloupe, and Haiti, where it is French, and Aruba, Bonaire, and </a:t>
            </a:r>
            <a:r>
              <a:rPr lang="en-US" dirty="0" err="1" smtClean="0"/>
              <a:t>Curaçao</a:t>
            </a:r>
            <a:r>
              <a:rPr lang="en-US" dirty="0" smtClean="0"/>
              <a:t>, where it is Dutch.</a:t>
            </a:r>
          </a:p>
          <a:p>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914400"/>
          </a:xfrm>
        </p:spPr>
        <p:txBody>
          <a:bodyPr/>
          <a:lstStyle/>
          <a:p>
            <a:r>
              <a:rPr lang="en-US" b="1" dirty="0" smtClean="0"/>
              <a:t>Sociolinguistics</a:t>
            </a:r>
            <a:endParaRPr lang="en-US" dirty="0"/>
          </a:p>
        </p:txBody>
      </p:sp>
      <p:sp>
        <p:nvSpPr>
          <p:cNvPr id="3" name="Content Placeholder 2"/>
          <p:cNvSpPr>
            <a:spLocks noGrp="1"/>
          </p:cNvSpPr>
          <p:nvPr>
            <p:ph idx="1"/>
          </p:nvPr>
        </p:nvSpPr>
        <p:spPr>
          <a:xfrm>
            <a:off x="304800" y="990600"/>
            <a:ext cx="8382000" cy="5135563"/>
          </a:xfrm>
        </p:spPr>
        <p:txBody>
          <a:bodyPr>
            <a:noAutofit/>
          </a:bodyPr>
          <a:lstStyle/>
          <a:p>
            <a:r>
              <a:rPr lang="en-US" sz="2400" dirty="0" smtClean="0"/>
              <a:t>In the southern United States, there are different versions of French in Louisiana (Louisiana Creole, the Cajun French of Acadians from Nova Scotia, and even a very little Standard French), Gullah, and possibly</a:t>
            </a:r>
            <a:r>
              <a:rPr lang="en-US" sz="2400" i="1" dirty="0" smtClean="0"/>
              <a:t> </a:t>
            </a:r>
            <a:r>
              <a:rPr lang="en-US" sz="2400" dirty="0" smtClean="0"/>
              <a:t>the variety of English now usually referred to as African American Vernacular English Suriname, the former Dutch Guiana, a country on the northeast coast of South America, is particularly interesting linguistically.</a:t>
            </a:r>
          </a:p>
          <a:p>
            <a:r>
              <a:rPr lang="en-US" sz="2400" dirty="0" smtClean="0"/>
              <a:t> The official language of Suriname is Dutch, but that language is the native tongue of less than 2 percent of the population.</a:t>
            </a:r>
          </a:p>
          <a:p>
            <a:r>
              <a:rPr lang="en-US" sz="2400" dirty="0" smtClean="0"/>
              <a:t> However, two English-based creoles, </a:t>
            </a:r>
            <a:r>
              <a:rPr lang="en-US" sz="2400" dirty="0" err="1" smtClean="0"/>
              <a:t>Sranan</a:t>
            </a:r>
            <a:r>
              <a:rPr lang="en-US" sz="2400" dirty="0" smtClean="0"/>
              <a:t> and </a:t>
            </a:r>
            <a:r>
              <a:rPr lang="en-US" sz="2400" dirty="0" err="1" smtClean="0"/>
              <a:t>Djuka</a:t>
            </a:r>
            <a:r>
              <a:rPr lang="en-US" sz="2400" dirty="0" smtClean="0"/>
              <a:t>, are spoken. </a:t>
            </a:r>
            <a:r>
              <a:rPr lang="en-US" sz="2400" dirty="0" err="1" smtClean="0"/>
              <a:t>Sranan</a:t>
            </a:r>
            <a:r>
              <a:rPr lang="en-US" sz="2400" dirty="0" smtClean="0"/>
              <a:t>, spoken in the coastal areas, is said to be a ‘conservative’ English </a:t>
            </a:r>
            <a:r>
              <a:rPr lang="en-US" sz="2400" dirty="0" err="1" smtClean="0"/>
              <a:t>creole</a:t>
            </a:r>
            <a:r>
              <a:rPr lang="en-US" sz="2400" dirty="0" smtClean="0"/>
              <a:t> that bears little resemblance any more to English. </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Inland, </a:t>
            </a:r>
            <a:r>
              <a:rPr lang="en-US" dirty="0" err="1" smtClean="0"/>
              <a:t>Djuka</a:t>
            </a:r>
            <a:r>
              <a:rPr lang="en-US" dirty="0" smtClean="0"/>
              <a:t>, the most important of a group of creoles known collectively as ‘Bush Negro,’ is descended from a </a:t>
            </a:r>
            <a:r>
              <a:rPr lang="en-US" dirty="0" err="1" smtClean="0"/>
              <a:t>pidginized</a:t>
            </a:r>
            <a:r>
              <a:rPr lang="en-US" dirty="0" smtClean="0"/>
              <a:t> variety of English used by runaway slaves.</a:t>
            </a:r>
          </a:p>
          <a:p>
            <a:r>
              <a:rPr lang="en-US" dirty="0" smtClean="0"/>
              <a:t> It is a </a:t>
            </a:r>
            <a:r>
              <a:rPr lang="en-US" dirty="0" err="1" smtClean="0"/>
              <a:t>creole</a:t>
            </a:r>
            <a:r>
              <a:rPr lang="en-US" dirty="0" smtClean="0"/>
              <a:t>, but it is also found in </a:t>
            </a:r>
            <a:r>
              <a:rPr lang="en-US" dirty="0" err="1" smtClean="0"/>
              <a:t>pidginized</a:t>
            </a:r>
            <a:r>
              <a:rPr lang="en-US" dirty="0" smtClean="0"/>
              <a:t> varieties among the native Indians of the interior of Suriname for whom it has become a lingua franca.</a:t>
            </a:r>
          </a:p>
          <a:p>
            <a:r>
              <a:rPr lang="en-US" dirty="0" smtClean="0"/>
              <a:t> Also found in inland Suriname is another </a:t>
            </a:r>
            <a:r>
              <a:rPr lang="en-US" dirty="0" err="1" smtClean="0"/>
              <a:t>creole</a:t>
            </a:r>
            <a:r>
              <a:rPr lang="en-US" dirty="0" smtClean="0"/>
              <a:t>, </a:t>
            </a:r>
            <a:r>
              <a:rPr lang="en-US" dirty="0" err="1" smtClean="0"/>
              <a:t>Saramaccan</a:t>
            </a:r>
            <a:r>
              <a:rPr lang="en-US" dirty="0" smtClean="0"/>
              <a:t>, which is sometimes regarded as Portuguese-based and sometimes as English-based.</a:t>
            </a:r>
          </a:p>
          <a:p>
            <a:r>
              <a:rPr lang="en-US" dirty="0" smtClean="0"/>
              <a:t> It seems to have been undergoing a process which we will refer to as </a:t>
            </a:r>
            <a:r>
              <a:rPr lang="en-US" i="1" dirty="0" err="1" smtClean="0"/>
              <a:t>relexification</a:t>
            </a:r>
            <a:r>
              <a:rPr lang="en-US" i="1" dirty="0" smtClean="0"/>
              <a:t>), </a:t>
            </a:r>
            <a:r>
              <a:rPr lang="en-US" dirty="0" smtClean="0"/>
              <a:t>when those who spoke it were cut off from contact with England after England ceded the colony to Holland in 1667</a:t>
            </a:r>
            <a:endParaRPr lang="en-US"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language distribution of this whole Caribbean area reflects its social and political history. </a:t>
            </a:r>
          </a:p>
          <a:p>
            <a:r>
              <a:rPr lang="en-US" dirty="0" smtClean="0"/>
              <a:t>That is the only way you can explain why a French-based </a:t>
            </a:r>
            <a:r>
              <a:rPr lang="en-US" dirty="0" err="1" smtClean="0"/>
              <a:t>creole</a:t>
            </a:r>
            <a:r>
              <a:rPr lang="en-US" dirty="0" smtClean="0"/>
              <a:t> is spoken in St Lucia, which now has English as its official language; </a:t>
            </a:r>
          </a:p>
          <a:p>
            <a:r>
              <a:rPr lang="en-US" dirty="0" smtClean="0"/>
              <a:t>why the former island of Hispaniola contains both the Spanish-speaking Dominican Republic and the French-</a:t>
            </a:r>
            <a:r>
              <a:rPr lang="en-US" dirty="0" err="1" smtClean="0"/>
              <a:t>creole</a:t>
            </a:r>
            <a:r>
              <a:rPr lang="en-US" dirty="0" smtClean="0"/>
              <a:t>-speaking Haiti;</a:t>
            </a:r>
          </a:p>
          <a:p>
            <a:r>
              <a:rPr lang="en-US" dirty="0" smtClean="0"/>
              <a:t> why the people of Dutch </a:t>
            </a:r>
            <a:r>
              <a:rPr lang="en-US" dirty="0" err="1" smtClean="0"/>
              <a:t>Curaçao</a:t>
            </a:r>
            <a:r>
              <a:rPr lang="en-US" dirty="0" smtClean="0"/>
              <a:t> speak Papiamentu, which is a Portuguese-based </a:t>
            </a:r>
            <a:r>
              <a:rPr lang="en-US" dirty="0" err="1" smtClean="0"/>
              <a:t>creole</a:t>
            </a:r>
            <a:r>
              <a:rPr lang="en-US" dirty="0" smtClean="0"/>
              <a:t> (or perhaps Portuguese with a little Spanish, there being some controversy on this matter);  and why Suriname, officially Dutch-speaking, has two (or perhaps three) English-based creoles.</a:t>
            </a:r>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Other parts of the world are no less complicated linguistically. Sierra Leone has both </a:t>
            </a:r>
            <a:r>
              <a:rPr lang="en-US" dirty="0" err="1" smtClean="0"/>
              <a:t>pidginized</a:t>
            </a:r>
            <a:r>
              <a:rPr lang="en-US" dirty="0" smtClean="0"/>
              <a:t> and creolized </a:t>
            </a:r>
            <a:r>
              <a:rPr lang="en-US" dirty="0" err="1" smtClean="0"/>
              <a:t>Englishes</a:t>
            </a:r>
            <a:r>
              <a:rPr lang="en-US" dirty="0" smtClean="0"/>
              <a:t>. </a:t>
            </a:r>
          </a:p>
          <a:p>
            <a:r>
              <a:rPr lang="en-US" dirty="0" smtClean="0"/>
              <a:t>The pidgin is West African Pidgin English, widely used as a trading language in West Africa and to that extent indigenous to the country. </a:t>
            </a:r>
          </a:p>
          <a:p>
            <a:r>
              <a:rPr lang="en-US" dirty="0" smtClean="0"/>
              <a:t>The </a:t>
            </a:r>
            <a:r>
              <a:rPr lang="en-US" dirty="0" err="1" smtClean="0"/>
              <a:t>creole</a:t>
            </a:r>
            <a:r>
              <a:rPr lang="en-US" dirty="0" smtClean="0"/>
              <a:t>, </a:t>
            </a:r>
            <a:r>
              <a:rPr lang="en-US" dirty="0" err="1" smtClean="0"/>
              <a:t>Krio</a:t>
            </a:r>
            <a:r>
              <a:rPr lang="en-US" dirty="0" smtClean="0"/>
              <a:t>, is found in and around the capital, Freetown, and appears to have originated among the slaves who returned to Africa from Jamaica and Britain. </a:t>
            </a:r>
          </a:p>
          <a:p>
            <a:r>
              <a:rPr lang="en-US" dirty="0" smtClean="0"/>
              <a:t>It is not a creolized version of West African Pidgin English.</a:t>
            </a:r>
          </a:p>
          <a:p>
            <a:r>
              <a:rPr lang="en-US" dirty="0" smtClean="0"/>
              <a:t> In addition, Standard English is spoken in Freetown but with two norms, one deriving from the British Isles and the other locally based.</a:t>
            </a:r>
          </a:p>
          <a:p>
            <a:r>
              <a:rPr lang="en-US" dirty="0" smtClean="0"/>
              <a:t>Consequently, it is possible in Freetown to hear even the simplest of propositions expressed in a variety of ways according to who is speaking and the occasion:</a:t>
            </a:r>
          </a:p>
          <a:p>
            <a:r>
              <a:rPr lang="en-US" dirty="0" smtClean="0"/>
              <a:t> Standard (British) English, Standard Sierra Leone English, </a:t>
            </a:r>
            <a:r>
              <a:rPr lang="en-US" dirty="0" err="1" smtClean="0"/>
              <a:t>Krio</a:t>
            </a:r>
            <a:r>
              <a:rPr lang="en-US" dirty="0" smtClean="0"/>
              <a:t>, and West African Pidgin English.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Such a situation is often referred to as a </a:t>
            </a:r>
            <a:r>
              <a:rPr lang="en-US" i="1" dirty="0" smtClean="0"/>
              <a:t>dialect continuum. What you have </a:t>
            </a:r>
            <a:r>
              <a:rPr lang="en-US" dirty="0" smtClean="0"/>
              <a:t>is a continuum of dialects sequentially arranged over space: A, B, C, D, and so on. </a:t>
            </a:r>
          </a:p>
          <a:p>
            <a:r>
              <a:rPr lang="en-US" dirty="0" smtClean="0"/>
              <a:t>Over large distances the dialects at each end of the continuum may well be mutually unintelligible, </a:t>
            </a:r>
          </a:p>
          <a:p>
            <a:r>
              <a:rPr lang="en-US" dirty="0" smtClean="0"/>
              <a:t>and also some of the intermediate dialects may be unintelligible with one or both ends, or even with certain other intermediate ones. </a:t>
            </a:r>
          </a:p>
          <a:p>
            <a:r>
              <a:rPr lang="en-US" dirty="0" smtClean="0"/>
              <a:t>In such a distribution, which dialects can be classified together under one language, and how many such languages are there? </a:t>
            </a:r>
          </a:p>
          <a:p>
            <a:r>
              <a:rPr lang="en-US" dirty="0" smtClean="0"/>
              <a:t>As I have suggested, such questions are possibly a little easier to answer today in certain places than they once were.</a:t>
            </a:r>
            <a:endParaRPr lang="en-US"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describing the linguistic characteristics of a pidgin or </a:t>
            </a:r>
            <a:r>
              <a:rPr lang="en-US" dirty="0" err="1" smtClean="0"/>
              <a:t>creole</a:t>
            </a:r>
            <a:r>
              <a:rPr lang="en-US" dirty="0" smtClean="0"/>
              <a:t> it is difficult to resist the temptation to compare it with the standard language with which it is associated.</a:t>
            </a:r>
          </a:p>
          <a:p>
            <a:r>
              <a:rPr lang="en-US" dirty="0" smtClean="0"/>
              <a:t> In certain circumstances such a comparison may make good sense, as in the linguistic situations in Jamaica and Guyana; in others, however, it seems to make little sense, as in Haiti.</a:t>
            </a:r>
          </a:p>
          <a:p>
            <a:r>
              <a:rPr lang="en-US" dirty="0" smtClean="0"/>
              <a:t> In the brief discussion that follows some such comparisons will be made, but they are not meant to be invidious to the pidgin or </a:t>
            </a:r>
            <a:r>
              <a:rPr lang="en-US" dirty="0" err="1" smtClean="0"/>
              <a:t>creole</a:t>
            </a:r>
            <a:r>
              <a:rPr lang="en-US" dirty="0" smtClean="0"/>
              <a:t>.</a:t>
            </a:r>
          </a:p>
          <a:p>
            <a:r>
              <a:rPr lang="en-US" dirty="0" smtClean="0"/>
              <a:t> Each pidgin or </a:t>
            </a:r>
            <a:r>
              <a:rPr lang="en-US" dirty="0" err="1" smtClean="0"/>
              <a:t>creole</a:t>
            </a:r>
            <a:r>
              <a:rPr lang="en-US" dirty="0" smtClean="0"/>
              <a:t> is a well-organized linguistic system and must be treated as such: you cannot speak </a:t>
            </a:r>
            <a:r>
              <a:rPr lang="en-US" dirty="0" err="1" smtClean="0"/>
              <a:t>Tok</a:t>
            </a:r>
            <a:r>
              <a:rPr lang="en-US" dirty="0" smtClean="0"/>
              <a:t> </a:t>
            </a:r>
            <a:r>
              <a:rPr lang="en-US" dirty="0" err="1" smtClean="0"/>
              <a:t>Pisin</a:t>
            </a:r>
            <a:r>
              <a:rPr lang="en-US" dirty="0" smtClean="0"/>
              <a:t> by just ‘simplifying’ English quite arbitrarily: you will be virtually incomprehensible to those who actually do speak it, nor will you comprehend them.</a:t>
            </a:r>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will instead be using </a:t>
            </a:r>
            <a:r>
              <a:rPr lang="en-US" i="1" dirty="0" err="1" smtClean="0"/>
              <a:t>Tok</a:t>
            </a:r>
            <a:r>
              <a:rPr lang="en-US" i="1" dirty="0" smtClean="0"/>
              <a:t> </a:t>
            </a:r>
            <a:r>
              <a:rPr lang="en-US" i="1" dirty="0" err="1" smtClean="0"/>
              <a:t>Masta</a:t>
            </a:r>
            <a:r>
              <a:rPr lang="en-US" i="1" dirty="0" smtClean="0"/>
              <a:t>, a term used by Papua New Guineans to describe the attempt which </a:t>
            </a:r>
            <a:r>
              <a:rPr lang="en-US" dirty="0" smtClean="0"/>
              <a:t>certain </a:t>
            </a:r>
            <a:r>
              <a:rPr lang="en-US" dirty="0" err="1" smtClean="0"/>
              <a:t>anglophones</a:t>
            </a:r>
            <a:r>
              <a:rPr lang="en-US" dirty="0" smtClean="0"/>
              <a:t> make to speak </a:t>
            </a:r>
            <a:r>
              <a:rPr lang="en-US" dirty="0" err="1" smtClean="0"/>
              <a:t>Tok</a:t>
            </a:r>
            <a:r>
              <a:rPr lang="en-US" dirty="0" smtClean="0"/>
              <a:t> </a:t>
            </a:r>
            <a:r>
              <a:rPr lang="en-US" dirty="0" err="1" smtClean="0"/>
              <a:t>Pisin</a:t>
            </a:r>
            <a:r>
              <a:rPr lang="en-US" dirty="0" smtClean="0"/>
              <a:t>. </a:t>
            </a:r>
          </a:p>
          <a:p>
            <a:r>
              <a:rPr lang="en-US" dirty="0" smtClean="0"/>
              <a:t>To use </a:t>
            </a:r>
            <a:r>
              <a:rPr lang="en-US" dirty="0" err="1" smtClean="0"/>
              <a:t>Tok</a:t>
            </a:r>
            <a:r>
              <a:rPr lang="en-US" dirty="0" smtClean="0"/>
              <a:t> </a:t>
            </a:r>
            <a:r>
              <a:rPr lang="en-US" dirty="0" err="1" smtClean="0"/>
              <a:t>Pisin</a:t>
            </a:r>
            <a:r>
              <a:rPr lang="en-US" dirty="0" smtClean="0"/>
              <a:t> properly you have to learn it, just as you must learn German or Chinese in order to speak these languages properly;</a:t>
            </a:r>
          </a:p>
          <a:p>
            <a:r>
              <a:rPr lang="en-US" dirty="0" smtClean="0"/>
              <a:t> you might find </a:t>
            </a:r>
            <a:r>
              <a:rPr lang="en-US" dirty="0" err="1" smtClean="0"/>
              <a:t>Tok</a:t>
            </a:r>
            <a:r>
              <a:rPr lang="en-US" dirty="0" smtClean="0"/>
              <a:t> </a:t>
            </a:r>
            <a:r>
              <a:rPr lang="en-US" dirty="0" err="1" smtClean="0"/>
              <a:t>Pisin</a:t>
            </a:r>
            <a:r>
              <a:rPr lang="en-US" dirty="0" smtClean="0"/>
              <a:t> easier to learn than those two languages, but that is another matter, something of the same order as being likely to find German easier to learn than Chinese.</a:t>
            </a:r>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sounds of a pidgin or </a:t>
            </a:r>
            <a:r>
              <a:rPr lang="en-US" dirty="0" err="1" smtClean="0"/>
              <a:t>creole</a:t>
            </a:r>
            <a:r>
              <a:rPr lang="en-US" dirty="0" smtClean="0"/>
              <a:t> are likely to be fewer and less complicated in their possible arrangements than those of the corresponding standard language.</a:t>
            </a:r>
          </a:p>
          <a:p>
            <a:r>
              <a:rPr lang="en-US" dirty="0" smtClean="0"/>
              <a:t> For example, </a:t>
            </a:r>
            <a:r>
              <a:rPr lang="en-US" dirty="0" err="1" smtClean="0"/>
              <a:t>Tok</a:t>
            </a:r>
            <a:r>
              <a:rPr lang="en-US" dirty="0" smtClean="0"/>
              <a:t> </a:t>
            </a:r>
            <a:r>
              <a:rPr lang="en-US" dirty="0" err="1" smtClean="0"/>
              <a:t>Pisin</a:t>
            </a:r>
            <a:r>
              <a:rPr lang="en-US" dirty="0" smtClean="0"/>
              <a:t> makes use of only five basic vowels and also has fewer consonants than English. No contrast is possible between words like </a:t>
            </a:r>
            <a:r>
              <a:rPr lang="en-US" i="1" dirty="0" smtClean="0"/>
              <a:t>it and eat, </a:t>
            </a:r>
            <a:r>
              <a:rPr lang="en-US" dirty="0" smtClean="0"/>
              <a:t>or </a:t>
            </a:r>
            <a:r>
              <a:rPr lang="en-US" i="1" dirty="0" smtClean="0"/>
              <a:t>pin and fin, or sip, ship, and chip: the necessary vowel and consonant distinctions </a:t>
            </a:r>
            <a:r>
              <a:rPr lang="en-US" dirty="0" smtClean="0"/>
              <a:t>(contrasts) are not present. </a:t>
            </a:r>
          </a:p>
          <a:p>
            <a:r>
              <a:rPr lang="en-US" dirty="0" smtClean="0"/>
              <a:t>Speakers of </a:t>
            </a:r>
            <a:r>
              <a:rPr lang="en-US" dirty="0" err="1" smtClean="0"/>
              <a:t>Tok</a:t>
            </a:r>
            <a:r>
              <a:rPr lang="en-US" dirty="0" smtClean="0"/>
              <a:t> </a:t>
            </a:r>
            <a:r>
              <a:rPr lang="en-US" dirty="0" err="1" smtClean="0"/>
              <a:t>Pisin</a:t>
            </a:r>
            <a:r>
              <a:rPr lang="en-US" dirty="0" smtClean="0"/>
              <a:t> distinguish a ship from a sheep by calling the first a </a:t>
            </a:r>
            <a:r>
              <a:rPr lang="en-US" i="1" dirty="0" smtClean="0"/>
              <a:t>sip and the second a </a:t>
            </a:r>
            <a:r>
              <a:rPr lang="en-US" i="1" dirty="0" err="1" smtClean="0"/>
              <a:t>sipsip</a:t>
            </a:r>
            <a:r>
              <a:rPr lang="en-US" i="1" dirty="0" smtClean="0"/>
              <a:t>. It is also because </a:t>
            </a:r>
            <a:r>
              <a:rPr lang="en-US" dirty="0" smtClean="0"/>
              <a:t>of the lack of the /p/–/f/ distinction that some written versions of </a:t>
            </a:r>
            <a:r>
              <a:rPr lang="en-US" dirty="0" err="1" smtClean="0"/>
              <a:t>Tok</a:t>
            </a:r>
            <a:r>
              <a:rPr lang="en-US" dirty="0" smtClean="0"/>
              <a:t> </a:t>
            </a:r>
            <a:r>
              <a:rPr lang="en-US" dirty="0" err="1" smtClean="0"/>
              <a:t>Pisin</a:t>
            </a:r>
            <a:r>
              <a:rPr lang="en-US" dirty="0" smtClean="0"/>
              <a:t> record certain words with </a:t>
            </a:r>
            <a:r>
              <a:rPr lang="en-US" i="1" dirty="0" smtClean="0"/>
              <a:t>p spellings, whereas others record the same words </a:t>
            </a:r>
            <a:r>
              <a:rPr lang="en-US" dirty="0" smtClean="0"/>
              <a:t>with </a:t>
            </a:r>
            <a:r>
              <a:rPr lang="en-US" i="1" dirty="0" smtClean="0"/>
              <a:t>f spellings. </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i="1" dirty="0" smtClean="0"/>
              <a:t>So far as speakers of </a:t>
            </a:r>
            <a:r>
              <a:rPr lang="en-US" i="1" dirty="0" err="1" smtClean="0"/>
              <a:t>Tok</a:t>
            </a:r>
            <a:r>
              <a:rPr lang="en-US" i="1" dirty="0" smtClean="0"/>
              <a:t> </a:t>
            </a:r>
            <a:r>
              <a:rPr lang="en-US" i="1" dirty="0" err="1" smtClean="0"/>
              <a:t>Pisin</a:t>
            </a:r>
            <a:r>
              <a:rPr lang="en-US" i="1" dirty="0" smtClean="0"/>
              <a:t> are concerned, it does not make </a:t>
            </a:r>
            <a:r>
              <a:rPr lang="en-US" dirty="0" smtClean="0"/>
              <a:t>any difference if you say </a:t>
            </a:r>
            <a:r>
              <a:rPr lang="en-US" i="1" dirty="0" err="1" smtClean="0"/>
              <a:t>wanpela</a:t>
            </a:r>
            <a:r>
              <a:rPr lang="en-US" i="1" dirty="0" smtClean="0"/>
              <a:t> or </a:t>
            </a:r>
            <a:r>
              <a:rPr lang="en-US" i="1" dirty="0" err="1" smtClean="0"/>
              <a:t>wanfela</a:t>
            </a:r>
            <a:r>
              <a:rPr lang="en-US" i="1" dirty="0" smtClean="0"/>
              <a:t> (‘one’);</a:t>
            </a:r>
          </a:p>
          <a:p>
            <a:r>
              <a:rPr lang="en-US" i="1" dirty="0" smtClean="0"/>
              <a:t> you will be judged to have </a:t>
            </a:r>
            <a:r>
              <a:rPr lang="en-US" dirty="0" smtClean="0"/>
              <a:t>said the words in the same way, any difference being no more important to speakers of </a:t>
            </a:r>
            <a:r>
              <a:rPr lang="en-US" dirty="0" err="1" smtClean="0"/>
              <a:t>Tok</a:t>
            </a:r>
            <a:r>
              <a:rPr lang="en-US" dirty="0" smtClean="0"/>
              <a:t> </a:t>
            </a:r>
            <a:r>
              <a:rPr lang="en-US" dirty="0" err="1" smtClean="0"/>
              <a:t>Pisin</a:t>
            </a:r>
            <a:r>
              <a:rPr lang="en-US" dirty="0" smtClean="0"/>
              <a:t> than the difference to us between typical North American and British English pronunciations of the middle consonant sound in </a:t>
            </a:r>
            <a:r>
              <a:rPr lang="en-US" i="1" dirty="0" smtClean="0"/>
              <a:t>butter.</a:t>
            </a:r>
            <a:endParaRPr lang="en-US" dirty="0" smtClean="0"/>
          </a:p>
          <a:p>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While the numbers of sounds used in pidgins and creoles may be smaller than in the corresponding standard languages, they also tend to ‘vary’ more as to their precise quality. One additional point is worth stressing. </a:t>
            </a:r>
          </a:p>
          <a:p>
            <a:r>
              <a:rPr lang="en-US" dirty="0" smtClean="0"/>
              <a:t>A language like English often has complicated phonological relationships between words (or </a:t>
            </a:r>
            <a:r>
              <a:rPr lang="en-US" i="1" dirty="0" smtClean="0"/>
              <a:t>morphemes, the small </a:t>
            </a:r>
            <a:r>
              <a:rPr lang="en-US" dirty="0" smtClean="0"/>
              <a:t>bits of meaning in words) that are closely related, e.g., the first vowel in </a:t>
            </a:r>
            <a:r>
              <a:rPr lang="en-US" i="1" dirty="0" smtClean="0"/>
              <a:t>type </a:t>
            </a:r>
            <a:r>
              <a:rPr lang="en-US" dirty="0" smtClean="0"/>
              <a:t>and </a:t>
            </a:r>
            <a:r>
              <a:rPr lang="en-US" i="1" dirty="0" smtClean="0"/>
              <a:t>typical, the c in space and spacious, and the different sounds of the ‘plural’ </a:t>
            </a:r>
            <a:r>
              <a:rPr lang="en-US" dirty="0" smtClean="0"/>
              <a:t>ending in </a:t>
            </a:r>
            <a:r>
              <a:rPr lang="en-US" i="1" dirty="0" smtClean="0"/>
              <a:t>cats, dogs, and boxes. </a:t>
            </a:r>
          </a:p>
          <a:p>
            <a:r>
              <a:rPr lang="en-US" i="1" dirty="0" smtClean="0"/>
              <a:t>The technical term for this is morphophonemic variation. Such variation is not found in pidgins, but the development of such </a:t>
            </a:r>
            <a:r>
              <a:rPr lang="en-US" dirty="0" smtClean="0"/>
              <a:t>variation may be one characteristic of </a:t>
            </a:r>
            <a:r>
              <a:rPr lang="en-US" i="1" dirty="0" err="1" smtClean="0"/>
              <a:t>creolization</a:t>
            </a:r>
            <a:r>
              <a:rPr lang="en-US" i="1" dirty="0" smtClean="0"/>
              <a:t>, the process by which a </a:t>
            </a:r>
            <a:r>
              <a:rPr lang="en-US" dirty="0" smtClean="0"/>
              <a:t>pidgin becomes a </a:t>
            </a:r>
            <a:r>
              <a:rPr lang="en-US" dirty="0" err="1" smtClean="0"/>
              <a:t>creole</a:t>
            </a:r>
            <a:r>
              <a:rPr lang="en-US" dirty="0" smtClean="0"/>
              <a:t>.</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pidgins and creoles there is likely to be a complete lack of inflection in nouns, pronouns, verbs, and adjectives.</a:t>
            </a:r>
          </a:p>
          <a:p>
            <a:r>
              <a:rPr lang="en-US" dirty="0" smtClean="0"/>
              <a:t> Nouns are not marked for number and gender, and verbs lack tense markers.</a:t>
            </a:r>
          </a:p>
          <a:p>
            <a:r>
              <a:rPr lang="en-US" dirty="0" smtClean="0"/>
              <a:t> Transitive verbs, that is, verbs that take objects, may, however, be distinguished from intransitive verbs, that is, those that do not take objects, by being marked,</a:t>
            </a:r>
          </a:p>
          <a:p>
            <a:r>
              <a:rPr lang="en-US" dirty="0" smtClean="0"/>
              <a:t>e.g., by a final -</a:t>
            </a:r>
            <a:r>
              <a:rPr lang="en-US" i="1" dirty="0" err="1" smtClean="0"/>
              <a:t>im</a:t>
            </a:r>
            <a:r>
              <a:rPr lang="en-US" i="1" dirty="0" smtClean="0"/>
              <a:t> in </a:t>
            </a:r>
            <a:r>
              <a:rPr lang="en-US" i="1" dirty="0" err="1" smtClean="0"/>
              <a:t>Tok</a:t>
            </a:r>
            <a:r>
              <a:rPr lang="en-US" i="1" dirty="0" smtClean="0"/>
              <a:t> </a:t>
            </a:r>
            <a:r>
              <a:rPr lang="en-US" i="1" dirty="0" err="1" smtClean="0"/>
              <a:t>Pisin</a:t>
            </a:r>
            <a:r>
              <a:rPr lang="en-US" i="1" dirty="0" smtClean="0"/>
              <a:t>. </a:t>
            </a:r>
            <a:r>
              <a:rPr lang="en-US" dirty="0" smtClean="0"/>
              <a:t>Pronouns will not be distinguished for case, so there will be no </a:t>
            </a:r>
            <a:r>
              <a:rPr lang="en-US" i="1" dirty="0" smtClean="0"/>
              <a:t>I–me, he–him </a:t>
            </a:r>
            <a:r>
              <a:rPr lang="en-US" dirty="0" smtClean="0"/>
              <a:t>alternations. In </a:t>
            </a:r>
            <a:r>
              <a:rPr lang="en-US" dirty="0" err="1" smtClean="0"/>
              <a:t>Tok</a:t>
            </a:r>
            <a:r>
              <a:rPr lang="en-US" dirty="0" smtClean="0"/>
              <a:t> </a:t>
            </a:r>
            <a:r>
              <a:rPr lang="en-US" dirty="0" err="1" smtClean="0"/>
              <a:t>Pisin</a:t>
            </a:r>
            <a:r>
              <a:rPr lang="en-US" dirty="0" smtClean="0"/>
              <a:t> </a:t>
            </a:r>
            <a:r>
              <a:rPr lang="en-US" i="1" dirty="0" smtClean="0"/>
              <a:t>me is either ‘I’ or ‘me.’ </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i="1" dirty="0" smtClean="0"/>
              <a:t>The equivalent of ‘we’ is either </a:t>
            </a:r>
            <a:r>
              <a:rPr lang="en-US" i="1" dirty="0" err="1" smtClean="0"/>
              <a:t>mipela</a:t>
            </a:r>
            <a:r>
              <a:rPr lang="en-US" i="1" dirty="0" smtClean="0"/>
              <a:t> (‘I and other(s) but not you’) or </a:t>
            </a:r>
            <a:r>
              <a:rPr lang="en-US" i="1" dirty="0" err="1" smtClean="0"/>
              <a:t>yumi</a:t>
            </a:r>
            <a:r>
              <a:rPr lang="en-US" i="1" dirty="0" smtClean="0"/>
              <a:t> (‘I and you’).</a:t>
            </a:r>
          </a:p>
          <a:p>
            <a:r>
              <a:rPr lang="en-US" i="1" dirty="0" smtClean="0"/>
              <a:t> Yu is different from </a:t>
            </a:r>
            <a:r>
              <a:rPr lang="en-US" i="1" dirty="0" err="1" smtClean="0"/>
              <a:t>yupela</a:t>
            </a:r>
            <a:r>
              <a:rPr lang="en-US" i="1" dirty="0" smtClean="0"/>
              <a:t> (‘singular’ versus ‘plural’), and </a:t>
            </a:r>
            <a:r>
              <a:rPr lang="en-US" i="1" dirty="0" err="1" smtClean="0"/>
              <a:t>em</a:t>
            </a:r>
            <a:r>
              <a:rPr lang="en-US" i="1" dirty="0" smtClean="0"/>
              <a:t> (‘he,’ ‘she,’ or ‘it’) is distinguished </a:t>
            </a:r>
            <a:r>
              <a:rPr lang="en-US" dirty="0" smtClean="0"/>
              <a:t>from </a:t>
            </a:r>
            <a:r>
              <a:rPr lang="en-US" i="1" dirty="0" err="1" smtClean="0"/>
              <a:t>ol</a:t>
            </a:r>
            <a:r>
              <a:rPr lang="en-US" i="1" dirty="0" smtClean="0"/>
              <a:t> (‘they’ or ‘them’).</a:t>
            </a:r>
          </a:p>
          <a:p>
            <a:r>
              <a:rPr lang="en-US" i="1" dirty="0" smtClean="0"/>
              <a:t> In </a:t>
            </a:r>
            <a:r>
              <a:rPr lang="en-US" i="1" dirty="0" err="1" smtClean="0"/>
              <a:t>Tok</a:t>
            </a:r>
            <a:r>
              <a:rPr lang="en-US" i="1" dirty="0" smtClean="0"/>
              <a:t> </a:t>
            </a:r>
            <a:r>
              <a:rPr lang="en-US" i="1" dirty="0" err="1" smtClean="0"/>
              <a:t>Pisin</a:t>
            </a:r>
            <a:r>
              <a:rPr lang="en-US" i="1" dirty="0" smtClean="0"/>
              <a:t> there are few required special endings </a:t>
            </a:r>
            <a:r>
              <a:rPr lang="en-US" dirty="0" smtClean="0"/>
              <a:t>on words, and two of these are actually homophones: </a:t>
            </a:r>
            <a:r>
              <a:rPr lang="en-US" i="1" dirty="0" smtClean="0"/>
              <a:t>-</a:t>
            </a:r>
            <a:r>
              <a:rPr lang="en-US" i="1" dirty="0" err="1" smtClean="0"/>
              <a:t>pela</a:t>
            </a:r>
            <a:r>
              <a:rPr lang="en-US" i="1" dirty="0" smtClean="0"/>
              <a:t>, a suffix on adjectives, </a:t>
            </a:r>
            <a:r>
              <a:rPr lang="en-US" dirty="0" smtClean="0"/>
              <a:t>as in </a:t>
            </a:r>
            <a:r>
              <a:rPr lang="en-US" i="1" dirty="0" err="1" smtClean="0"/>
              <a:t>wanpela</a:t>
            </a:r>
            <a:r>
              <a:rPr lang="en-US" i="1" dirty="0" smtClean="0"/>
              <a:t> man (‘one man’), and -</a:t>
            </a:r>
            <a:r>
              <a:rPr lang="en-US" i="1" dirty="0" err="1" smtClean="0"/>
              <a:t>pela</a:t>
            </a:r>
            <a:r>
              <a:rPr lang="en-US" i="1" dirty="0" smtClean="0"/>
              <a:t>, a plural suffix on pronouns, as </a:t>
            </a:r>
            <a:r>
              <a:rPr lang="en-US" dirty="0" smtClean="0"/>
              <a:t>in </a:t>
            </a:r>
            <a:r>
              <a:rPr lang="en-US" i="1" dirty="0" err="1" smtClean="0"/>
              <a:t>yupela</a:t>
            </a:r>
            <a:r>
              <a:rPr lang="en-US" i="1" dirty="0" smtClean="0"/>
              <a:t> (‘you plural’).</a:t>
            </a:r>
          </a:p>
          <a:p>
            <a:r>
              <a:rPr lang="en-US" i="1" dirty="0" smtClean="0"/>
              <a:t> Another is -</a:t>
            </a:r>
            <a:r>
              <a:rPr lang="en-US" i="1" dirty="0" err="1" smtClean="0"/>
              <a:t>im</a:t>
            </a:r>
            <a:r>
              <a:rPr lang="en-US" i="1" dirty="0" smtClean="0"/>
              <a:t>, the transitive suffix marker on verbs </a:t>
            </a:r>
            <a:r>
              <a:rPr lang="en-US" dirty="0" smtClean="0"/>
              <a:t>that is mentioned above.</a:t>
            </a:r>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We should not be surprised that there is such a complete reduction of inflection in pidgins. Differences like </a:t>
            </a:r>
            <a:r>
              <a:rPr lang="en-US" i="1" dirty="0" smtClean="0"/>
              <a:t>one book–two books, he bakes–he baked, and big– bigger are quite expendable. No one seems to have any interest in maintaining </a:t>
            </a:r>
            <a:r>
              <a:rPr lang="en-US" dirty="0" smtClean="0"/>
              <a:t>them, and alternative ways are found to express the same concepts of number, time, and comparison. </a:t>
            </a:r>
          </a:p>
          <a:p>
            <a:r>
              <a:rPr lang="en-US" dirty="0" smtClean="0"/>
              <a:t>In contrast, we should note how important inflectional endings and changes are in a language like English, particularly irregular ones such as </a:t>
            </a:r>
            <a:r>
              <a:rPr lang="en-US" i="1" dirty="0" smtClean="0"/>
              <a:t>go–went, good–better, and drink, drank, drunk. They are used as one </a:t>
            </a:r>
            <a:r>
              <a:rPr lang="en-US" dirty="0" smtClean="0"/>
              <a:t>of the indicators of regional and social origin. </a:t>
            </a:r>
          </a:p>
          <a:p>
            <a:r>
              <a:rPr lang="en-US" dirty="0" smtClean="0"/>
              <a:t>Which set of inflections you acquire is almost entirely an accident of birth, but if it is not the socially preferred set the accident can prove to be a costly one. Pidgins do comfortably without inflections, but it is not surprising that some people view their absence as a sign of deficiency and inferiority in both languages and speakers in much the same way as they view acquisition of a set which is </a:t>
            </a:r>
            <a:r>
              <a:rPr lang="en-US" dirty="0" err="1" smtClean="0"/>
              <a:t>dispreferred</a:t>
            </a:r>
            <a:r>
              <a:rPr lang="en-US" dirty="0" smtClean="0"/>
              <a:t>.</a:t>
            </a:r>
            <a:endParaRPr lang="en-US"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Sociolinguistics</a:t>
            </a:r>
            <a:endParaRPr lang="en-US" dirty="0"/>
          </a:p>
        </p:txBody>
      </p:sp>
      <p:sp>
        <p:nvSpPr>
          <p:cNvPr id="3" name="Content Placeholder 2"/>
          <p:cNvSpPr>
            <a:spLocks noGrp="1"/>
          </p:cNvSpPr>
          <p:nvPr>
            <p:ph idx="1"/>
          </p:nvPr>
        </p:nvSpPr>
        <p:spPr>
          <a:xfrm>
            <a:off x="381000" y="990600"/>
            <a:ext cx="8305800" cy="5135563"/>
          </a:xfrm>
        </p:spPr>
        <p:txBody>
          <a:bodyPr>
            <a:noAutofit/>
          </a:bodyPr>
          <a:lstStyle/>
          <a:p>
            <a:r>
              <a:rPr lang="en-US" sz="2000" dirty="0" smtClean="0"/>
              <a:t>Syntactically, sentences are likely to be uncomplicated in clausal structure. The development of embedded clauses, e.g., of relative clauses, is one characteristic of the process of </a:t>
            </a:r>
            <a:r>
              <a:rPr lang="en-US" sz="2000" dirty="0" err="1" smtClean="0"/>
              <a:t>creolization</a:t>
            </a:r>
            <a:r>
              <a:rPr lang="en-US" sz="2000" dirty="0" smtClean="0"/>
              <a:t>: pidgins do not have such embedding. The use of particles, that is, usually small isolated words, is also quite frequent. Negation may be achieved through use of a simple negative particle </a:t>
            </a:r>
            <a:r>
              <a:rPr lang="en-US" sz="2000" i="1" dirty="0" smtClean="0"/>
              <a:t>no in the English-based </a:t>
            </a:r>
            <a:r>
              <a:rPr lang="en-US" sz="2000" dirty="0" err="1" smtClean="0"/>
              <a:t>Krio</a:t>
            </a:r>
            <a:r>
              <a:rPr lang="en-US" sz="2000" dirty="0" smtClean="0"/>
              <a:t>, e.g., </a:t>
            </a:r>
            <a:r>
              <a:rPr lang="en-US" sz="2000" i="1" dirty="0" err="1" smtClean="0"/>
              <a:t>i</a:t>
            </a:r>
            <a:r>
              <a:rPr lang="en-US" sz="2000" i="1" dirty="0" smtClean="0"/>
              <a:t> no </a:t>
            </a:r>
            <a:r>
              <a:rPr lang="en-US" sz="2000" i="1" dirty="0" err="1" smtClean="0"/>
              <a:t>tu</a:t>
            </a:r>
            <a:r>
              <a:rPr lang="en-US" sz="2000" i="1" dirty="0" smtClean="0"/>
              <a:t> had (‘It’s not too hard’) and pa in the French-based Seychelles </a:t>
            </a:r>
            <a:r>
              <a:rPr lang="en-US" sz="2000" dirty="0" smtClean="0"/>
              <a:t>Creole, e.g., </a:t>
            </a:r>
            <a:r>
              <a:rPr lang="en-US" sz="2000" i="1" dirty="0" err="1" smtClean="0"/>
              <a:t>i</a:t>
            </a:r>
            <a:r>
              <a:rPr lang="en-US" sz="2000" i="1" dirty="0" smtClean="0"/>
              <a:t> pa </a:t>
            </a:r>
            <a:r>
              <a:rPr lang="en-US" sz="2000" i="1" dirty="0" err="1" smtClean="0"/>
              <a:t>tro</a:t>
            </a:r>
            <a:r>
              <a:rPr lang="en-US" sz="2000" i="1" dirty="0" smtClean="0"/>
              <a:t> </a:t>
            </a:r>
            <a:r>
              <a:rPr lang="en-US" sz="2000" i="1" dirty="0" err="1" smtClean="0"/>
              <a:t>difisil</a:t>
            </a:r>
            <a:r>
              <a:rPr lang="en-US" sz="2000" i="1" dirty="0" smtClean="0"/>
              <a:t> (‘It’s not too difficult’). </a:t>
            </a:r>
          </a:p>
          <a:p>
            <a:r>
              <a:rPr lang="en-US" sz="2000" i="1" dirty="0" smtClean="0"/>
              <a:t>One particularly interesting </a:t>
            </a:r>
            <a:r>
              <a:rPr lang="en-US" sz="2000" dirty="0" smtClean="0"/>
              <a:t>feature is the use of pre-verbal particles to show that an action is continuing, i.e., to show ‘continuous aspect.’ We can see this in the use of </a:t>
            </a:r>
            <a:r>
              <a:rPr lang="en-US" sz="2000" i="1" dirty="0" smtClean="0"/>
              <a:t>de, ape, and ka in the following examples taken respectively from English, French, and </a:t>
            </a:r>
            <a:r>
              <a:rPr lang="en-US" sz="2000" dirty="0" smtClean="0"/>
              <a:t>Portuguese creoles: </a:t>
            </a:r>
            <a:r>
              <a:rPr lang="en-US" sz="2000" i="1" dirty="0" smtClean="0"/>
              <a:t>a de go wok (‘I’m going to work’ in </a:t>
            </a:r>
            <a:r>
              <a:rPr lang="en-US" sz="2000" i="1" dirty="0" err="1" smtClean="0"/>
              <a:t>Krio</a:t>
            </a:r>
            <a:r>
              <a:rPr lang="en-US" sz="2000" i="1" dirty="0" smtClean="0"/>
              <a:t>); mo ape </a:t>
            </a:r>
            <a:r>
              <a:rPr lang="en-US" sz="2000" i="1" dirty="0" err="1" smtClean="0"/>
              <a:t>travaj</a:t>
            </a:r>
            <a:r>
              <a:rPr lang="en-US" sz="2000" i="1" dirty="0" smtClean="0"/>
              <a:t> </a:t>
            </a:r>
            <a:r>
              <a:rPr lang="en-US" sz="2000" dirty="0" smtClean="0"/>
              <a:t>(‘I’m working’ in Louisiana French); and </a:t>
            </a:r>
            <a:r>
              <a:rPr lang="en-US" sz="2000" i="1" dirty="0" smtClean="0"/>
              <a:t>e ka </a:t>
            </a:r>
            <a:r>
              <a:rPr lang="en-US" sz="2000" i="1" dirty="0" err="1" smtClean="0"/>
              <a:t>nda</a:t>
            </a:r>
            <a:r>
              <a:rPr lang="en-US" sz="2000" i="1" dirty="0" smtClean="0"/>
              <a:t> (‘He’s going’ in St Thomas). </a:t>
            </a:r>
            <a:r>
              <a:rPr lang="en-US" sz="2000" dirty="0" smtClean="0"/>
              <a:t>What we can see from even these few examples is that creoles associated with quite different standard languages apparently use identical syntactic devices. This phenomenon has intrigued many </a:t>
            </a:r>
            <a:r>
              <a:rPr lang="en-US" sz="2000" dirty="0" err="1" smtClean="0"/>
              <a:t>creolists</a:t>
            </a:r>
            <a:r>
              <a:rPr lang="en-US" sz="2000" dirty="0" smtClean="0"/>
              <a:t> and, as we will see in the following section, has led to the formulation of certain hypotheses about the origins of pidgins and creoles.</a:t>
            </a:r>
            <a:endParaRPr lang="en-US" sz="2000"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vocabulary of a pidgin or a </a:t>
            </a:r>
            <a:r>
              <a:rPr lang="en-US" dirty="0" err="1" smtClean="0"/>
              <a:t>creole</a:t>
            </a:r>
            <a:r>
              <a:rPr lang="en-US" dirty="0" smtClean="0"/>
              <a:t> has a great many similarities to that of the standard language with which it is associated. However, it will be much more limited, and phonological and morphological simplification often leads to words assuming somewhat different shapes. </a:t>
            </a:r>
          </a:p>
          <a:p>
            <a:r>
              <a:rPr lang="en-US" dirty="0" smtClean="0"/>
              <a:t>As noted above in the example of </a:t>
            </a:r>
            <a:r>
              <a:rPr lang="en-US" i="1" dirty="0" smtClean="0"/>
              <a:t>sip and </a:t>
            </a:r>
            <a:r>
              <a:rPr lang="en-US" i="1" dirty="0" err="1" smtClean="0"/>
              <a:t>sipsip</a:t>
            </a:r>
            <a:r>
              <a:rPr lang="en-US" i="1" dirty="0" smtClean="0"/>
              <a:t>, it is sometimes necessary to use this reduplicative pattern to avoid </a:t>
            </a:r>
            <a:r>
              <a:rPr lang="en-US" dirty="0" smtClean="0"/>
              <a:t>possible confusion or to express certain concepts, e.g., ‘repetition’ or ‘intensification.’ </a:t>
            </a:r>
          </a:p>
          <a:p>
            <a:r>
              <a:rPr lang="en-US" dirty="0" smtClean="0"/>
              <a:t>Consequently, we find pairs like </a:t>
            </a:r>
            <a:r>
              <a:rPr lang="en-US" i="1" dirty="0" smtClean="0"/>
              <a:t>talk (‘talk’) and </a:t>
            </a:r>
            <a:r>
              <a:rPr lang="en-US" i="1" dirty="0" err="1" smtClean="0"/>
              <a:t>talktalk</a:t>
            </a:r>
            <a:r>
              <a:rPr lang="en-US" i="1" dirty="0" smtClean="0"/>
              <a:t> (‘chatter’), dry </a:t>
            </a:r>
            <a:r>
              <a:rPr lang="en-US" dirty="0" smtClean="0"/>
              <a:t>(‘dry’) and </a:t>
            </a:r>
            <a:r>
              <a:rPr lang="en-US" i="1" dirty="0" err="1" smtClean="0"/>
              <a:t>drydry</a:t>
            </a:r>
            <a:r>
              <a:rPr lang="en-US" i="1" dirty="0" smtClean="0"/>
              <a:t> (‘unpalatable’), look (‘look’) and </a:t>
            </a:r>
            <a:r>
              <a:rPr lang="en-US" i="1" dirty="0" err="1" smtClean="0"/>
              <a:t>looklook</a:t>
            </a:r>
            <a:r>
              <a:rPr lang="en-US" i="1" dirty="0" smtClean="0"/>
              <a:t> (‘stare’), cry (‘cry’) </a:t>
            </a:r>
            <a:r>
              <a:rPr lang="en-US" dirty="0" smtClean="0"/>
              <a:t>and </a:t>
            </a:r>
            <a:r>
              <a:rPr lang="en-US" i="1" dirty="0" err="1" smtClean="0"/>
              <a:t>crycry</a:t>
            </a:r>
            <a:r>
              <a:rPr lang="en-US" i="1" dirty="0" smtClean="0"/>
              <a:t> (‘cry continually’), </a:t>
            </a:r>
            <a:r>
              <a:rPr lang="en-US" i="1" dirty="0" err="1" smtClean="0"/>
              <a:t>pis</a:t>
            </a:r>
            <a:r>
              <a:rPr lang="en-US" i="1" dirty="0" smtClean="0"/>
              <a:t> (‘peace’) and </a:t>
            </a:r>
            <a:r>
              <a:rPr lang="en-US" i="1" dirty="0" err="1" smtClean="0"/>
              <a:t>pispis</a:t>
            </a:r>
            <a:r>
              <a:rPr lang="en-US" i="1" dirty="0" smtClean="0"/>
              <a:t> (‘urinate’), and san (‘sun’) </a:t>
            </a:r>
            <a:r>
              <a:rPr lang="en-US" dirty="0" smtClean="0"/>
              <a:t>and </a:t>
            </a:r>
            <a:r>
              <a:rPr lang="en-US" i="1" dirty="0" err="1" smtClean="0"/>
              <a:t>sansan</a:t>
            </a:r>
            <a:r>
              <a:rPr lang="en-US" i="1" dirty="0" smtClean="0"/>
              <a:t> (‘sand’). Certain concepts require a somewhat elaborate encoding: </a:t>
            </a:r>
            <a:r>
              <a:rPr lang="en-US" dirty="0" smtClean="0"/>
              <a:t>for example, in </a:t>
            </a:r>
            <a:r>
              <a:rPr lang="en-US" dirty="0" err="1" smtClean="0"/>
              <a:t>Tok</a:t>
            </a:r>
            <a:r>
              <a:rPr lang="en-US" dirty="0" smtClean="0"/>
              <a:t> </a:t>
            </a:r>
            <a:r>
              <a:rPr lang="en-US" dirty="0" err="1" smtClean="0"/>
              <a:t>Pisin</a:t>
            </a:r>
            <a:r>
              <a:rPr lang="en-US" dirty="0" smtClean="0"/>
              <a:t> ‘hair’ is </a:t>
            </a:r>
            <a:r>
              <a:rPr lang="en-US" i="1" dirty="0" err="1" smtClean="0"/>
              <a:t>gras</a:t>
            </a:r>
            <a:r>
              <a:rPr lang="en-US" i="1" dirty="0" smtClean="0"/>
              <a:t> </a:t>
            </a:r>
            <a:r>
              <a:rPr lang="en-US" i="1" dirty="0" err="1" smtClean="0"/>
              <a:t>bilong</a:t>
            </a:r>
            <a:r>
              <a:rPr lang="en-US" i="1" dirty="0" smtClean="0"/>
              <a:t> het, ‘beard’ is </a:t>
            </a:r>
            <a:r>
              <a:rPr lang="en-US" i="1" dirty="0" err="1" smtClean="0"/>
              <a:t>gras</a:t>
            </a:r>
            <a:r>
              <a:rPr lang="en-US" i="1" dirty="0" smtClean="0"/>
              <a:t> </a:t>
            </a:r>
            <a:r>
              <a:rPr lang="en-US" i="1" dirty="0" err="1" smtClean="0"/>
              <a:t>bilong</a:t>
            </a:r>
            <a:r>
              <a:rPr lang="en-US" i="1" dirty="0" smtClean="0"/>
              <a:t> </a:t>
            </a:r>
            <a:r>
              <a:rPr lang="en-US" i="1" dirty="0" err="1" smtClean="0"/>
              <a:t>fes</a:t>
            </a:r>
            <a:r>
              <a:rPr lang="en-US" i="1" dirty="0" smtClean="0"/>
              <a:t>, </a:t>
            </a:r>
            <a:r>
              <a:rPr lang="en-US" dirty="0" smtClean="0"/>
              <a:t>‘feathers’ is </a:t>
            </a:r>
            <a:r>
              <a:rPr lang="en-US" i="1" dirty="0" err="1" smtClean="0"/>
              <a:t>gras</a:t>
            </a:r>
            <a:r>
              <a:rPr lang="en-US" i="1" dirty="0" smtClean="0"/>
              <a:t> </a:t>
            </a:r>
            <a:r>
              <a:rPr lang="en-US" i="1" dirty="0" err="1" smtClean="0"/>
              <a:t>bilong</a:t>
            </a:r>
            <a:r>
              <a:rPr lang="en-US" i="1" dirty="0" smtClean="0"/>
              <a:t> </a:t>
            </a:r>
            <a:r>
              <a:rPr lang="en-US" i="1" dirty="0" err="1" smtClean="0"/>
              <a:t>pisin</a:t>
            </a:r>
            <a:r>
              <a:rPr lang="en-US" i="1" dirty="0" smtClean="0"/>
              <a:t>, ‘moustache’ is </a:t>
            </a:r>
            <a:r>
              <a:rPr lang="en-US" i="1" dirty="0" err="1" smtClean="0"/>
              <a:t>gras</a:t>
            </a:r>
            <a:r>
              <a:rPr lang="en-US" i="1" dirty="0" smtClean="0"/>
              <a:t> </a:t>
            </a:r>
            <a:r>
              <a:rPr lang="en-US" i="1" dirty="0" err="1" smtClean="0"/>
              <a:t>bilong</a:t>
            </a:r>
            <a:r>
              <a:rPr lang="en-US" i="1" dirty="0" smtClean="0"/>
              <a:t> </a:t>
            </a:r>
            <a:r>
              <a:rPr lang="en-US" i="1" dirty="0" err="1" smtClean="0"/>
              <a:t>maus</a:t>
            </a:r>
            <a:r>
              <a:rPr lang="en-US" i="1" dirty="0" smtClean="0"/>
              <a:t>, ‘my car’ is ka </a:t>
            </a:r>
            <a:r>
              <a:rPr lang="en-US" i="1" dirty="0" err="1" smtClean="0"/>
              <a:t>bilong</a:t>
            </a:r>
            <a:r>
              <a:rPr lang="en-US" i="1" dirty="0" smtClean="0"/>
              <a:t> me, and ‘bird’s wing’ is </a:t>
            </a:r>
            <a:r>
              <a:rPr lang="en-US" i="1" dirty="0" err="1" smtClean="0"/>
              <a:t>han</a:t>
            </a:r>
            <a:r>
              <a:rPr lang="en-US" i="1" dirty="0" smtClean="0"/>
              <a:t> </a:t>
            </a:r>
            <a:r>
              <a:rPr lang="en-US" i="1" dirty="0" err="1" smtClean="0"/>
              <a:t>bilong</a:t>
            </a:r>
            <a:r>
              <a:rPr lang="en-US" i="1" dirty="0" smtClean="0"/>
              <a:t> </a:t>
            </a:r>
            <a:r>
              <a:rPr lang="en-US" i="1" dirty="0" err="1" smtClean="0"/>
              <a:t>pisin</a:t>
            </a:r>
            <a:r>
              <a:rPr lang="en-US" i="1"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hardening of political boundaries in the modern world as a result of the growth of states, particularly nation-states rather than multinational or multi-ethnic states, has led to the hardening of language boundaries.</a:t>
            </a:r>
          </a:p>
          <a:p>
            <a:r>
              <a:rPr lang="en-US" dirty="0" smtClean="0"/>
              <a:t>Although residents of territories on both sides of the Dutch–German border(within the West Germanic continuum) or the French–Italian border (within the West Romance continuum) have many similarities in speech even today, they will almost certainly tell you that they speak dialects of Dutch or German in the one case and French or Italian in the other.</a:t>
            </a:r>
          </a:p>
          <a:p>
            <a:r>
              <a:rPr lang="en-US" dirty="0" smtClean="0"/>
              <a:t>Various pressures – political, social cultural, and educational – serve to harden current state boundaries and to make the linguistic differences among states more, not less, pronounced. </a:t>
            </a:r>
          </a:p>
          <a:p>
            <a:r>
              <a:rPr lang="en-US" dirty="0" smtClean="0"/>
              <a:t>Dialects continue therefore to disappear as national languages arise.</a:t>
            </a:r>
          </a:p>
          <a:p>
            <a:r>
              <a:rPr lang="en-US" dirty="0" smtClean="0"/>
              <a:t> They are subject to two kinds of pressure: one from within, to conform to a national standard, and one from without, to become different from standards elsewhere.</a:t>
            </a:r>
            <a:endParaRPr lang="en-US"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020762"/>
          </a:xfrm>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pidgin or </a:t>
            </a:r>
            <a:r>
              <a:rPr lang="en-US" dirty="0" err="1" smtClean="0"/>
              <a:t>creole</a:t>
            </a:r>
            <a:r>
              <a:rPr lang="en-US" dirty="0" smtClean="0"/>
              <a:t> may draw on the vocabulary resources of more than one language. </a:t>
            </a:r>
            <a:r>
              <a:rPr lang="en-US" dirty="0" err="1" smtClean="0"/>
              <a:t>Tok</a:t>
            </a:r>
            <a:r>
              <a:rPr lang="en-US" dirty="0" smtClean="0"/>
              <a:t> </a:t>
            </a:r>
            <a:r>
              <a:rPr lang="en-US" dirty="0" err="1" smtClean="0"/>
              <a:t>Pisin</a:t>
            </a:r>
            <a:r>
              <a:rPr lang="en-US" dirty="0" smtClean="0"/>
              <a:t> draws primarily from English but also from Polynesian sources, e.g., </a:t>
            </a:r>
            <a:r>
              <a:rPr lang="en-US" i="1" dirty="0" err="1" smtClean="0"/>
              <a:t>kaikai</a:t>
            </a:r>
            <a:r>
              <a:rPr lang="en-US" i="1" dirty="0" smtClean="0"/>
              <a:t> (‘food’), and </a:t>
            </a:r>
            <a:r>
              <a:rPr lang="en-US" dirty="0" smtClean="0"/>
              <a:t>even German, because of historical reasons, e.g., </a:t>
            </a:r>
            <a:r>
              <a:rPr lang="en-US" i="1" dirty="0" err="1" smtClean="0"/>
              <a:t>rausim</a:t>
            </a:r>
            <a:r>
              <a:rPr lang="en-US" i="1" dirty="0" smtClean="0"/>
              <a:t> (‘throw out’ from the </a:t>
            </a:r>
            <a:r>
              <a:rPr lang="en-US" dirty="0" smtClean="0"/>
              <a:t>German </a:t>
            </a:r>
            <a:r>
              <a:rPr lang="en-US" i="1" dirty="0" err="1" smtClean="0"/>
              <a:t>heraus</a:t>
            </a:r>
            <a:r>
              <a:rPr lang="en-US" i="1" dirty="0" smtClean="0"/>
              <a:t>, ‘outside’). The source may not always be a ‘polite’ one, e.g., </a:t>
            </a:r>
            <a:r>
              <a:rPr lang="en-US" dirty="0" err="1" smtClean="0"/>
              <a:t>Tok</a:t>
            </a:r>
            <a:r>
              <a:rPr lang="en-US" dirty="0" smtClean="0"/>
              <a:t> </a:t>
            </a:r>
            <a:r>
              <a:rPr lang="en-US" dirty="0" err="1" smtClean="0"/>
              <a:t>Pisin</a:t>
            </a:r>
            <a:r>
              <a:rPr lang="en-US" dirty="0" smtClean="0"/>
              <a:t> </a:t>
            </a:r>
            <a:r>
              <a:rPr lang="en-US" i="1" dirty="0" err="1" smtClean="0"/>
              <a:t>bagarap</a:t>
            </a:r>
            <a:r>
              <a:rPr lang="en-US" i="1" dirty="0" smtClean="0"/>
              <a:t> (‘break down’) is from the English bugger up. So ka </a:t>
            </a:r>
            <a:r>
              <a:rPr lang="en-US" i="1" dirty="0" err="1" smtClean="0"/>
              <a:t>bilong</a:t>
            </a:r>
            <a:r>
              <a:rPr lang="en-US" i="1" dirty="0" smtClean="0"/>
              <a:t> mi </a:t>
            </a:r>
            <a:r>
              <a:rPr lang="en-US" i="1" dirty="0" err="1" smtClean="0"/>
              <a:t>i</a:t>
            </a:r>
            <a:r>
              <a:rPr lang="en-US" i="1" dirty="0" smtClean="0"/>
              <a:t> </a:t>
            </a:r>
            <a:r>
              <a:rPr lang="en-US" i="1" dirty="0" err="1" smtClean="0"/>
              <a:t>bagarap</a:t>
            </a:r>
            <a:r>
              <a:rPr lang="en-US" i="1" dirty="0" smtClean="0"/>
              <a:t> is ‘My car broke down.’ </a:t>
            </a:r>
          </a:p>
          <a:p>
            <a:r>
              <a:rPr lang="en-US" i="1" dirty="0" smtClean="0"/>
              <a:t>In examples like </a:t>
            </a:r>
            <a:r>
              <a:rPr lang="en-US" i="1" dirty="0" err="1" smtClean="0"/>
              <a:t>pikinini</a:t>
            </a:r>
            <a:r>
              <a:rPr lang="en-US" i="1" dirty="0" smtClean="0"/>
              <a:t> man (‘boy’ </a:t>
            </a:r>
            <a:r>
              <a:rPr lang="en-US" i="1" dirty="0" err="1" smtClean="0"/>
              <a:t>or</a:t>
            </a:r>
            <a:r>
              <a:rPr lang="en-US" dirty="0" err="1" smtClean="0"/>
              <a:t>‘son</a:t>
            </a:r>
            <a:r>
              <a:rPr lang="en-US" dirty="0" smtClean="0"/>
              <a:t>’), </a:t>
            </a:r>
            <a:r>
              <a:rPr lang="en-US" i="1" dirty="0" err="1" smtClean="0"/>
              <a:t>pikinini</a:t>
            </a:r>
            <a:r>
              <a:rPr lang="en-US" i="1" dirty="0" smtClean="0"/>
              <a:t> </a:t>
            </a:r>
            <a:r>
              <a:rPr lang="en-US" i="1" dirty="0" err="1" smtClean="0"/>
              <a:t>meri</a:t>
            </a:r>
            <a:r>
              <a:rPr lang="en-US" i="1" dirty="0" smtClean="0"/>
              <a:t> (‘girl’ or ‘daughter’), </a:t>
            </a:r>
            <a:r>
              <a:rPr lang="en-US" i="1" dirty="0" err="1" smtClean="0"/>
              <a:t>pikinini</a:t>
            </a:r>
            <a:r>
              <a:rPr lang="en-US" i="1" dirty="0" smtClean="0"/>
              <a:t> </a:t>
            </a:r>
            <a:r>
              <a:rPr lang="en-US" i="1" dirty="0" err="1" smtClean="0"/>
              <a:t>dok</a:t>
            </a:r>
            <a:r>
              <a:rPr lang="en-US" i="1" dirty="0" smtClean="0"/>
              <a:t> (‘puppy’), and </a:t>
            </a:r>
            <a:r>
              <a:rPr lang="en-US" i="1" dirty="0" err="1" smtClean="0"/>
              <a:t>pikinini</a:t>
            </a:r>
            <a:r>
              <a:rPr lang="en-US" i="1" dirty="0" smtClean="0"/>
              <a:t> </a:t>
            </a:r>
            <a:r>
              <a:rPr lang="en-US" i="1" dirty="0" err="1" smtClean="0"/>
              <a:t>pik</a:t>
            </a:r>
            <a:r>
              <a:rPr lang="en-US" i="1" dirty="0" smtClean="0"/>
              <a:t> (‘piglet’), we can see not only the process of showing ‘diminutives’ through </a:t>
            </a:r>
            <a:r>
              <a:rPr lang="en-US" dirty="0" smtClean="0"/>
              <a:t>this use of </a:t>
            </a:r>
            <a:r>
              <a:rPr lang="en-US" i="1" dirty="0" err="1" smtClean="0"/>
              <a:t>pikinini</a:t>
            </a:r>
            <a:r>
              <a:rPr lang="en-US" i="1" dirty="0" smtClean="0"/>
              <a:t> but also a connection to the Portuguese word </a:t>
            </a:r>
            <a:r>
              <a:rPr lang="en-US" i="1" dirty="0" err="1" smtClean="0"/>
              <a:t>pequeño</a:t>
            </a:r>
            <a:r>
              <a:rPr lang="en-US" i="1" dirty="0" smtClean="0"/>
              <a:t> (‘little’). </a:t>
            </a:r>
            <a:r>
              <a:rPr lang="en-US" dirty="0" smtClean="0"/>
              <a:t>In the Caribbean varieties, there is also often a noticeable African element in the vocabulary (e.g., see Turner, 1949, on Gullah). Still another source of </a:t>
            </a:r>
            <a:r>
              <a:rPr lang="en-US" dirty="0" err="1" smtClean="0"/>
              <a:t>vacabularym</a:t>
            </a:r>
            <a:r>
              <a:rPr lang="en-US" dirty="0" smtClean="0"/>
              <a:t> will be innovation. A good example from </a:t>
            </a:r>
            <a:r>
              <a:rPr lang="en-US" dirty="0" err="1" smtClean="0"/>
              <a:t>Winford</a:t>
            </a:r>
            <a:r>
              <a:rPr lang="en-US" dirty="0" smtClean="0"/>
              <a:t> (2003, p. 322) is ‘</a:t>
            </a:r>
            <a:r>
              <a:rPr lang="en-US" i="1" dirty="0" smtClean="0"/>
              <a:t>as (&lt; Engl. </a:t>
            </a:r>
            <a:r>
              <a:rPr lang="en-US" i="1" dirty="0" err="1" smtClean="0"/>
              <a:t>arse</a:t>
            </a:r>
            <a:r>
              <a:rPr lang="en-US" i="1" dirty="0" smtClean="0"/>
              <a:t>) means not just “buttock,” but also “cause, foundation.” Similarly, </a:t>
            </a:r>
            <a:r>
              <a:rPr lang="en-US" i="1" dirty="0" err="1" smtClean="0"/>
              <a:t>bel</a:t>
            </a:r>
            <a:r>
              <a:rPr lang="en-US" i="1" dirty="0" smtClean="0"/>
              <a:t> </a:t>
            </a:r>
            <a:r>
              <a:rPr lang="en-US" dirty="0" smtClean="0"/>
              <a:t>means not just “belly,” but also “seat of the emotions”.’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When a language is recognized as being spoken in different varieties, the issue becomes one of deciding how many varieties and how to classify each variety.</a:t>
            </a:r>
          </a:p>
          <a:p>
            <a:r>
              <a:rPr lang="en-US" i="1" dirty="0" smtClean="0"/>
              <a:t>Dialect geography is the term used to describe attempts made to map the distributions </a:t>
            </a:r>
            <a:r>
              <a:rPr lang="en-US" dirty="0" smtClean="0"/>
              <a:t>of various linguistic features so as to show their geographical provenance.</a:t>
            </a:r>
          </a:p>
          <a:p>
            <a:r>
              <a:rPr lang="en-US" dirty="0" smtClean="0"/>
              <a:t>For example, in seeking to determine features of the dialects of English and to show their distributions, dialect geographers try to find answers to questions such as the following.</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Is this an </a:t>
            </a:r>
            <a:r>
              <a:rPr lang="en-US" i="1" dirty="0" smtClean="0"/>
              <a:t>r-pronouncing area of English, as in words </a:t>
            </a:r>
            <a:r>
              <a:rPr lang="en-US" dirty="0" smtClean="0"/>
              <a:t>like </a:t>
            </a:r>
            <a:r>
              <a:rPr lang="en-US" i="1" dirty="0" smtClean="0"/>
              <a:t>car and cart, or is it not? What past tense form of drink do speakers prefer?</a:t>
            </a:r>
          </a:p>
          <a:p>
            <a:r>
              <a:rPr lang="en-US" dirty="0" smtClean="0"/>
              <a:t>What names do people give to particular objects in the environment, e.g., </a:t>
            </a:r>
            <a:r>
              <a:rPr lang="en-US" i="1" dirty="0" smtClean="0"/>
              <a:t>elevator </a:t>
            </a:r>
            <a:r>
              <a:rPr lang="en-US" dirty="0" smtClean="0"/>
              <a:t>or </a:t>
            </a:r>
            <a:r>
              <a:rPr lang="en-US" i="1" dirty="0" smtClean="0"/>
              <a:t>lift, petrol or gas, carousel or roundabout? </a:t>
            </a:r>
          </a:p>
          <a:p>
            <a:r>
              <a:rPr lang="en-US" i="1" dirty="0" smtClean="0"/>
              <a:t>Sometimes maps are drawn </a:t>
            </a:r>
            <a:r>
              <a:rPr lang="en-US" dirty="0" smtClean="0"/>
              <a:t>to show actual boundaries around such features, boundaries called </a:t>
            </a:r>
            <a:r>
              <a:rPr lang="en-US" i="1" dirty="0" smtClean="0"/>
              <a:t>isoglosses, so </a:t>
            </a:r>
            <a:r>
              <a:rPr lang="en-US" dirty="0" smtClean="0"/>
              <a:t>as to distinguish an area in which a certain feature is found from areas in which it is absent. </a:t>
            </a:r>
          </a:p>
          <a:p>
            <a:r>
              <a:rPr lang="en-US" dirty="0" smtClean="0"/>
              <a:t>When several such isoglosses coincide, the result is sometimes called a </a:t>
            </a:r>
            <a:r>
              <a:rPr lang="en-US" i="1" dirty="0" smtClean="0"/>
              <a:t>dialect boundary. </a:t>
            </a:r>
          </a:p>
          <a:p>
            <a:r>
              <a:rPr lang="en-US" i="1" dirty="0" smtClean="0"/>
              <a:t>Then we may be tempted to say that speakers on one side </a:t>
            </a:r>
            <a:r>
              <a:rPr lang="en-US" dirty="0" smtClean="0"/>
              <a:t>of that boundary speak one dialect and speakers on the other side speak a different dialect.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we will see when we return once again to this topic, there are many difficulties with this kind of work:</a:t>
            </a:r>
          </a:p>
          <a:p>
            <a:r>
              <a:rPr lang="en-US" dirty="0" smtClean="0"/>
              <a:t> finding the kinds of items that appear to distinguish one dialect from another; collecting data;</a:t>
            </a:r>
          </a:p>
          <a:p>
            <a:r>
              <a:rPr lang="en-US" dirty="0" smtClean="0"/>
              <a:t> drawing conclusions from the data we collect; presenting the findings; and so on.</a:t>
            </a:r>
          </a:p>
          <a:p>
            <a:r>
              <a:rPr lang="en-US" dirty="0" smtClean="0"/>
              <a:t> It is easy to see, however, how such a methodology could be used to distinguish British, American, Australian, and other varieties of English from one another as various dialects of one language.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905000"/>
            <a:ext cx="8229600" cy="4525963"/>
          </a:xfrm>
        </p:spPr>
        <p:txBody>
          <a:bodyPr>
            <a:normAutofit fontScale="92500" lnSpcReduction="10000"/>
          </a:bodyPr>
          <a:lstStyle/>
          <a:p>
            <a:r>
              <a:rPr lang="en-US" dirty="0" smtClean="0"/>
              <a:t>It could also be used to distinguish Cockney English from Texas English.</a:t>
            </a:r>
          </a:p>
          <a:p>
            <a:r>
              <a:rPr lang="en-US" dirty="0" smtClean="0"/>
              <a:t> But how could you use it to distinguish among the multifarious varieties of English found in cities like New York and London?</a:t>
            </a:r>
          </a:p>
          <a:p>
            <a:r>
              <a:rPr lang="en-US" dirty="0" smtClean="0"/>
              <a:t> Or even among the varieties we observe to exist in smaller, less complex cities and towns in which various people who have always resided there are acknowledged to speak differently from one another?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Finally, the term </a:t>
            </a:r>
            <a:r>
              <a:rPr lang="en-US" i="1" dirty="0" smtClean="0"/>
              <a:t>dialect, particularly when it is used in reference to regional </a:t>
            </a:r>
            <a:r>
              <a:rPr lang="en-US" dirty="0" smtClean="0"/>
              <a:t>variation, should not be confused with the term </a:t>
            </a:r>
            <a:r>
              <a:rPr lang="en-US" i="1" dirty="0" smtClean="0"/>
              <a:t>accent.</a:t>
            </a:r>
          </a:p>
          <a:p>
            <a:r>
              <a:rPr lang="en-US" i="1" dirty="0" smtClean="0"/>
              <a:t> Standard English, for </a:t>
            </a:r>
            <a:r>
              <a:rPr lang="en-US" dirty="0" smtClean="0"/>
              <a:t>example, is spoken in a variety of accents, often with clear regional and social associations:</a:t>
            </a:r>
          </a:p>
          <a:p>
            <a:r>
              <a:rPr lang="en-US" dirty="0" smtClean="0"/>
              <a:t>there are accents associated with North America, Singapore, India, Liverpool (</a:t>
            </a:r>
            <a:r>
              <a:rPr lang="en-US" dirty="0" err="1" smtClean="0"/>
              <a:t>Scouse</a:t>
            </a:r>
            <a:r>
              <a:rPr lang="en-US" dirty="0" smtClean="0"/>
              <a:t>), </a:t>
            </a:r>
            <a:r>
              <a:rPr lang="en-US" dirty="0" err="1" smtClean="0"/>
              <a:t>Tyneside</a:t>
            </a:r>
            <a:r>
              <a:rPr lang="en-US" dirty="0" smtClean="0"/>
              <a:t> (Geordie), Boston, New York, and so on.</a:t>
            </a:r>
          </a:p>
          <a:p>
            <a:r>
              <a:rPr lang="en-US" dirty="0" smtClean="0"/>
              <a:t> However, many people who live in such places show a remarkable uniformity to one another in their grammar and vocabulary because they speak Standard English and the differences are merely those of accent, i.e., how they pronounce what they say.</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One English accent has achieved a certain eminence, the accent known as </a:t>
            </a:r>
            <a:r>
              <a:rPr lang="en-US" i="1" dirty="0" smtClean="0"/>
              <a:t>Received Pronunciation (or RP), the accent of perhaps as few as 3 percent of </a:t>
            </a:r>
            <a:r>
              <a:rPr lang="en-US" dirty="0" smtClean="0"/>
              <a:t>those who live in England. (The ‘received’ in Received Pronunciation is a little bit of old-fashioned snobbery:</a:t>
            </a:r>
          </a:p>
          <a:p>
            <a:r>
              <a:rPr lang="en-US" dirty="0" smtClean="0"/>
              <a:t> it means the accent allows one to be received into the ‘better’ parts of society!) This accent is of fairly recent origin (see Mugglestone,1995),</a:t>
            </a:r>
          </a:p>
          <a:p>
            <a:r>
              <a:rPr lang="en-US" dirty="0" smtClean="0"/>
              <a:t> becoming established as prestigious only in the late nineteenth century and not even given its current label until the 1920s.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14. Find out what you can about Basic English.</a:t>
            </a:r>
          </a:p>
          <a:p>
            <a:r>
              <a:rPr lang="en-US" dirty="0" smtClean="0"/>
              <a:t> In what ways is it a  reduced form of Standard English? Do the kinds of reductions introduced into Basic English make it ‘simpler’ to learn and use? (You will have to define ‘simpler.’)</a:t>
            </a:r>
          </a:p>
          <a:p>
            <a:r>
              <a:rPr lang="en-US" dirty="0" smtClean="0"/>
              <a:t>15. From time to time certain users of languages such as French and German have objected to borrowings, in particular borrowings from English.</a:t>
            </a:r>
          </a:p>
          <a:p>
            <a:r>
              <a:rPr lang="en-US" dirty="0" smtClean="0"/>
              <a:t> What </a:t>
            </a:r>
            <a:r>
              <a:rPr lang="en-US" dirty="0" err="1" smtClean="0"/>
              <a:t>Anglicisms</a:t>
            </a:r>
            <a:r>
              <a:rPr lang="en-US" dirty="0" smtClean="0"/>
              <a:t> have been objected to?</a:t>
            </a:r>
          </a:p>
          <a:p>
            <a:r>
              <a:rPr lang="en-US" dirty="0" smtClean="0"/>
              <a:t> What kinds of native resources have been suggested as suitable alternative sources of exploitation in order to develop and/or purify the language?</a:t>
            </a:r>
          </a:p>
          <a:p>
            <a:r>
              <a:rPr lang="en-US" dirty="0" smtClean="0"/>
              <a:t> What motivates the objections?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the United Kingdom at least, it is ‘usually associated with a higher social or educational background, with the BBC and the professions, and [is] most commonly taught to students learning English as a foreign language’ (Wakelin, 1977). </a:t>
            </a:r>
          </a:p>
          <a:p>
            <a:r>
              <a:rPr lang="en-US" dirty="0" smtClean="0"/>
              <a:t>For many such students it is the only accent they are prepared to learn, and a teacher who does not use it may have difficulty in finding a position as a teacher of English in certain non-English-speaking countries in which a British accent is preferred over a North American one. </a:t>
            </a:r>
          </a:p>
          <a:p>
            <a:r>
              <a:rPr lang="en-US" dirty="0" smtClean="0"/>
              <a:t>In fact, those who use this accent are often regarded as speaking ‘unaccented’ English because it lacks a regional association within England. </a:t>
            </a:r>
          </a:p>
          <a:p>
            <a:r>
              <a:rPr lang="en-US" dirty="0" smtClean="0"/>
              <a:t>Other names for this accent are </a:t>
            </a:r>
            <a:r>
              <a:rPr lang="en-US" i="1" dirty="0" smtClean="0"/>
              <a:t>the Queen’s English, Oxford English, </a:t>
            </a:r>
            <a:r>
              <a:rPr lang="en-US" dirty="0" smtClean="0"/>
              <a:t>and </a:t>
            </a:r>
            <a:r>
              <a:rPr lang="en-US" i="1" dirty="0" smtClean="0"/>
              <a:t>BBC English.</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However, there is no unanimous agreement that the Queen does in fact use RP,</a:t>
            </a:r>
          </a:p>
          <a:p>
            <a:r>
              <a:rPr lang="en-US" dirty="0" smtClean="0"/>
              <a:t> a wide variety of accents can be found among the staff and students at Oxford University, and regional accents are now widely used in the various BBC services.</a:t>
            </a:r>
          </a:p>
          <a:p>
            <a:r>
              <a:rPr lang="en-US" dirty="0" smtClean="0"/>
              <a:t> As Bauer (1994) also shows, RP continues to change.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One of its most recent manifestations has been labeled ‘Estuary English’ (</a:t>
            </a:r>
            <a:r>
              <a:rPr lang="en-US" dirty="0" err="1" smtClean="0"/>
              <a:t>Rosewarne</a:t>
            </a:r>
            <a:r>
              <a:rPr lang="en-US" dirty="0" smtClean="0"/>
              <a:t>, 1994) – sometimes also called ‘Cockneyfied RP’</a:t>
            </a:r>
          </a:p>
          <a:p>
            <a:r>
              <a:rPr lang="en-US" dirty="0" smtClean="0"/>
              <a:t> –development of RP along the lower reaches of the Thames reflecting a power shift in London toward the world of finance, banking, and commerce and away from that of inherited position, the Church, law, and traditional bureaucracies.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Trudgill</a:t>
            </a:r>
            <a:r>
              <a:rPr lang="en-US" dirty="0" smtClean="0"/>
              <a:t> (1995, p. 7) has pointed out what he considers to be the most interesting characteristics of RP:</a:t>
            </a:r>
          </a:p>
          <a:p>
            <a:r>
              <a:rPr lang="en-US" dirty="0" smtClean="0"/>
              <a:t> ‘the relatively very small numbers of speakers who use it do not identify themselves as coming from any particular geographical region’;</a:t>
            </a:r>
          </a:p>
          <a:p>
            <a:r>
              <a:rPr lang="en-US" dirty="0" smtClean="0"/>
              <a:t> ‘RP is largely confined to England’ and there it is a ‘</a:t>
            </a:r>
            <a:r>
              <a:rPr lang="en-US" i="1" dirty="0" smtClean="0"/>
              <a:t>non-localized accent’;</a:t>
            </a:r>
          </a:p>
          <a:p>
            <a:r>
              <a:rPr lang="en-US" i="1" dirty="0" smtClean="0"/>
              <a:t> and ‘it is . . . Not </a:t>
            </a:r>
            <a:r>
              <a:rPr lang="en-US" dirty="0" smtClean="0"/>
              <a:t>necessary to speak RP to speak Standard English’ because ‘Standard English can be spoken with any regional accent, and in the vast majority of cases </a:t>
            </a:r>
            <a:r>
              <a:rPr lang="en-US" dirty="0" err="1" smtClean="0"/>
              <a:t>normallyis</a:t>
            </a:r>
            <a:r>
              <a:rPr lang="en-US" dirty="0" smtClean="0"/>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also interesting to observe that the 1997 </a:t>
            </a:r>
            <a:r>
              <a:rPr lang="en-US" i="1" dirty="0" smtClean="0"/>
              <a:t>English Pronouncing Dictionary </a:t>
            </a:r>
            <a:r>
              <a:rPr lang="en-US" dirty="0" smtClean="0"/>
              <a:t>published by Cambridge University Press abandoned the label RP in favor of BBC English even though this latter term is not unproblematic as the BBC itself has enlarged the accent pool from which it draws its newsreaders.</a:t>
            </a:r>
          </a:p>
          <a:p>
            <a:r>
              <a:rPr lang="en-US" dirty="0" smtClean="0"/>
              <a:t>The development of Estuary English is one part of a general leveling of accents within the British Isles.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changes are well documented; see, for example, </a:t>
            </a:r>
            <a:r>
              <a:rPr lang="en-US" dirty="0" err="1" smtClean="0"/>
              <a:t>Foulkes</a:t>
            </a:r>
            <a:r>
              <a:rPr lang="en-US" dirty="0" smtClean="0"/>
              <a:t> and Docherty (1999), </a:t>
            </a:r>
            <a:r>
              <a:rPr lang="en-US" dirty="0" err="1" smtClean="0"/>
              <a:t>wh</a:t>
            </a:r>
            <a:r>
              <a:rPr lang="en-US" dirty="0" smtClean="0"/>
              <a:t> review a variety of factors involved in the changes that are occurring in cities. </a:t>
            </a:r>
          </a:p>
          <a:p>
            <a:r>
              <a:rPr lang="en-US" dirty="0" smtClean="0"/>
              <a:t>One feature of Estuary English, the use </a:t>
            </a:r>
            <a:r>
              <a:rPr lang="en-US" dirty="0" err="1" smtClean="0"/>
              <a:t>ofa</a:t>
            </a:r>
            <a:r>
              <a:rPr lang="en-US" dirty="0" smtClean="0"/>
              <a:t> glottal stop for </a:t>
            </a:r>
            <a:r>
              <a:rPr lang="en-US" i="1" dirty="0" smtClean="0"/>
              <a:t>t (</a:t>
            </a:r>
            <a:r>
              <a:rPr lang="en-US" i="1" dirty="0" err="1" smtClean="0"/>
              <a:t>Fabricus</a:t>
            </a:r>
            <a:r>
              <a:rPr lang="en-US" i="1" dirty="0" smtClean="0"/>
              <a:t>, 2002), is also not unique to that variety but is </a:t>
            </a:r>
            <a:r>
              <a:rPr lang="en-US" dirty="0" smtClean="0"/>
              <a:t>spreading widely,</a:t>
            </a:r>
          </a:p>
          <a:p>
            <a:r>
              <a:rPr lang="en-US" dirty="0" smtClean="0"/>
              <a:t> for example to Newcastle, Cardiff, and Glasgow, and even as far north as rural Aberdeen shire in northeast Scotland (Marshall, 2003).</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Watt (2000, 2002) used the vowels in </a:t>
            </a:r>
            <a:r>
              <a:rPr lang="en-US" i="1" dirty="0" smtClean="0"/>
              <a:t>face and goat to show that Geordie, </a:t>
            </a:r>
          </a:p>
          <a:p>
            <a:r>
              <a:rPr lang="en-US" i="1" dirty="0" smtClean="0"/>
              <a:t>the Newcastle </a:t>
            </a:r>
            <a:r>
              <a:rPr lang="en-US" dirty="0" smtClean="0"/>
              <a:t>accent, levels toward a regional accent norm rather than toward a national one,</a:t>
            </a:r>
          </a:p>
          <a:p>
            <a:r>
              <a:rPr lang="en-US" dirty="0" smtClean="0"/>
              <a:t> almost certainly revealing a preference for establishing a regional identity rather than either a very limited local identity or a wider national one.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most generalized accent in North America is sometimes referred to as </a:t>
            </a:r>
            <a:r>
              <a:rPr lang="en-US" i="1" dirty="0" smtClean="0"/>
              <a:t>General American or, more recently, as network English,</a:t>
            </a:r>
          </a:p>
          <a:p>
            <a:r>
              <a:rPr lang="en-US" i="1" dirty="0" smtClean="0"/>
              <a:t> the accent associated </a:t>
            </a:r>
            <a:r>
              <a:rPr lang="en-US" dirty="0" smtClean="0"/>
              <a:t>with announcers on the major television networks.</a:t>
            </a:r>
          </a:p>
          <a:p>
            <a:r>
              <a:rPr lang="en-US" dirty="0" smtClean="0"/>
              <a:t> Other languages often have no equivalent to RP: for example, German is spoken in a variety of accents, none of which is deemed inherently any better than any other.</a:t>
            </a:r>
          </a:p>
          <a:p>
            <a:r>
              <a:rPr lang="en-US" dirty="0" smtClean="0"/>
              <a:t> Educated regional varieties are preferred rather than some exclusive upper-class accent that has no clear relationship to personal achievement.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As a final observation I must reiterate that it is impossible to speak English without an accent. </a:t>
            </a:r>
          </a:p>
          <a:p>
            <a:r>
              <a:rPr lang="en-US" dirty="0" smtClean="0"/>
              <a:t>There is no such thing as an ‘unaccented English.’ RP is an accent, a social one rather than a regional one. </a:t>
            </a:r>
          </a:p>
          <a:p>
            <a:r>
              <a:rPr lang="en-US" dirty="0" smtClean="0"/>
              <a:t>However, we must note that there are different evaluations of the different accents, evaluations arising from social factors not linguistic ones. </a:t>
            </a:r>
          </a:p>
          <a:p>
            <a:r>
              <a:rPr lang="en-US" dirty="0" smtClean="0"/>
              <a:t>Matsuda (1991, p. 1361) says it is really an issue of power: ‘When . . . parties are in a relationship of domination and subordination we tend to say that the dominant is normal, and the subordinate is different from normal. </a:t>
            </a:r>
          </a:p>
          <a:p>
            <a:r>
              <a:rPr lang="en-US" dirty="0" smtClean="0"/>
              <a:t>And so it is with accent. . . . People in power are perceived as speaking normal, unaccented English.</a:t>
            </a:r>
          </a:p>
          <a:p>
            <a:r>
              <a:rPr lang="en-US" dirty="0" smtClean="0"/>
              <a:t> Any speech that is different from that constructed norm is called an accent.’ In the pages that follow we will return constantly to linguistic issues having to do with power.</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1. What regional differences are you aware of in the pronunciation of each of the following words: </a:t>
            </a:r>
            <a:r>
              <a:rPr lang="en-US" i="1" dirty="0" smtClean="0"/>
              <a:t>butter, farm, bird, oil, bag, cot, caught, which, witch, Cuba, spear, bath, with, happy, house, Mary, merry, marry?</a:t>
            </a:r>
          </a:p>
          <a:p>
            <a:pPr>
              <a:buNone/>
            </a:pPr>
            <a:r>
              <a:rPr lang="en-US" dirty="0" smtClean="0"/>
              <a:t>2. What past tense or past participle forms have you heard for each of the following verbs: </a:t>
            </a:r>
            <a:r>
              <a:rPr lang="en-US" i="1" dirty="0" smtClean="0"/>
              <a:t>bring, drink, sink, sing, get, lie, lay, dive?</a:t>
            </a:r>
          </a:p>
          <a:p>
            <a:pPr>
              <a:buNone/>
            </a:pPr>
            <a:r>
              <a:rPr lang="en-US" dirty="0" smtClean="0"/>
              <a:t>3. What are some other variants you are aware of for each of the following sentences: </a:t>
            </a:r>
          </a:p>
          <a:p>
            <a:r>
              <a:rPr lang="en-US" dirty="0" smtClean="0"/>
              <a:t>‘I haven’t any money,’ ‘I </a:t>
            </a:r>
            <a:r>
              <a:rPr lang="en-US" dirty="0" err="1" smtClean="0"/>
              <a:t>ain’t</a:t>
            </a:r>
            <a:r>
              <a:rPr lang="en-US" dirty="0" smtClean="0"/>
              <a:t> done it yet,’ ‘He be farmer,’ ‘Give it me,’ ‘It was me what told her’? Who uses each variant? On what occasions?</a:t>
            </a:r>
          </a:p>
          <a:p>
            <a:pPr>
              <a:buNone/>
            </a:pPr>
            <a:r>
              <a:rPr lang="en-US" dirty="0" smtClean="0"/>
              <a:t>4. What other names are you aware of for objects sometimes referred to as </a:t>
            </a:r>
            <a:r>
              <a:rPr lang="en-US" i="1" dirty="0" smtClean="0"/>
              <a:t>seesaws, cobwebs, sidewalks, streetcars, thumbtacks, soft drinks, gym shoes, elevators? Again, who uses each variant?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16. Some Chinese scholars are concerned with developing the vocabulary of Chinese to make it usable for every kind of scientific and technical endeavor.</a:t>
            </a:r>
          </a:p>
          <a:p>
            <a:r>
              <a:rPr lang="en-US" dirty="0" smtClean="0"/>
              <a:t>They reject the idea that such vocabulary should be borrowed from other languages. </a:t>
            </a:r>
          </a:p>
          <a:p>
            <a:r>
              <a:rPr lang="en-US" dirty="0" smtClean="0"/>
              <a:t>What do you think they hope to gain by doing this?</a:t>
            </a:r>
          </a:p>
          <a:p>
            <a:r>
              <a:rPr lang="en-US" dirty="0" smtClean="0"/>
              <a:t> Do they lose anything if they are successful?</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5. What do you yourself call each of the following: </a:t>
            </a:r>
            <a:r>
              <a:rPr lang="en-US" i="1" dirty="0" smtClean="0"/>
              <a:t>cottage cheese, highway, first grade, doughnuts, griddle cakes, peanuts, spring onions, baby carriage, chest of drawers, faucet, frying pan, paper bag, porch, sitting room, sofa, earthworm?</a:t>
            </a:r>
          </a:p>
          <a:p>
            <a:pPr>
              <a:buNone/>
            </a:pPr>
            <a:r>
              <a:rPr lang="en-US" dirty="0" smtClean="0"/>
              <a:t>6. Each of the following is found in some variety of English.</a:t>
            </a:r>
          </a:p>
          <a:p>
            <a:r>
              <a:rPr lang="en-US" dirty="0" smtClean="0"/>
              <a:t> Each is comprehensible. Which do you yourself use? Which do you not use?</a:t>
            </a:r>
          </a:p>
          <a:p>
            <a:r>
              <a:rPr lang="en-US" dirty="0" smtClean="0"/>
              <a:t> Explain how those utterances you do not use differ from those you do use.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 I haven’t spoken to him.</a:t>
            </a:r>
          </a:p>
          <a:p>
            <a:pPr>
              <a:buNone/>
            </a:pPr>
            <a:r>
              <a:rPr lang="en-US" dirty="0" smtClean="0"/>
              <a:t>b. I’ve not spoken to him.</a:t>
            </a:r>
          </a:p>
          <a:p>
            <a:pPr>
              <a:buNone/>
            </a:pPr>
            <a:r>
              <a:rPr lang="en-US" dirty="0" smtClean="0"/>
              <a:t>c. Is John at home?</a:t>
            </a:r>
          </a:p>
          <a:p>
            <a:pPr>
              <a:buNone/>
            </a:pPr>
            <a:r>
              <a:rPr lang="en-US" dirty="0" smtClean="0"/>
              <a:t>d. Is John home?</a:t>
            </a:r>
          </a:p>
          <a:p>
            <a:pPr>
              <a:buNone/>
            </a:pPr>
            <a:r>
              <a:rPr lang="en-US" dirty="0" smtClean="0"/>
              <a:t>e. Give me it.</a:t>
            </a:r>
          </a:p>
          <a:p>
            <a:pPr>
              <a:buNone/>
            </a:pPr>
            <a:r>
              <a:rPr lang="en-US" dirty="0" smtClean="0"/>
              <a:t>f. Give it me.</a:t>
            </a:r>
          </a:p>
          <a:p>
            <a:pPr>
              <a:buNone/>
            </a:pPr>
            <a:r>
              <a:rPr lang="en-US" dirty="0" smtClean="0"/>
              <a:t>g. Give us it.</a:t>
            </a:r>
          </a:p>
          <a:p>
            <a:pPr>
              <a:buNone/>
            </a:pPr>
            <a:r>
              <a:rPr lang="en-US" dirty="0" smtClean="0"/>
              <a:t>h. I wish you would have said so.</a:t>
            </a:r>
          </a:p>
          <a:p>
            <a:pPr>
              <a:buNone/>
            </a:pPr>
            <a:r>
              <a:rPr lang="en-US" dirty="0" err="1" smtClean="0"/>
              <a:t>i</a:t>
            </a:r>
            <a:r>
              <a:rPr lang="en-US" dirty="0" smtClean="0"/>
              <a:t>. I wish you’d said so.</a:t>
            </a:r>
          </a:p>
          <a:p>
            <a:pPr>
              <a:buNone/>
            </a:pPr>
            <a:r>
              <a:rPr lang="en-US" dirty="0" smtClean="0"/>
              <a:t>j. Don’t be troubling yourself.</a:t>
            </a:r>
          </a:p>
          <a:p>
            <a:pPr>
              <a:buNone/>
            </a:pPr>
            <a:r>
              <a:rPr lang="en-US" dirty="0" smtClean="0"/>
              <a:t>k. Coming home tomorrow he is.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7. How might you employ a selection of items from the above questions (or similar items) to compile a checklist that could be used to determine the geographical (and possibly social) origins of a speaker of English?</a:t>
            </a:r>
          </a:p>
          <a:p>
            <a:pPr>
              <a:buNone/>
            </a:pPr>
            <a:r>
              <a:rPr lang="en-US" dirty="0" smtClean="0"/>
              <a:t>8. A local accent may be either positively or negatively valued.</a:t>
            </a:r>
          </a:p>
          <a:p>
            <a:r>
              <a:rPr lang="en-US" dirty="0" smtClean="0"/>
              <a:t>How do you value each of the following: a Yorkshire accent;</a:t>
            </a:r>
          </a:p>
          <a:p>
            <a:r>
              <a:rPr lang="en-US" dirty="0" smtClean="0"/>
              <a:t> a Texas accent; the accents of the Queen of England, the Prime Minister of the United Kingdom, and the President of the United States? Think of some others.</a:t>
            </a:r>
          </a:p>
          <a:p>
            <a:r>
              <a:rPr lang="en-US" dirty="0" smtClean="0"/>
              <a:t> Why do you react the way you do?</a:t>
            </a:r>
          </a:p>
          <a:p>
            <a:r>
              <a:rPr lang="en-US" dirty="0" smtClean="0"/>
              <a:t> Is it a question of being able to identify with the speaker or not; of social class; :</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of education; or stereotyping; or what? How appropriate would each of the following be: </a:t>
            </a:r>
          </a:p>
          <a:p>
            <a:r>
              <a:rPr lang="en-US" dirty="0" smtClean="0"/>
              <a:t>RP in a </a:t>
            </a:r>
            <a:r>
              <a:rPr lang="en-US" dirty="0" err="1" smtClean="0"/>
              <a:t>Tyneside</a:t>
            </a:r>
            <a:r>
              <a:rPr lang="en-US" dirty="0" smtClean="0"/>
              <a:t> working-class pub; network English at a Black Power rally in Harlem;</a:t>
            </a:r>
          </a:p>
          <a:p>
            <a:r>
              <a:rPr lang="en-US" dirty="0" smtClean="0"/>
              <a:t> and Parisian French at a hockey game at the Montreal Forum?</a:t>
            </a:r>
          </a:p>
          <a:p>
            <a:pPr>
              <a:buNone/>
            </a:pPr>
            <a:r>
              <a:rPr lang="en-US" dirty="0" smtClean="0"/>
              <a:t>9. A. S. C. Ross, in </a:t>
            </a:r>
            <a:r>
              <a:rPr lang="en-US" i="1" dirty="0" smtClean="0"/>
              <a:t>Noblesse Oblige (Mitford, 1956), a book which discusses </a:t>
            </a:r>
            <a:r>
              <a:rPr lang="en-US" dirty="0" smtClean="0"/>
              <a:t>somewhat lightheartedly, but not un-seriously, differences between ‘U’ (upper-class) and ‘non-U’ (not upper-class) speech in the United Kingdom, observes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Social Dialects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term dialect can also be used to describe differences in  speech associated with various social groups or classes. </a:t>
            </a:r>
          </a:p>
          <a:p>
            <a:r>
              <a:rPr lang="en-US" dirty="0" smtClean="0"/>
              <a:t>There are social dialects as well as regional ones.</a:t>
            </a:r>
          </a:p>
          <a:p>
            <a:r>
              <a:rPr lang="en-US" dirty="0" smtClean="0"/>
              <a:t> An immediate problem is that of defining social group or social class ,giving proper weight to the various factors that can be used to determine social position,</a:t>
            </a:r>
          </a:p>
          <a:p>
            <a:r>
              <a:rPr lang="en-US" dirty="0" smtClean="0"/>
              <a:t> e.g., occupation, place of residence, education, ‘new’ versus ‘old’ money, income, racial or ethnic origin, cultural background, caste, religion, and so on.</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Such factors as these do appear to be related fairly directly to how people speak.</a:t>
            </a:r>
          </a:p>
          <a:p>
            <a:r>
              <a:rPr lang="en-US" dirty="0" smtClean="0"/>
              <a:t> There is a British ‘public-school’ dialect, and there is an ‘African American Vernacular English’ dialect found in cities such as New York, Detroit, and Buffalo. </a:t>
            </a:r>
          </a:p>
          <a:p>
            <a:r>
              <a:rPr lang="en-US" dirty="0" smtClean="0"/>
              <a:t>Many people also have stereotypical notions of how other people speak, </a:t>
            </a:r>
          </a:p>
          <a:p>
            <a:r>
              <a:rPr lang="en-US" dirty="0" smtClean="0"/>
              <a:t>and, as we will see in particular, there is considerable evidence from work of investigators such as </a:t>
            </a:r>
            <a:r>
              <a:rPr lang="en-US" dirty="0" err="1" smtClean="0"/>
              <a:t>Labov</a:t>
            </a:r>
            <a:r>
              <a:rPr lang="en-US" dirty="0" smtClean="0"/>
              <a:t> and </a:t>
            </a:r>
            <a:r>
              <a:rPr lang="en-US" dirty="0" err="1" smtClean="0"/>
              <a:t>Trudgill</a:t>
            </a:r>
            <a:r>
              <a:rPr lang="en-US" dirty="0" smtClean="0"/>
              <a:t> that social dialects can indeed be described systematically.</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Whereas regional dialects are geographically based, social dialects originate among social groups and are related to a variety of factors,</a:t>
            </a:r>
          </a:p>
          <a:p>
            <a:r>
              <a:rPr lang="en-US" dirty="0" smtClean="0"/>
              <a:t> the principal ones apparently being social class, religion, and ethnicity. </a:t>
            </a:r>
          </a:p>
          <a:p>
            <a:r>
              <a:rPr lang="en-US" dirty="0" smtClean="0"/>
              <a:t>In India, for example, caste, one of the clearest of all social differentiators,</a:t>
            </a:r>
          </a:p>
          <a:p>
            <a:r>
              <a:rPr lang="en-US" dirty="0" smtClean="0"/>
              <a:t> quite often determines which</a:t>
            </a:r>
            <a:r>
              <a:rPr lang="en-US" i="1" dirty="0" smtClean="0"/>
              <a:t> </a:t>
            </a:r>
            <a:r>
              <a:rPr lang="en-US" dirty="0" smtClean="0"/>
              <a:t>variety of a language a speaker uses.</a:t>
            </a:r>
          </a:p>
          <a:p>
            <a:r>
              <a:rPr lang="en-US" dirty="0" smtClean="0"/>
              <a:t> In a city like Baghdad the Christian, Jewish, and Muslim inhabitants speak different varieties of Arabic.</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4724400"/>
          </a:xfrm>
        </p:spPr>
        <p:txBody>
          <a:bodyPr>
            <a:noAutofit/>
          </a:bodyPr>
          <a:lstStyle/>
          <a:p>
            <a:r>
              <a:rPr lang="en-US" sz="1800" dirty="0" smtClean="0"/>
              <a:t>In this case the first two groups use their variety solely within the group but the Muslim variety serves as a lingua franca, or common language, among the groups.</a:t>
            </a:r>
          </a:p>
          <a:p>
            <a:r>
              <a:rPr lang="en-US" sz="1800" dirty="0" smtClean="0"/>
              <a:t>Consequently, Christians and Jews who deal with Muslims must use two varieties:  their own at home and the Muslim variety for trade and in all inter-group relationships.</a:t>
            </a:r>
          </a:p>
          <a:p>
            <a:r>
              <a:rPr lang="en-US" sz="1800" dirty="0" smtClean="0"/>
              <a:t> Ethnic variation can be seen in the United States, where one variety of English has become so identified with an ethnic group that it is often referred to as African American Vernacular English (AAVE).</a:t>
            </a:r>
          </a:p>
          <a:p>
            <a:r>
              <a:rPr lang="en-US" sz="1800" dirty="0" smtClean="0"/>
              <a:t> </a:t>
            </a:r>
            <a:r>
              <a:rPr lang="en-US" sz="1800" dirty="0" err="1" smtClean="0"/>
              <a:t>Labov’s</a:t>
            </a:r>
            <a:r>
              <a:rPr lang="en-US" sz="1800" dirty="0" smtClean="0"/>
              <a:t> work in New York City shows that there are other ethnic differences too:</a:t>
            </a:r>
          </a:p>
          <a:p>
            <a:r>
              <a:rPr lang="en-US" sz="1800" dirty="0" smtClean="0"/>
              <a:t>speakers of Jewish and Italian ethnicity differentiate themselves from speakers of either the standard variety or AAVE</a:t>
            </a:r>
          </a:p>
          <a:p>
            <a:r>
              <a:rPr lang="en-US" sz="1800" dirty="0" smtClean="0"/>
              <a:t>. On occasion they actually show </a:t>
            </a:r>
            <a:r>
              <a:rPr lang="en-US" sz="1800" i="1" dirty="0" smtClean="0"/>
              <a:t>hyper corrective tendencies in </a:t>
            </a:r>
            <a:r>
              <a:rPr lang="en-US" sz="1800" dirty="0" smtClean="0"/>
              <a:t>that they tend to overdo certain imitative behaviors: Italians are inclined to be in the vanguard of pronouncing words like </a:t>
            </a:r>
            <a:r>
              <a:rPr lang="en-US" sz="1800" i="1" dirty="0" smtClean="0"/>
              <a:t>bad and bag with a vowel resembling </a:t>
            </a:r>
            <a:r>
              <a:rPr lang="en-US" sz="1800" dirty="0" smtClean="0"/>
              <a:t>that of </a:t>
            </a:r>
            <a:r>
              <a:rPr lang="en-US" sz="1800" i="1" dirty="0" smtClean="0"/>
              <a:t>beard and Jews in the vanguard of pronouncing words like dog with a </a:t>
            </a:r>
            <a:r>
              <a:rPr lang="en-US" sz="1800" dirty="0" smtClean="0"/>
              <a:t>vowel something like that of </a:t>
            </a:r>
            <a:r>
              <a:rPr lang="en-US" sz="1800" i="1" dirty="0" smtClean="0"/>
              <a:t>book.</a:t>
            </a:r>
            <a:endParaRPr lang="en-US" sz="1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Sociolinguistics</a:t>
            </a:r>
            <a:endParaRPr lang="en-US" dirty="0"/>
          </a:p>
        </p:txBody>
      </p:sp>
      <p:sp>
        <p:nvSpPr>
          <p:cNvPr id="3" name="Content Placeholder 2"/>
          <p:cNvSpPr>
            <a:spLocks noGrp="1"/>
          </p:cNvSpPr>
          <p:nvPr>
            <p:ph idx="1"/>
          </p:nvPr>
        </p:nvSpPr>
        <p:spPr>
          <a:xfrm>
            <a:off x="457200" y="1219200"/>
            <a:ext cx="8229600" cy="5257800"/>
          </a:xfrm>
        </p:spPr>
        <p:txBody>
          <a:bodyPr>
            <a:noAutofit/>
          </a:bodyPr>
          <a:lstStyle/>
          <a:p>
            <a:r>
              <a:rPr lang="en-US" sz="2800" dirty="0" smtClean="0"/>
              <a:t>A possible motivation for such behavior is a desire to move away from the Italian and Yiddish vowels that speakers could so easily use in these words but which would be clear ethnic markers;</a:t>
            </a:r>
          </a:p>
          <a:p>
            <a:r>
              <a:rPr lang="en-US" sz="2800" dirty="0" smtClean="0"/>
              <a:t> however, the movement prompted by such avoidance behavior goes beyond the prevailing local norm and becomes an ethnic characteristic that serves as an indicator of identity and solidarity. </a:t>
            </a:r>
          </a:p>
          <a:p>
            <a:r>
              <a:rPr lang="en-US" sz="2800" dirty="0" smtClean="0"/>
              <a:t>Studies in </a:t>
            </a:r>
            <a:r>
              <a:rPr lang="en-US" sz="2800" i="1" dirty="0" smtClean="0"/>
              <a:t>social dialectology, the term used to refer to this branch of linguistic </a:t>
            </a:r>
            <a:r>
              <a:rPr lang="en-US" sz="2800" dirty="0" smtClean="0"/>
              <a:t>study, confront many difficult issues, particularly when investigators venture into cities.</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b="1" dirty="0" smtClean="0"/>
              <a:t>Sociolinguistics</a:t>
            </a:r>
            <a:endParaRPr lang="en-US" dirty="0"/>
          </a:p>
        </p:txBody>
      </p:sp>
      <p:sp>
        <p:nvSpPr>
          <p:cNvPr id="3" name="Content Placeholder 2"/>
          <p:cNvSpPr>
            <a:spLocks noGrp="1"/>
          </p:cNvSpPr>
          <p:nvPr>
            <p:ph idx="1"/>
          </p:nvPr>
        </p:nvSpPr>
        <p:spPr>
          <a:xfrm>
            <a:off x="228600" y="1143000"/>
            <a:ext cx="8686800" cy="4724401"/>
          </a:xfrm>
        </p:spPr>
        <p:txBody>
          <a:bodyPr>
            <a:noAutofit/>
          </a:bodyPr>
          <a:lstStyle/>
          <a:p>
            <a:r>
              <a:rPr lang="en-US" sz="2400" dirty="0" smtClean="0"/>
              <a:t>Cities are much more difficult to characterize linguistically than are rural hamlets; </a:t>
            </a:r>
          </a:p>
          <a:p>
            <a:r>
              <a:rPr lang="en-US" sz="2400" dirty="0" smtClean="0"/>
              <a:t>variation in language and patterns of change are much more obvious in cities,</a:t>
            </a:r>
          </a:p>
          <a:p>
            <a:r>
              <a:rPr lang="en-US" sz="2400" dirty="0" smtClean="0"/>
              <a:t> e.g., in family structures, employment, and opportunities for social advancement or decline.</a:t>
            </a:r>
          </a:p>
          <a:p>
            <a:r>
              <a:rPr lang="en-US" sz="2400" dirty="0" smtClean="0"/>
              <a:t> Migration, both in and out of cities, is also usually a potent linguistic factor.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17. ‘A language is a dialect with an army and a navy’ is a well-known observation.(Today we would add an ‘</a:t>
            </a:r>
            <a:r>
              <a:rPr lang="en-US" dirty="0" err="1" smtClean="0"/>
              <a:t>airforce</a:t>
            </a:r>
            <a:r>
              <a:rPr lang="en-US" dirty="0" smtClean="0"/>
              <a:t>’!) True? And, if so, what are the consequences?</a:t>
            </a:r>
          </a:p>
          <a:p>
            <a:pPr>
              <a:buNone/>
            </a:pPr>
            <a:r>
              <a:rPr lang="en-US" dirty="0" smtClean="0"/>
              <a:t>18. In the </a:t>
            </a:r>
            <a:r>
              <a:rPr lang="en-US" i="1" dirty="0" smtClean="0"/>
              <a:t>UNESCO Courier of April, 2000, a writer makes the following </a:t>
            </a:r>
            <a:r>
              <a:rPr lang="en-US" dirty="0" smtClean="0"/>
              <a:t>observation: </a:t>
            </a:r>
          </a:p>
          <a:p>
            <a:r>
              <a:rPr lang="en-US" dirty="0" smtClean="0"/>
              <a:t>‘Languages usually have a relatively short life span as well as a very high death rate. Only a few, including Basque, Egyptian, Chinese, Greek, Hebrew, Latin, Persian, Sanskrit, and Tamil have lasted more than 2000 years.’</a:t>
            </a:r>
          </a:p>
          <a:p>
            <a:r>
              <a:rPr lang="en-US" dirty="0" smtClean="0"/>
              <a:t> How is this statement at best a half-truth?</a:t>
            </a:r>
          </a:p>
          <a:p>
            <a:pPr>
              <a:buNone/>
            </a:pPr>
            <a:r>
              <a:rPr lang="en-US" dirty="0" smtClean="0"/>
              <a:t>19. Are the Australian, New Zealand, Canadian, and other national varieties of English ‘new dialects’ of English, or autonomous languages, or possibly even both? (See Hickey, 2004, Gordon et al., 2004, and </a:t>
            </a:r>
            <a:r>
              <a:rPr lang="en-US" dirty="0" err="1" smtClean="0"/>
              <a:t>Trudgill</a:t>
            </a:r>
            <a:r>
              <a:rPr lang="en-US" dirty="0" smtClean="0"/>
              <a:t>, 2004.)</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Cities also spread their influence far beyond their limits and their importance should never be underestimated in considering such matters as the standardization and diffusion of languages. </a:t>
            </a:r>
          </a:p>
          <a:p>
            <a:r>
              <a:rPr lang="en-US" dirty="0" smtClean="0"/>
              <a:t>In later chapters  we will look closely at the importance of language variation in cities and see how important such variation is in trying to understand how and why change occurs in languages. </a:t>
            </a:r>
          </a:p>
          <a:p>
            <a:r>
              <a:rPr lang="en-US" dirty="0" smtClean="0"/>
              <a:t>In this way we may also come to appreciate why some sociolinguists regard such variation as being at the heart of work in sociolinguistics.</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600200"/>
            <a:ext cx="8305800" cy="5029200"/>
          </a:xfrm>
        </p:spPr>
        <p:txBody>
          <a:bodyPr>
            <a:normAutofit fontScale="70000" lnSpcReduction="20000"/>
          </a:bodyPr>
          <a:lstStyle/>
          <a:p>
            <a:r>
              <a:rPr lang="en-US" b="1" i="1" dirty="0" smtClean="0"/>
              <a:t>Discussion</a:t>
            </a:r>
          </a:p>
          <a:p>
            <a:r>
              <a:rPr lang="en-US" dirty="0" smtClean="0"/>
              <a:t>1. </a:t>
            </a:r>
            <a:r>
              <a:rPr lang="en-US" dirty="0" err="1" smtClean="0"/>
              <a:t>Gumperz</a:t>
            </a:r>
            <a:r>
              <a:rPr lang="en-US" dirty="0" smtClean="0"/>
              <a:t> (1968) maintains that separate languages maintain themselves most readily in closed tribal systems in which kinship dominates all activities;</a:t>
            </a:r>
          </a:p>
          <a:p>
            <a:r>
              <a:rPr lang="en-US" dirty="0" smtClean="0"/>
              <a:t> on the other hand, distinctive varieties arise in highly stratified societies.</a:t>
            </a:r>
          </a:p>
          <a:p>
            <a:r>
              <a:rPr lang="en-US" dirty="0" smtClean="0"/>
              <a:t>He points out that, when social change causes the breakdown of traditional social structures and the formation of new ties, linguistic barriers between varieties also break down.</a:t>
            </a:r>
          </a:p>
          <a:p>
            <a:r>
              <a:rPr lang="en-US" dirty="0" smtClean="0"/>
              <a:t> Can you think of any examples which either confirm or disconfirm this claim?</a:t>
            </a:r>
          </a:p>
          <a:p>
            <a:r>
              <a:rPr lang="en-US" dirty="0" smtClean="0"/>
              <a:t>2. If some social dialects may properly be labeled </a:t>
            </a:r>
            <a:r>
              <a:rPr lang="en-US" i="1" dirty="0" smtClean="0"/>
              <a:t>nonstandard, </a:t>
            </a:r>
            <a:r>
              <a:rPr lang="en-US" i="1" dirty="0" err="1" smtClean="0"/>
              <a:t>Labov</a:t>
            </a:r>
            <a:r>
              <a:rPr lang="en-US" i="1" dirty="0" smtClean="0"/>
              <a:t> </a:t>
            </a:r>
            <a:r>
              <a:rPr lang="en-US" dirty="0" smtClean="0"/>
              <a:t>raises a very important issue in connection with finding speakers who can supply reliable data concerning such varieties. He says: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We have not encountered any non-standard speakers who gained good control of a standard language, and still retained control of the non-standard vernacular.</a:t>
            </a:r>
          </a:p>
          <a:p>
            <a:r>
              <a:rPr lang="en-US" dirty="0" smtClean="0"/>
              <a:t>Dialect differences depend upon low-level rules which appear as minor adjustments and extensions of contextual conditions, etc. </a:t>
            </a:r>
          </a:p>
          <a:p>
            <a:r>
              <a:rPr lang="en-US" dirty="0" smtClean="0"/>
              <a:t>It appears that such conditions inevitably interact, and, although the speaker may indeed appear to be speaking the vernacular, close examination of his speech shows that his grammar has been heavily influenced by the standard. </a:t>
            </a:r>
          </a:p>
          <a:p>
            <a:r>
              <a:rPr lang="en-US" dirty="0" smtClean="0"/>
              <a:t>He may succeed in convincing his listeners that he is speaking the vernacular, but this impression seems to depend upon a number of unsystematic and heavily marked signals.</a:t>
            </a:r>
          </a:p>
          <a:p>
            <a:r>
              <a:rPr lang="en-US" dirty="0" smtClean="0"/>
              <a:t>If </a:t>
            </a:r>
            <a:r>
              <a:rPr lang="en-US" dirty="0" err="1" smtClean="0"/>
              <a:t>Labov’s</a:t>
            </a:r>
            <a:r>
              <a:rPr lang="en-US" dirty="0" smtClean="0"/>
              <a:t> observation is correct, what must we do to gain access to any information we seek about ‘the non-standard vernacular’? What difficulties do you foresee?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3. How are language norms established and perpetuated in rather isolated rural communities, e.g., a small village in the west of England, or in northern Vermont, or in the interior of British Columbia? </a:t>
            </a:r>
          </a:p>
          <a:p>
            <a:r>
              <a:rPr lang="en-US" dirty="0" smtClean="0"/>
              <a:t>How different do you think the situation is in London, New York, or Vancouver?</a:t>
            </a:r>
          </a:p>
          <a:p>
            <a:r>
              <a:rPr lang="en-US" dirty="0" smtClean="0"/>
              <a:t> Are there any similarities at all?</a:t>
            </a:r>
          </a:p>
          <a:p>
            <a:r>
              <a:rPr lang="en-US" dirty="0" smtClean="0"/>
              <a:t> How are language norms established overall in England, the United States, and Canada?</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Styles, Registers, and Beliefs</a:t>
            </a:r>
            <a:endParaRPr lang="en-US" dirty="0"/>
          </a:p>
        </p:txBody>
      </p:sp>
      <p:sp>
        <p:nvSpPr>
          <p:cNvPr id="3" name="Content Placeholder 2"/>
          <p:cNvSpPr>
            <a:spLocks noGrp="1"/>
          </p:cNvSpPr>
          <p:nvPr>
            <p:ph idx="1"/>
          </p:nvPr>
        </p:nvSpPr>
        <p:spPr>
          <a:xfrm>
            <a:off x="304800" y="1447800"/>
            <a:ext cx="8382000" cy="5257800"/>
          </a:xfrm>
        </p:spPr>
        <p:txBody>
          <a:bodyPr>
            <a:noAutofit/>
          </a:bodyPr>
          <a:lstStyle/>
          <a:p>
            <a:r>
              <a:rPr lang="en-US" sz="2400" dirty="0" smtClean="0"/>
              <a:t>The study of dialects is further complicated by the fact that speakers can adopt different </a:t>
            </a:r>
            <a:r>
              <a:rPr lang="en-US" sz="2400" i="1" dirty="0" smtClean="0"/>
              <a:t>styles of speaking.</a:t>
            </a:r>
          </a:p>
          <a:p>
            <a:r>
              <a:rPr lang="en-US" sz="2400" i="1" dirty="0" smtClean="0"/>
              <a:t> You can speak very formally or very informally, </a:t>
            </a:r>
            <a:r>
              <a:rPr lang="en-US" sz="2400" dirty="0" smtClean="0"/>
              <a:t>your choice being governed by circumstances.</a:t>
            </a:r>
          </a:p>
          <a:p>
            <a:r>
              <a:rPr lang="en-US" sz="2400" dirty="0" smtClean="0"/>
              <a:t> Ceremonial occasions almost invariably require very formal speech, public lectures somewhat less formal, casual conversation quite informal, and conversations between intimates on matters of little importance may be extremely informal and casual. </a:t>
            </a:r>
          </a:p>
          <a:p>
            <a:r>
              <a:rPr lang="en-US" sz="2400" dirty="0" smtClean="0"/>
              <a:t>We may try to relate the level of formality chosen to a variety of factors: the kind of occasion; the various social, age, and other differences that exist between the participants; the particular task that is involved, e.g., writing or speaking;</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emotional involvement of one or more of the participants; and so on.</a:t>
            </a:r>
          </a:p>
          <a:p>
            <a:r>
              <a:rPr lang="en-US" dirty="0" smtClean="0"/>
              <a:t> We appreciate that such distinctions exist when we recognize the stylistic appropriateness of </a:t>
            </a:r>
            <a:r>
              <a:rPr lang="en-US" i="1" dirty="0" smtClean="0"/>
              <a:t>What do you intend to do, your majesty? and the inappropriateness of </a:t>
            </a:r>
            <a:r>
              <a:rPr lang="en-US" i="1" dirty="0" err="1" smtClean="0"/>
              <a:t>Waddya</a:t>
            </a:r>
            <a:r>
              <a:rPr lang="en-US" i="1" dirty="0" smtClean="0"/>
              <a:t> intend </a:t>
            </a:r>
            <a:r>
              <a:rPr lang="en-US" i="1" dirty="0" err="1" smtClean="0"/>
              <a:t>doin</a:t>
            </a:r>
            <a:r>
              <a:rPr lang="en-US" i="1" dirty="0" smtClean="0"/>
              <a:t>’, Rex?</a:t>
            </a:r>
          </a:p>
          <a:p>
            <a:r>
              <a:rPr lang="en-US" i="1" dirty="0" smtClean="0"/>
              <a:t> While it may </a:t>
            </a:r>
            <a:r>
              <a:rPr lang="en-US" dirty="0" smtClean="0"/>
              <a:t>be difficult to characterize discrete levels of formality, it is nevertheless possible to show that native speakers of all languages control a range of stylistic varieties.</a:t>
            </a:r>
          </a:p>
          <a:p>
            <a:r>
              <a:rPr lang="en-US" dirty="0" smtClean="0"/>
              <a:t> It is also quite possible to predict with considerable confidence the stylistic features that a native speaker will tend to employ on certain occasions.</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152400" y="1447800"/>
            <a:ext cx="8686800" cy="5181600"/>
          </a:xfrm>
        </p:spPr>
        <p:txBody>
          <a:bodyPr>
            <a:noAutofit/>
          </a:bodyPr>
          <a:lstStyle/>
          <a:p>
            <a:r>
              <a:rPr lang="en-US" sz="2400" i="1" dirty="0" smtClean="0"/>
              <a:t>Register is another complicating factor in any study of language varieties.</a:t>
            </a:r>
          </a:p>
          <a:p>
            <a:r>
              <a:rPr lang="en-US" sz="2400" dirty="0" smtClean="0"/>
              <a:t>Registers are sets of language items associated with discrete occupational or social groups. </a:t>
            </a:r>
          </a:p>
          <a:p>
            <a:r>
              <a:rPr lang="en-US" sz="2400" dirty="0" smtClean="0"/>
              <a:t>Surgeons, airline pilots, bank managers, sales clerks, jazz fans, and pimps employ different registers. </a:t>
            </a:r>
          </a:p>
          <a:p>
            <a:r>
              <a:rPr lang="en-US" sz="2400" dirty="0" smtClean="0"/>
              <a:t>As Ferguson says, ‘People participating in recurrent communication situations tend to develop similar vocabularies, similar features of intonation, and characteristic bits of syntax and phonology that they use in these situations.’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a:bodyPr>
          <a:lstStyle/>
          <a:p>
            <a:r>
              <a:rPr lang="en-US" dirty="0" smtClean="0"/>
              <a:t>This kind of variety is a register. Ferguson adds that its ‘special terms for recurrent objects and events, and formulaic sequences or “routines,” seem to facilitate speedy communication; </a:t>
            </a:r>
          </a:p>
          <a:p>
            <a:r>
              <a:rPr lang="en-US" dirty="0" smtClean="0"/>
              <a:t>other features apparently serve to mark the register, establish feelings of rapport, and serve other purposes similar to the accommodation that influences dialect formation.</a:t>
            </a:r>
          </a:p>
          <a:p>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is no mistaking the strong tendency for individuals and co communicators to develop register variation along many dimensions.’ </a:t>
            </a:r>
          </a:p>
          <a:p>
            <a:r>
              <a:rPr lang="en-US" dirty="0" smtClean="0"/>
              <a:t>Of course, one person may control a variety of registers: you can be a stockbroker and an archeologist, or a mountain climber and an economist. </a:t>
            </a:r>
          </a:p>
          <a:p>
            <a:r>
              <a:rPr lang="en-US" dirty="0" smtClean="0"/>
              <a:t>Each register helps you to express your identity at a specific time or place, i.e., how you seek to present yourself to others.</a:t>
            </a:r>
          </a:p>
          <a:p>
            <a:r>
              <a:rPr lang="en-US" dirty="0" smtClean="0"/>
              <a:t>Dialect, style, and register differences are largely independent: you can talk casually about mountain climbing in a local variety of a language, or you can write a formal technical study of wine making.</a:t>
            </a:r>
          </a:p>
          <a:p>
            <a:r>
              <a:rPr lang="en-US" dirty="0" smtClean="0"/>
              <a:t>You may also be judged to speak ‘better’ or ‘worse’ than other speakers who have much the same background. </a:t>
            </a:r>
          </a:p>
          <a:p>
            <a:r>
              <a:rPr lang="en-US" dirty="0" smtClean="0"/>
              <a:t>It is quite usual to find some people who are acknowledged to speak a language or one of its varieties better or worse than others.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944562"/>
          </a:xfrm>
        </p:spPr>
        <p:txBody>
          <a:bodyPr/>
          <a:lstStyle/>
          <a:p>
            <a:r>
              <a:rPr lang="en-US" b="1" dirty="0" smtClean="0"/>
              <a:t>Sociolinguistics</a:t>
            </a:r>
            <a:endParaRPr lang="en-US" dirty="0"/>
          </a:p>
        </p:txBody>
      </p:sp>
      <p:sp>
        <p:nvSpPr>
          <p:cNvPr id="3" name="Content Placeholder 2"/>
          <p:cNvSpPr>
            <a:spLocks noGrp="1"/>
          </p:cNvSpPr>
          <p:nvPr>
            <p:ph idx="1"/>
          </p:nvPr>
        </p:nvSpPr>
        <p:spPr>
          <a:xfrm>
            <a:off x="228600" y="1219200"/>
            <a:ext cx="8763000" cy="4906963"/>
          </a:xfrm>
        </p:spPr>
        <p:txBody>
          <a:bodyPr>
            <a:noAutofit/>
          </a:bodyPr>
          <a:lstStyle/>
          <a:p>
            <a:r>
              <a:rPr lang="en-US" sz="2400" dirty="0" smtClean="0"/>
              <a:t>In an article on the varieties of speech he found among the 1,700 or so speakers of </a:t>
            </a:r>
            <a:r>
              <a:rPr lang="en-US" sz="2400" dirty="0" err="1" smtClean="0"/>
              <a:t>Menomini</a:t>
            </a:r>
            <a:r>
              <a:rPr lang="en-US" sz="2400" dirty="0" smtClean="0"/>
              <a:t>, an Amerindian language of Wisconsin, Bloomfield (1927) mentioned a variety of skills that were displayed among some of the speakers he knew best:</a:t>
            </a:r>
          </a:p>
          <a:p>
            <a:r>
              <a:rPr lang="en-US" sz="2400" dirty="0" smtClean="0"/>
              <a:t> a woman in her sixties who spoke ‘a beautiful and highly idiomatic </a:t>
            </a:r>
            <a:r>
              <a:rPr lang="en-US" sz="2400" dirty="0" err="1" smtClean="0"/>
              <a:t>Menomini</a:t>
            </a:r>
            <a:r>
              <a:rPr lang="en-US" sz="2400" dirty="0" smtClean="0"/>
              <a:t>’; </a:t>
            </a:r>
          </a:p>
          <a:p>
            <a:r>
              <a:rPr lang="en-US" sz="2400" dirty="0" smtClean="0"/>
              <a:t>her husband, who used ‘forms which are current among bad speakers’ on some occasions and ‘elevated speech,’ incorporating forms best described as ‘spelling pronunciations,’ ‘ritualistic compound words and occasional archaisms’ on others;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 </a:t>
            </a:r>
            <a:br>
              <a:rPr lang="en-US" b="1" dirty="0" smtClean="0"/>
            </a:br>
            <a:r>
              <a:rPr lang="en-US" b="1" dirty="0" smtClean="0"/>
              <a:t>Regional Dialects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t>Regional variation in the way a language is spoken is likely to provide one of the easiest ways of observing variety in language.</a:t>
            </a:r>
          </a:p>
          <a:p>
            <a:r>
              <a:rPr lang="en-US" dirty="0" smtClean="0"/>
              <a:t> As you travel throughout a wide geographical area in which a language is spoken, and particularly if that language has been spoken in that area for many hundreds of years, you are almost certain to notice differences in pronunciation, in the choices and forms</a:t>
            </a:r>
            <a:r>
              <a:rPr lang="en-US" i="1" dirty="0" smtClean="0"/>
              <a:t>, Dialects, and Varieties </a:t>
            </a:r>
            <a:r>
              <a:rPr lang="en-US" dirty="0" smtClean="0"/>
              <a:t>of words, and in syntax.</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 an old man who ‘spoke with bad syntax and </a:t>
            </a:r>
            <a:r>
              <a:rPr lang="en-US" dirty="0" err="1" smtClean="0"/>
              <a:t>meagre</a:t>
            </a:r>
            <a:r>
              <a:rPr lang="en-US" dirty="0" smtClean="0"/>
              <a:t>, often inept vocabulary, yet with occasional archaisms’; </a:t>
            </a:r>
          </a:p>
          <a:p>
            <a:r>
              <a:rPr lang="en-US" dirty="0" smtClean="0"/>
              <a:t>a man of about forty with ‘atrocious’ </a:t>
            </a:r>
            <a:r>
              <a:rPr lang="en-US" dirty="0" err="1" smtClean="0"/>
              <a:t>Menomini</a:t>
            </a:r>
            <a:r>
              <a:rPr lang="en-US" dirty="0" smtClean="0"/>
              <a:t>, i.e., a small vocabulary, barbarous inflections, threadbare sentences; </a:t>
            </a:r>
          </a:p>
          <a:p>
            <a:r>
              <a:rPr lang="en-US" dirty="0" smtClean="0"/>
              <a:t>and two half breeds, one who spoke using a vast vocabulary and the other who employed ‘racy idiom.’</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Value judgments of this kind sometimes emerge for reasons that are hard to explain. </a:t>
            </a:r>
          </a:p>
          <a:p>
            <a:r>
              <a:rPr lang="en-US" dirty="0" smtClean="0"/>
              <a:t>For example, there appears to be a subtle bias built into the way people tend to judge dialects. </a:t>
            </a:r>
          </a:p>
          <a:p>
            <a:r>
              <a:rPr lang="en-US" dirty="0" smtClean="0"/>
              <a:t>Quite often, though not always, people seem to exhibit a preference for rural dialects over urban ones.</a:t>
            </a:r>
          </a:p>
          <a:p>
            <a:r>
              <a:rPr lang="en-US" dirty="0" smtClean="0"/>
              <a:t> In England the speech of </a:t>
            </a:r>
            <a:r>
              <a:rPr lang="en-US" dirty="0" err="1" smtClean="0"/>
              <a:t>Northumbria</a:t>
            </a:r>
            <a:r>
              <a:rPr lang="en-US" dirty="0" smtClean="0"/>
              <a:t> seems more highly valued than the speech of </a:t>
            </a:r>
            <a:r>
              <a:rPr lang="en-US" dirty="0" err="1" smtClean="0"/>
              <a:t>Tyneside</a:t>
            </a:r>
            <a:r>
              <a:rPr lang="en-US" dirty="0" smtClean="0"/>
              <a:t> and certainly the speech of Liverpool seems less valued than that of northwest England as a whole.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North America the speech of upstate New York does not have the negative characteristics associated with much of the speech of New York City.</a:t>
            </a:r>
          </a:p>
          <a:p>
            <a:r>
              <a:rPr lang="en-US" dirty="0" smtClean="0"/>
              <a:t> Why such different attitudes should exist is not easy to say.</a:t>
            </a:r>
          </a:p>
          <a:p>
            <a:r>
              <a:rPr lang="en-US" dirty="0" smtClean="0"/>
              <a:t> Is it a preference for things that appear to be ‘older’ and ‘more conservative,’ a subconscious dislike of some of the characteristics of urbanization, including uncertainty about what standards should prevail, or some other reason or reasons?</a:t>
            </a:r>
          </a:p>
          <a:p>
            <a:r>
              <a:rPr lang="en-US" dirty="0" smtClean="0"/>
              <a:t>Sometimes these notions of ‘better’ and ‘worse’ solidify into those of ‘correctness’ and ‘incorrectness.’</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228600" y="1600200"/>
            <a:ext cx="8458200" cy="4525963"/>
          </a:xfrm>
        </p:spPr>
        <p:txBody>
          <a:bodyPr>
            <a:noAutofit/>
          </a:bodyPr>
          <a:lstStyle/>
          <a:p>
            <a:r>
              <a:rPr lang="en-US" sz="2400" dirty="0" smtClean="0"/>
              <a:t>3) concerning the latter notions: The popular explanation of ‘correct’ and ‘incorrect’ speech reduces the matter to one of knowledge versus ignorance. </a:t>
            </a:r>
          </a:p>
          <a:p>
            <a:r>
              <a:rPr lang="en-US" sz="2400" dirty="0" smtClean="0"/>
              <a:t>There is such a thing as correct English. An ignorant person does not know the correct forms; therefore he cannot help using incorrect ones. </a:t>
            </a:r>
          </a:p>
          <a:p>
            <a:r>
              <a:rPr lang="en-US" sz="2400" dirty="0" smtClean="0"/>
              <a:t>In the process of education one learns the correct forms and, by practice and an effort of will (‘careful speaking’), acquires the habit of using them.</a:t>
            </a:r>
          </a:p>
          <a:p>
            <a:r>
              <a:rPr lang="en-US" sz="2400" dirty="0" smtClean="0"/>
              <a:t> If one associates with ignorant speakers, or relaxes the effort of will (‘careless speaking’), one will lapse into the incorrect forms . . . there is one error in the popular view which is of special interest. </a:t>
            </a:r>
            <a:endParaRPr 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incorrect forms cannot be the result of ignorance or carelessness, for they are by no means haphazard, but, on the contrary, very stable. </a:t>
            </a:r>
          </a:p>
          <a:p>
            <a:r>
              <a:rPr lang="en-US" dirty="0" smtClean="0"/>
              <a:t>For instance, if a person is so ignorant as not to know how to say </a:t>
            </a:r>
            <a:r>
              <a:rPr lang="en-US" i="1" dirty="0" smtClean="0"/>
              <a:t>I see it in past time, we might expect him to use all kinds of chance </a:t>
            </a:r>
            <a:r>
              <a:rPr lang="en-US" dirty="0" smtClean="0"/>
              <a:t>forms, and, especially, to resort to easily formed locutions, such as </a:t>
            </a:r>
            <a:r>
              <a:rPr lang="en-US" i="1" dirty="0" smtClean="0"/>
              <a:t>I did see it, or </a:t>
            </a:r>
            <a:r>
              <a:rPr lang="en-US" dirty="0" smtClean="0"/>
              <a:t>to the addition of the regular past-time suffix: </a:t>
            </a:r>
            <a:r>
              <a:rPr lang="en-US" i="1" dirty="0" smtClean="0"/>
              <a:t>I seed it.</a:t>
            </a:r>
          </a:p>
          <a:p>
            <a:r>
              <a:rPr lang="en-US" i="1" dirty="0" smtClean="0"/>
              <a:t>But instead, these ignorant </a:t>
            </a:r>
            <a:r>
              <a:rPr lang="en-US" dirty="0" smtClean="0"/>
              <a:t>people quite consistently say </a:t>
            </a:r>
            <a:r>
              <a:rPr lang="en-US" i="1" dirty="0" smtClean="0"/>
              <a:t>I seen it. Now it is evident that one fixed and consistent </a:t>
            </a:r>
            <a:r>
              <a:rPr lang="en-US" dirty="0" smtClean="0"/>
              <a:t>form will be no more difficult than another:</a:t>
            </a:r>
          </a:p>
          <a:p>
            <a:r>
              <a:rPr lang="en-US" dirty="0" smtClean="0"/>
              <a:t> a person who has learned </a:t>
            </a:r>
            <a:r>
              <a:rPr lang="en-US" i="1" dirty="0" smtClean="0"/>
              <a:t>I seen </a:t>
            </a:r>
            <a:r>
              <a:rPr lang="en-US" dirty="0" smtClean="0"/>
              <a:t>as the past of </a:t>
            </a:r>
            <a:r>
              <a:rPr lang="en-US" i="1" dirty="0" smtClean="0"/>
              <a:t>I see has learned just as much as one who says I saw.</a:t>
            </a:r>
          </a:p>
          <a:p>
            <a:r>
              <a:rPr lang="en-US" i="1" dirty="0" smtClean="0"/>
              <a:t> He has simply </a:t>
            </a:r>
            <a:r>
              <a:rPr lang="en-US" dirty="0" smtClean="0"/>
              <a:t>learned something different. </a:t>
            </a:r>
          </a:p>
          <a:p>
            <a:r>
              <a:rPr lang="en-US" dirty="0" smtClean="0"/>
              <a:t>Although most of the people who say </a:t>
            </a:r>
            <a:r>
              <a:rPr lang="en-US" i="1" dirty="0" smtClean="0"/>
              <a:t>I seen are </a:t>
            </a:r>
            <a:r>
              <a:rPr lang="en-US" dirty="0" smtClean="0"/>
              <a:t>ignorant, their ignorance does not account for this form of speech.</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Many people hold strong beliefs on various issues having to do with language and are quite willing to offer their judgments on issues (see Bauer and </a:t>
            </a:r>
            <a:r>
              <a:rPr lang="en-US" dirty="0" err="1" smtClean="0"/>
              <a:t>Trudgill</a:t>
            </a:r>
            <a:r>
              <a:rPr lang="en-US" dirty="0" smtClean="0"/>
              <a:t>, 1998, </a:t>
            </a:r>
            <a:r>
              <a:rPr lang="en-US" dirty="0" err="1" smtClean="0"/>
              <a:t>Niedzielski</a:t>
            </a:r>
            <a:r>
              <a:rPr lang="en-US" dirty="0" smtClean="0"/>
              <a:t> and Preston, 1999, and </a:t>
            </a:r>
            <a:r>
              <a:rPr lang="en-US" dirty="0" err="1" smtClean="0"/>
              <a:t>Wardhaugh</a:t>
            </a:r>
            <a:r>
              <a:rPr lang="en-US" dirty="0" smtClean="0"/>
              <a:t>, 1999). </a:t>
            </a:r>
          </a:p>
          <a:p>
            <a:r>
              <a:rPr lang="en-US" dirty="0" smtClean="0"/>
              <a:t>They believe such things as certain languages lack grammar, that you can speak English without an accent, that French is more logical than English, </a:t>
            </a:r>
          </a:p>
          <a:p>
            <a:r>
              <a:rPr lang="en-US" dirty="0" smtClean="0"/>
              <a:t>that parents teach their children to speak, that primitive languages exist, that English is degenerating and language standards are slipping, that pronunciation should be based on spelling, and so on and so on.</a:t>
            </a:r>
          </a:p>
          <a:p>
            <a:r>
              <a:rPr lang="en-US" dirty="0" smtClean="0"/>
              <a:t> Much discussion of language matters in the media concerns such ‘issues’ and there are periodic attempts to ‘clean up’ various bits and pieces, attempts that Cameron (1995) calls ‘verbal hygiene.’</a:t>
            </a: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Most linguists studiously avoid getting involved in such issues having witnessed the failure of various attempts to influence received opinions on such matters. </a:t>
            </a:r>
          </a:p>
          <a:p>
            <a:r>
              <a:rPr lang="en-US" dirty="0" smtClean="0"/>
              <a:t>As I have written elsewhere (1999, p. viii), ‘Linguists . . . know that many popular beliefs about language are false and that much we are taught about language is misdirected.</a:t>
            </a:r>
          </a:p>
          <a:p>
            <a:r>
              <a:rPr lang="en-US" dirty="0" smtClean="0"/>
              <a:t>They also know how difficult it is to effect change.’ Language beliefs are well entrenched as are language attitudes and language behaviors.</a:t>
            </a:r>
          </a:p>
          <a:p>
            <a:r>
              <a:rPr lang="en-US" dirty="0" smtClean="0"/>
              <a:t> Sociolinguists should strive for an understanding of all three because all affect how people behave toward others.</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600200"/>
            <a:ext cx="8305800" cy="4953000"/>
          </a:xfrm>
        </p:spPr>
        <p:txBody>
          <a:bodyPr>
            <a:normAutofit fontScale="85000" lnSpcReduction="20000"/>
          </a:bodyPr>
          <a:lstStyle/>
          <a:p>
            <a:r>
              <a:rPr lang="en-US" dirty="0" smtClean="0"/>
              <a:t>As we have seen, many varieties of language exist and each language exists in a number of guises.</a:t>
            </a:r>
          </a:p>
          <a:p>
            <a:r>
              <a:rPr lang="en-US" dirty="0" smtClean="0"/>
              <a:t> However, languages do not vary in every possible way. It is still quite possible to listen to an individual speaker and infer very specific things about that speaker after hearing relatively little of his or her speech. </a:t>
            </a:r>
          </a:p>
          <a:p>
            <a:r>
              <a:rPr lang="en-US" dirty="0" smtClean="0"/>
              <a:t>The interesting problem is accounting for our ability to do that. </a:t>
            </a:r>
          </a:p>
          <a:p>
            <a:r>
              <a:rPr lang="en-US" dirty="0" smtClean="0"/>
              <a:t>What are the specific linguistic features we rely on to classify a person as being from a particular place, a member of a certain social class, a representative of a specific profession, a social climber, a person pretending to be someone he or she is not, and so on?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 One possible hypothesis is that we rely on relatively few cues, e.g., the presence or absence of certain linguistic features. </a:t>
            </a:r>
          </a:p>
          <a:p>
            <a:r>
              <a:rPr lang="en-US" dirty="0" smtClean="0"/>
              <a:t>We are also sensitive to the consistency or inconsistency in the use of these cues, </a:t>
            </a:r>
          </a:p>
          <a:p>
            <a:r>
              <a:rPr lang="en-US" dirty="0" smtClean="0"/>
              <a:t>so that on occasion it is not just that a particular linguistic feature is always used but that it is used such and such a percent of the time rather than exclusively or not at all.</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However, we may actually perceive its use or non-use to be categorical, i.e., the feature to be totally present or totally absent. </a:t>
            </a:r>
          </a:p>
          <a:p>
            <a:r>
              <a:rPr lang="en-US" dirty="0" smtClean="0"/>
              <a:t>This last hypothesis is an interesting one in that it raises very important questions about the linguistic capabilities of human beings, particularly about how individuals acquire the ability to use language in such ways.</a:t>
            </a:r>
          </a:p>
          <a:p>
            <a:r>
              <a:rPr lang="en-US" dirty="0" smtClean="0"/>
              <a:t> If you must learn to use both linguistic feature X (e.g., -</a:t>
            </a:r>
            <a:r>
              <a:rPr lang="en-US" i="1" dirty="0" err="1" smtClean="0"/>
              <a:t>ing</a:t>
            </a:r>
            <a:r>
              <a:rPr lang="en-US" i="1" dirty="0" smtClean="0"/>
              <a:t> endings on verbs) and linguistic feature Y (e.g., -in’ endings </a:t>
            </a:r>
            <a:r>
              <a:rPr lang="en-US" dirty="0" smtClean="0"/>
              <a:t>on verbs) and how to use them in different proportions in situations A, B, C, and so on, </a:t>
            </a:r>
          </a:p>
          <a:p>
            <a:r>
              <a:rPr lang="en-US" dirty="0" smtClean="0"/>
              <a:t>what does that tell us about innate human abilities and the human capacity for learning?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may even be very distinctive local colorings in the language which you notice as you move from one location to another. </a:t>
            </a:r>
          </a:p>
          <a:p>
            <a:r>
              <a:rPr lang="en-US" dirty="0" smtClean="0"/>
              <a:t>Such distinctive varieties are usually called </a:t>
            </a:r>
            <a:r>
              <a:rPr lang="en-US" i="1" dirty="0" smtClean="0"/>
              <a:t>regional dialects of the language. </a:t>
            </a:r>
          </a:p>
          <a:p>
            <a:r>
              <a:rPr lang="en-US" i="1" dirty="0" smtClean="0"/>
              <a:t>As we </a:t>
            </a:r>
            <a:r>
              <a:rPr lang="en-US" dirty="0" smtClean="0"/>
              <a:t>saw earlier, the term </a:t>
            </a:r>
            <a:r>
              <a:rPr lang="en-US" i="1" dirty="0" smtClean="0"/>
              <a:t>dialect is sometimes used only if there is a strong </a:t>
            </a:r>
            <a:r>
              <a:rPr lang="en-US" dirty="0" smtClean="0"/>
              <a:t>tradition of writing in the local variety. </a:t>
            </a:r>
          </a:p>
          <a:p>
            <a:r>
              <a:rPr lang="en-US" dirty="0" smtClean="0"/>
              <a:t>Old English and to a lesser extent Middle English had dialects in this sense. </a:t>
            </a:r>
          </a:p>
          <a:p>
            <a:r>
              <a:rPr lang="en-US" dirty="0" smtClean="0"/>
              <a:t>In the absence of such a tradition of writing the term </a:t>
            </a:r>
            <a:r>
              <a:rPr lang="en-US" i="1" dirty="0" smtClean="0"/>
              <a:t>patois may be used to describe the variety. </a:t>
            </a:r>
          </a:p>
          <a:p>
            <a:r>
              <a:rPr lang="en-US" i="1" dirty="0" smtClean="0"/>
              <a:t>However, many linguist </a:t>
            </a:r>
            <a:r>
              <a:rPr lang="en-US" i="1" dirty="0" err="1" smtClean="0"/>
              <a:t>s</a:t>
            </a:r>
            <a:r>
              <a:rPr lang="en-US" dirty="0" err="1" smtClean="0"/>
              <a:t>writing</a:t>
            </a:r>
            <a:r>
              <a:rPr lang="en-US" dirty="0" smtClean="0"/>
              <a:t> in English tend to use </a:t>
            </a:r>
            <a:r>
              <a:rPr lang="en-US" i="1" dirty="0" smtClean="0"/>
              <a:t>dialect to describe both situations and rarely, if </a:t>
            </a:r>
            <a:r>
              <a:rPr lang="en-US" dirty="0" smtClean="0"/>
              <a:t>at all, use </a:t>
            </a:r>
            <a:r>
              <a:rPr lang="en-US" i="1" dirty="0" smtClean="0"/>
              <a:t>patois as a scientific term. </a:t>
            </a:r>
          </a:p>
          <a:p>
            <a:r>
              <a:rPr lang="en-US" i="1" dirty="0" smtClean="0"/>
              <a:t>You are likely to encounter it only as a kind </a:t>
            </a:r>
            <a:r>
              <a:rPr lang="en-US" dirty="0" smtClean="0"/>
              <a:t>of anachronism, as in its use by Jamaicans, who often refer to the variety of English spoken on the island as a ‘patois.’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existence of different varieties is interesting in still another respect. </a:t>
            </a:r>
          </a:p>
          <a:p>
            <a:r>
              <a:rPr lang="en-US" dirty="0" smtClean="0"/>
              <a:t>While each of us may have productive control over only a very few varieties of a language, we can usually comprehend many more varieties and relate all of these to the concept of a ‘single language.’</a:t>
            </a:r>
          </a:p>
          <a:p>
            <a:r>
              <a:rPr lang="en-US" dirty="0" smtClean="0"/>
              <a:t>That is, our </a:t>
            </a:r>
            <a:r>
              <a:rPr lang="en-US" i="1" dirty="0" smtClean="0"/>
              <a:t>receptive linguistic ability </a:t>
            </a:r>
            <a:r>
              <a:rPr lang="en-US" dirty="0" smtClean="0"/>
              <a:t>is much greater than our </a:t>
            </a:r>
            <a:r>
              <a:rPr lang="en-US" i="1" dirty="0" smtClean="0"/>
              <a:t>productive linguistic ability. </a:t>
            </a:r>
          </a:p>
          <a:p>
            <a:r>
              <a:rPr lang="en-US" i="1" dirty="0" smtClean="0"/>
              <a:t>An interesting problem for </a:t>
            </a:r>
            <a:r>
              <a:rPr lang="en-US" dirty="0" smtClean="0"/>
              <a:t>linguists is knowing how best to characterize this ‘knowledge’ that we have which enables us to recognize something as being in the language but yet marked as ‘different’ in some way. Is it part of our </a:t>
            </a:r>
            <a:r>
              <a:rPr lang="en-US" i="1" dirty="0" smtClean="0"/>
              <a:t>competence or part of our performance </a:t>
            </a:r>
            <a:r>
              <a:rPr lang="en-US" dirty="0" smtClean="0"/>
              <a:t>in the </a:t>
            </a:r>
            <a:r>
              <a:rPr lang="en-US" dirty="0" err="1" smtClean="0"/>
              <a:t>Chomskyan</a:t>
            </a:r>
            <a:r>
              <a:rPr lang="en-US" dirty="0" smtClean="0"/>
              <a:t> sense?</a:t>
            </a:r>
          </a:p>
          <a:p>
            <a:r>
              <a:rPr lang="en-US" dirty="0" smtClean="0"/>
              <a:t> Or is that a false dichotomy? The first question is as yet unanswered but, as the second suggests, it could possibly be unanswerable.</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4800600"/>
          </a:xfrm>
        </p:spPr>
        <p:txBody>
          <a:bodyPr>
            <a:normAutofit fontScale="62500" lnSpcReduction="20000"/>
          </a:bodyPr>
          <a:lstStyle/>
          <a:p>
            <a:r>
              <a:rPr lang="en-US" sz="3800" b="1" i="1" dirty="0" smtClean="0"/>
              <a:t>Discussion</a:t>
            </a:r>
          </a:p>
          <a:p>
            <a:pPr>
              <a:buNone/>
            </a:pPr>
            <a:r>
              <a:rPr lang="en-US" sz="3800" dirty="0" smtClean="0"/>
              <a:t>1. When might each of the following sentences be stylistically appropriate?</a:t>
            </a:r>
          </a:p>
          <a:p>
            <a:pPr>
              <a:buNone/>
            </a:pPr>
            <a:r>
              <a:rPr lang="en-US" sz="3800" dirty="0" smtClean="0"/>
              <a:t>a. Attention!</a:t>
            </a:r>
          </a:p>
          <a:p>
            <a:pPr>
              <a:buNone/>
            </a:pPr>
            <a:r>
              <a:rPr lang="en-US" sz="3800" dirty="0" smtClean="0"/>
              <a:t>b. I do hereby bequeath . . .</a:t>
            </a:r>
          </a:p>
          <a:p>
            <a:pPr>
              <a:buNone/>
            </a:pPr>
            <a:r>
              <a:rPr lang="en-US" sz="3800" dirty="0" smtClean="0"/>
              <a:t>c. Our Father, which art in Heaven . . .</a:t>
            </a:r>
          </a:p>
          <a:p>
            <a:pPr>
              <a:buNone/>
            </a:pPr>
            <a:r>
              <a:rPr lang="en-US" sz="3800" dirty="0" smtClean="0"/>
              <a:t>d. Been to see your Dad recently?</a:t>
            </a:r>
          </a:p>
          <a:p>
            <a:pPr>
              <a:buNone/>
            </a:pPr>
            <a:r>
              <a:rPr lang="en-US" sz="3800" dirty="0" smtClean="0"/>
              <a:t>e. Get lost!</a:t>
            </a:r>
          </a:p>
          <a:p>
            <a:pPr>
              <a:buNone/>
            </a:pPr>
            <a:r>
              <a:rPr lang="en-US" sz="3800" dirty="0" smtClean="0"/>
              <a:t>f. Now if we consider the relationship between social class and income . . .</a:t>
            </a:r>
          </a:p>
          <a:p>
            <a:pPr>
              <a:buNone/>
            </a:pPr>
            <a:r>
              <a:rPr lang="en-US" sz="3800" dirty="0" smtClean="0"/>
              <a:t>g. Come off it!</a:t>
            </a:r>
          </a:p>
          <a:p>
            <a:pPr>
              <a:buNone/>
            </a:pPr>
            <a:r>
              <a:rPr lang="en-US" sz="3800" dirty="0" smtClean="0"/>
              <a:t>h. Take care!</a:t>
            </a:r>
          </a:p>
          <a:p>
            <a:pPr>
              <a:buNone/>
            </a:pPr>
            <a:r>
              <a:rPr lang="en-US" sz="3800" dirty="0" err="1" smtClean="0"/>
              <a:t>i</a:t>
            </a:r>
            <a:r>
              <a:rPr lang="en-US" sz="3800" dirty="0" smtClean="0"/>
              <a:t>. Haven’t we met somewhere before?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2. What stylistic characteristics do you associate with each of the following activities:</a:t>
            </a:r>
          </a:p>
          <a:p>
            <a:r>
              <a:rPr lang="en-US" dirty="0" smtClean="0"/>
              <a:t>talking to a young child; writing an essay for a professor;</a:t>
            </a:r>
          </a:p>
          <a:p>
            <a:r>
              <a:rPr lang="en-US" dirty="0" smtClean="0"/>
              <a:t> playing a board game with a close friend;</a:t>
            </a:r>
          </a:p>
          <a:p>
            <a:r>
              <a:rPr lang="en-US" dirty="0" smtClean="0"/>
              <a:t>approaching a stranger on the street to ask for directions; attending a funeral;</a:t>
            </a:r>
          </a:p>
          <a:p>
            <a:r>
              <a:rPr lang="en-US" dirty="0" smtClean="0"/>
              <a:t> talking to yourself; getting stopped for speeding; burning your finger?</a:t>
            </a:r>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r>
              <a:rPr lang="en-US" dirty="0" smtClean="0"/>
              <a:t>3. One of the easiest ways of persuading yourself that there are registers associated with different occupations is to read materials associated with different callings.</a:t>
            </a:r>
          </a:p>
          <a:p>
            <a:r>
              <a:rPr lang="en-US" dirty="0" smtClean="0"/>
              <a:t> You can quickly compile register differences from such sources as law reports, hairdressing or fashion magazines, scholarly journals, recipe books, sewing patterns, instruction manuals, textbooks, and so on.</a:t>
            </a:r>
          </a:p>
          <a:p>
            <a:r>
              <a:rPr lang="en-US" dirty="0" smtClean="0"/>
              <a:t> The supply is almost inexhaustible! You might compile lists of words from various sources and find out how long it takes one of your fellow students to identify the particular ‘sources’ as you read the lists aloud.</a:t>
            </a:r>
          </a:p>
          <a:p>
            <a:pPr>
              <a:buNone/>
            </a:pP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4. Hudson (1996) says ‘your dialect shows who (or what) you </a:t>
            </a:r>
            <a:r>
              <a:rPr lang="en-US" i="1" dirty="0" smtClean="0"/>
              <a:t>are, </a:t>
            </a:r>
            <a:r>
              <a:rPr lang="en-US" dirty="0" smtClean="0"/>
              <a:t>whilst your register shows what you are </a:t>
            </a:r>
            <a:r>
              <a:rPr lang="en-US" i="1" dirty="0" smtClean="0"/>
              <a:t>doing.’</a:t>
            </a:r>
          </a:p>
          <a:p>
            <a:r>
              <a:rPr lang="en-US" i="1" dirty="0" smtClean="0"/>
              <a:t> He acknowledges that </a:t>
            </a:r>
            <a:r>
              <a:rPr lang="en-US" dirty="0" smtClean="0"/>
              <a:t>‘these concepts are much less distinct than the slogan implies’; </a:t>
            </a:r>
          </a:p>
          <a:p>
            <a:r>
              <a:rPr lang="en-US" dirty="0" smtClean="0"/>
              <a:t>however, you might use them to sort out what would be dialect and register for a professor of sociology from Mississippi; </a:t>
            </a:r>
          </a:p>
          <a:p>
            <a:r>
              <a:rPr lang="en-US" dirty="0" smtClean="0"/>
              <a:t>a hairdresser from Newcastle working in London; a British naval commander; a sheep farmer in New Zealand; </a:t>
            </a:r>
          </a:p>
          <a:p>
            <a:r>
              <a:rPr lang="en-US" dirty="0" smtClean="0"/>
              <a:t>And a ‘street-wise’ person from any location you might choose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5. Wolfram and </a:t>
            </a:r>
            <a:r>
              <a:rPr lang="en-US" dirty="0" err="1" smtClean="0"/>
              <a:t>Fasold</a:t>
            </a:r>
            <a:r>
              <a:rPr lang="en-US" dirty="0" smtClean="0"/>
              <a:t> (1974) offer the following working definitions of what they called </a:t>
            </a:r>
            <a:r>
              <a:rPr lang="en-US" i="1" dirty="0" smtClean="0"/>
              <a:t>standard, super standard (or hypercorrect) and substandard </a:t>
            </a:r>
            <a:r>
              <a:rPr lang="en-US" dirty="0" smtClean="0"/>
              <a:t>(or </a:t>
            </a:r>
            <a:r>
              <a:rPr lang="en-US" i="1" dirty="0" smtClean="0"/>
              <a:t>nonstandard) speech. </a:t>
            </a:r>
          </a:p>
          <a:p>
            <a:r>
              <a:rPr lang="en-US" i="1" dirty="0" smtClean="0"/>
              <a:t>They say of someone that: </a:t>
            </a:r>
            <a:r>
              <a:rPr lang="en-US" dirty="0" smtClean="0"/>
              <a:t>If his reaction to the </a:t>
            </a:r>
            <a:r>
              <a:rPr lang="en-US" i="1" dirty="0" smtClean="0"/>
              <a:t>form (not the content) of the utterance is neutral and </a:t>
            </a:r>
            <a:r>
              <a:rPr lang="en-US" dirty="0" smtClean="0"/>
              <a:t>he can devote full attention to the meaning, then the form is standard for him. </a:t>
            </a:r>
          </a:p>
          <a:p>
            <a:r>
              <a:rPr lang="en-US" dirty="0" smtClean="0"/>
              <a:t>If his attention is diverted from the meaning of the utterance because it sounds ‘snooty,’ then the utterance is super standard. </a:t>
            </a:r>
          </a:p>
          <a:p>
            <a:r>
              <a:rPr lang="en-US" dirty="0" smtClean="0"/>
              <a:t>If his attention is diverted from the message because the utterance sounds like poor English, then the form is substandard.</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a:xfrm>
            <a:off x="381000" y="1447800"/>
            <a:ext cx="8305800" cy="4678363"/>
          </a:xfrm>
        </p:spPr>
        <p:txBody>
          <a:bodyPr>
            <a:noAutofit/>
          </a:bodyPr>
          <a:lstStyle/>
          <a:p>
            <a:pPr>
              <a:buNone/>
            </a:pPr>
            <a:r>
              <a:rPr lang="en-US" sz="2000" dirty="0" smtClean="0"/>
              <a:t>What are your reactions to each of the following?</a:t>
            </a:r>
          </a:p>
          <a:p>
            <a:pPr>
              <a:buNone/>
            </a:pPr>
            <a:r>
              <a:rPr lang="en-US" sz="2000" dirty="0" smtClean="0"/>
              <a:t>a. Am I not?</a:t>
            </a:r>
          </a:p>
          <a:p>
            <a:pPr>
              <a:buNone/>
            </a:pPr>
            <a:r>
              <a:rPr lang="en-US" sz="2000" dirty="0" smtClean="0"/>
              <a:t>b. He </a:t>
            </a:r>
            <a:r>
              <a:rPr lang="en-US" sz="2000" dirty="0" err="1" smtClean="0"/>
              <a:t>ain’t</a:t>
            </a:r>
            <a:r>
              <a:rPr lang="en-US" sz="2000" dirty="0" smtClean="0"/>
              <a:t> got none.</a:t>
            </a:r>
          </a:p>
          <a:p>
            <a:pPr>
              <a:buNone/>
            </a:pPr>
            <a:r>
              <a:rPr lang="en-US" sz="2000" dirty="0" smtClean="0"/>
              <a:t>c. May I leave now?</a:t>
            </a:r>
          </a:p>
          <a:p>
            <a:pPr>
              <a:buNone/>
            </a:pPr>
            <a:r>
              <a:rPr lang="en-US" sz="2000" dirty="0" smtClean="0"/>
              <a:t>d. Most everyone says that.</a:t>
            </a:r>
          </a:p>
          <a:p>
            <a:pPr>
              <a:buNone/>
            </a:pPr>
            <a:r>
              <a:rPr lang="en-US" sz="2000" dirty="0" smtClean="0"/>
              <a:t>e. It is I.</a:t>
            </a:r>
          </a:p>
          <a:p>
            <a:pPr>
              <a:buNone/>
            </a:pPr>
            <a:r>
              <a:rPr lang="en-US" sz="2000" dirty="0" smtClean="0"/>
              <a:t>f. It was pretty awful.</a:t>
            </a:r>
          </a:p>
          <a:p>
            <a:pPr>
              <a:buNone/>
            </a:pPr>
            <a:r>
              <a:rPr lang="en-US" sz="2000" dirty="0" smtClean="0"/>
              <a:t>g. Lay down, Fido!</a:t>
            </a:r>
          </a:p>
          <a:p>
            <a:pPr>
              <a:buNone/>
            </a:pPr>
            <a:r>
              <a:rPr lang="en-US" sz="2000" dirty="0" smtClean="0"/>
              <a:t>h. He wanted to know whom we met.</a:t>
            </a:r>
          </a:p>
          <a:p>
            <a:pPr>
              <a:buNone/>
            </a:pPr>
            <a:r>
              <a:rPr lang="en-US" sz="2000" dirty="0" err="1" smtClean="0"/>
              <a:t>i</a:t>
            </a:r>
            <a:r>
              <a:rPr lang="en-US" sz="2000" dirty="0" smtClean="0"/>
              <a:t>. Between you and I, . . .</a:t>
            </a:r>
          </a:p>
          <a:p>
            <a:pPr>
              <a:buNone/>
            </a:pPr>
            <a:r>
              <a:rPr lang="en-US" sz="2000" dirty="0" smtClean="0"/>
              <a:t>j. I seen him.</a:t>
            </a:r>
          </a:p>
          <a:p>
            <a:pPr>
              <a:buNone/>
            </a:pPr>
            <a:r>
              <a:rPr lang="en-US" sz="2000" dirty="0" smtClean="0"/>
              <a:t>k. Are you absolutely sure?</a:t>
            </a:r>
          </a:p>
          <a:p>
            <a:pPr>
              <a:buNone/>
            </a:pPr>
            <a:r>
              <a:rPr lang="en-US" sz="2000" dirty="0" smtClean="0"/>
              <a:t>l. Who did you mention it to?</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Try to apply Wolfram and </a:t>
            </a:r>
            <a:r>
              <a:rPr lang="en-US" dirty="0" err="1" smtClean="0"/>
              <a:t>Fasold’s</a:t>
            </a:r>
            <a:r>
              <a:rPr lang="en-US" dirty="0" smtClean="0"/>
              <a:t> definitions.</a:t>
            </a:r>
          </a:p>
          <a:p>
            <a:r>
              <a:rPr lang="en-US" dirty="0" smtClean="0"/>
              <a:t>6. What judgments might you be inclined to make about a person who always clearly and carefully articulates every word he or she says in all circumstances?</a:t>
            </a:r>
          </a:p>
          <a:p>
            <a:r>
              <a:rPr lang="en-US" dirty="0" smtClean="0"/>
              <a:t> A person who insists on saying both </a:t>
            </a:r>
            <a:r>
              <a:rPr lang="en-US" i="1" dirty="0" smtClean="0"/>
              <a:t>between you and I </a:t>
            </a:r>
            <a:r>
              <a:rPr lang="en-US" dirty="0" smtClean="0"/>
              <a:t>and </a:t>
            </a:r>
            <a:r>
              <a:rPr lang="en-US" i="1" dirty="0" smtClean="0"/>
              <a:t>It’s I?</a:t>
            </a:r>
          </a:p>
          <a:p>
            <a:r>
              <a:rPr lang="en-US" i="1" dirty="0" smtClean="0"/>
              <a:t> A person who uses malapropisms? A person who, in speaking </a:t>
            </a:r>
            <a:r>
              <a:rPr lang="en-US" dirty="0" smtClean="0"/>
              <a:t>rapidly in succession to a number of others, easily shifts from one variety of speech to another?</a:t>
            </a: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7. What do you regard as the characteristics of a ‘good’ speaker of English and of a ‘poor’ speaker? Consider such matters as pronunciation, word choice, syntactic choice, fluency, and style. </a:t>
            </a:r>
          </a:p>
          <a:p>
            <a:r>
              <a:rPr lang="en-US" dirty="0" smtClean="0"/>
              <a:t>8. There seems to be evidence that many people judge themselves to speak ‘better’ than they actually do, or, if not better, at least less casually than they do.</a:t>
            </a:r>
          </a:p>
          <a:p>
            <a:r>
              <a:rPr lang="en-US" dirty="0" smtClean="0"/>
              <a:t> Do you know of any such evidence? If it is the case that people do behave this way, why might it be so?</a:t>
            </a:r>
          </a:p>
          <a:p>
            <a:r>
              <a:rPr lang="en-US" dirty="0" smtClean="0"/>
              <a:t>9. Find some articles or books on ‘good speaking,’ on ‘how to improve your speech,’ or on ‘how to impress others through increasing your vocabulary,’ and so on.</a:t>
            </a:r>
          </a:p>
          <a:p>
            <a:r>
              <a:rPr lang="en-US" dirty="0" smtClean="0"/>
              <a:t> How valuable is the advice you find in such materials?</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10. If you had access to only a single style and/or variety of language, </a:t>
            </a:r>
          </a:p>
          <a:p>
            <a:r>
              <a:rPr lang="en-US" dirty="0" smtClean="0"/>
              <a:t>what difficulties do you think you might encounter in trying to express different levels of formality as the social situation changed around you, or to indicate such things as seriousness, mockery, humor, respect, and disdain? </a:t>
            </a:r>
          </a:p>
          <a:p>
            <a:r>
              <a:rPr lang="en-US" dirty="0" smtClean="0"/>
              <a:t>Is the kind of variation you need a resource that more than compensates for the difficulties that result in teaching the language or arriving at some consensus concerning such concepts as ‘correctness’ or ‘propriety’?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i="1" dirty="0" smtClean="0"/>
              <a:t>dialect–patois distinction actually seems to make more sense in some </a:t>
            </a:r>
            <a:r>
              <a:rPr lang="en-US" dirty="0" smtClean="0"/>
              <a:t>situations, e.g., France, than in others. </a:t>
            </a:r>
          </a:p>
          <a:p>
            <a:r>
              <a:rPr lang="en-US" dirty="0" smtClean="0"/>
              <a:t>In medieval France, a number of languages flourished and several were associated with strong literary traditions. </a:t>
            </a:r>
          </a:p>
          <a:p>
            <a:r>
              <a:rPr lang="en-US" dirty="0" smtClean="0"/>
              <a:t>However, as the language of Paris asserted itself from the fourteenth century on, these traditions withered. </a:t>
            </a:r>
          </a:p>
          <a:p>
            <a:r>
              <a:rPr lang="en-US" dirty="0" smtClean="0"/>
              <a:t>Parisian French spread throughout France, and, even though that spread is still not yet complete (as visits to such parts of France as Brittany,</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11. Hudson (1996) says that ‘lay people’ sometimes ask linguists questions such as ‘Where is real Cockney spoken?’ They assume such questions are meaningful. </a:t>
            </a:r>
          </a:p>
          <a:p>
            <a:r>
              <a:rPr lang="en-US" dirty="0" smtClean="0"/>
              <a:t>(Another is ‘Is Jamaican </a:t>
            </a:r>
            <a:r>
              <a:rPr lang="en-US" dirty="0" err="1" smtClean="0"/>
              <a:t>creole</a:t>
            </a:r>
            <a:r>
              <a:rPr lang="en-US" dirty="0" smtClean="0"/>
              <a:t> a kind of English or not?’) Hudson says that such questions ‘are not the kind of questions that can be investigated scientifically.’</a:t>
            </a:r>
          </a:p>
          <a:p>
            <a:r>
              <a:rPr lang="en-US" dirty="0" smtClean="0"/>
              <a:t>Having read this chapter, can you think of some other questions about language which are frequently asked but which might also be similarly unanswerable? </a:t>
            </a:r>
          </a:p>
          <a:p>
            <a:r>
              <a:rPr lang="en-US" dirty="0" smtClean="0"/>
              <a:t>How about the following: Who speaks the best English? Where should I go to learn perfect Italian? Why do people write and talk so badly these days? Explain why each is unanswerable – by a linguist at least!</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12. Cameron (1996) includes the following practices under ‘verbal hygiene’: ‘ “prescriptivism,” that is, the authoritarian promotion of elite varieties as norms of correctness,</a:t>
            </a:r>
          </a:p>
          <a:p>
            <a:r>
              <a:rPr lang="en-US" dirty="0" smtClean="0"/>
              <a:t> . . . campaigns for Plain English, spelling reform, dialect and language preservation, non-sexist and non-racist language, Esperanto and the abolition of the copula, . . . self-improvement activities such as elocution and accent reduction, </a:t>
            </a:r>
            <a:r>
              <a:rPr lang="en-US" dirty="0" err="1" smtClean="0"/>
              <a:t>Neuro</a:t>
            </a:r>
            <a:r>
              <a:rPr lang="en-US" dirty="0" smtClean="0"/>
              <a:t>-linguistic Programming, assertiveness training and communication skills training.’ </a:t>
            </a:r>
          </a:p>
          <a:p>
            <a:r>
              <a:rPr lang="en-US" dirty="0" smtClean="0"/>
              <a:t>How helpful – or harmful – do you consider such activities?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13. </a:t>
            </a:r>
            <a:r>
              <a:rPr lang="en-US" dirty="0" err="1" smtClean="0"/>
              <a:t>Muggle</a:t>
            </a:r>
            <a:r>
              <a:rPr lang="en-US" dirty="0" smtClean="0"/>
              <a:t>-stone  writes as follows: ‘The process of standardization . . . can and will only reach completion in a dead language,</a:t>
            </a:r>
          </a:p>
          <a:p>
            <a:r>
              <a:rPr lang="en-US" dirty="0" smtClean="0"/>
              <a:t> where the inviolable norms so often asserted by the prescriptive tradition (and the absolutes of language attitudes) may indeed come into being.’</a:t>
            </a:r>
          </a:p>
          <a:p>
            <a:r>
              <a:rPr lang="en-US" dirty="0" smtClean="0"/>
              <a:t> If variation sets limits to language standardization,</a:t>
            </a:r>
          </a:p>
          <a:p>
            <a:r>
              <a:rPr lang="en-US" dirty="0" smtClean="0"/>
              <a:t> why do some people still insist that rigid standards should be prescribed (and followed)?</a:t>
            </a:r>
          </a:p>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r>
              <a:rPr lang="en-US" dirty="0" smtClean="0"/>
              <a:t/>
            </a:r>
            <a:br>
              <a:rPr lang="en-US" dirty="0" smtClean="0"/>
            </a:br>
            <a:r>
              <a:rPr lang="en-US" dirty="0" smtClean="0"/>
              <a:t>Pidgins and Creoles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Among the many languages of the world are a few often assigned to a somewhat marginal position: </a:t>
            </a:r>
          </a:p>
          <a:p>
            <a:r>
              <a:rPr lang="en-US" dirty="0" smtClean="0"/>
              <a:t>the various lingua </a:t>
            </a:r>
            <a:r>
              <a:rPr lang="en-US" dirty="0" err="1" smtClean="0"/>
              <a:t>francas</a:t>
            </a:r>
            <a:r>
              <a:rPr lang="en-US" dirty="0" smtClean="0"/>
              <a:t>, pidgins, and creoles. </a:t>
            </a:r>
          </a:p>
          <a:p>
            <a:r>
              <a:rPr lang="en-US" dirty="0" smtClean="0"/>
              <a:t>To the best of our knowledge all have existed since time immemorial, but, in comparison with what we know about many ‘fully fledged’ languages, we know comparatively little about them. </a:t>
            </a:r>
          </a:p>
          <a:p>
            <a:r>
              <a:rPr lang="en-US" dirty="0" smtClean="0"/>
              <a:t>There is a paucity of historical records; the history of serious study of such languages goes back only a few decades;</a:t>
            </a:r>
          </a:p>
          <a:p>
            <a:r>
              <a:rPr lang="en-US" dirty="0" smtClean="0"/>
              <a:t> and, because of the circumstances of their use, they have often been regarded as being of little intrinsic value or interest. </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Until recently, pidgins and creoles have generally been viewed as uninteresting linguistic phenomena, being notable mainly for linguistic features they have been said to ‘lack,’</a:t>
            </a:r>
          </a:p>
          <a:p>
            <a:r>
              <a:rPr lang="en-US" dirty="0" smtClean="0"/>
              <a:t> e.g., articles, the copula, and grammatical inflections, rather than those they possess, and those who speak them have often been treated with disdain, even contempt.</a:t>
            </a: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Hymes</a:t>
            </a:r>
            <a:r>
              <a:rPr lang="en-US" dirty="0" smtClean="0"/>
              <a:t> (1971, p. 3) has pointed out that before the 1930s pidgins and creoles were largely ignored by linguists, who regarded them as ‘marginal languages’ at best.</a:t>
            </a:r>
          </a:p>
          <a:p>
            <a:r>
              <a:rPr lang="en-US" dirty="0" smtClean="0"/>
              <a:t> (Some linguists were even advised to keep away from studying them lest they jeopardize their careers!) </a:t>
            </a:r>
          </a:p>
          <a:p>
            <a:r>
              <a:rPr lang="en-US" dirty="0" smtClean="0"/>
              <a:t>He points out that pidgins and creoles ‘are marginal, in the circumstances of their origin, and in the attitudes towards them on the part of those who speak one of the languages from which they derive.’ </a:t>
            </a:r>
          </a:p>
          <a:p>
            <a:r>
              <a:rPr lang="en-US" dirty="0" smtClean="0"/>
              <a:t>They are also marginal ‘in terms of knowledge about them,’ even though ‘these languages are of central importance to our understanding of language, and central too in the lives of some millions of people.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Because of their origins, however, their association with poorer and darker members of a society, and through perpetuation of misleading stereotypes . . . most interest, even where positive, has considered them merely curiosities.’</a:t>
            </a:r>
          </a:p>
          <a:p>
            <a:r>
              <a:rPr lang="en-US" dirty="0" smtClean="0"/>
              <a:t>He adds that much ‘interest and information, scholarly as well as public, has been prejudicial. </a:t>
            </a:r>
          </a:p>
          <a:p>
            <a:r>
              <a:rPr lang="en-US" dirty="0" smtClean="0"/>
              <a:t>These languages have been considered, not creative adaptations, but degenerations; not systems in their own right, but deviations from other systems.</a:t>
            </a:r>
          </a:p>
          <a:p>
            <a:endParaRPr lang="en-US" dirty="0" smtClean="0"/>
          </a:p>
          <a:p>
            <a:endParaRPr lang="en-US" dirty="0" smtClean="0"/>
          </a:p>
          <a:p>
            <a:endParaRPr lang="en-US" dirty="0" smtClean="0"/>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Their origins have been explained, not by historical and social forces, but by inherent ignorance, indolence, and inferiority.’ </a:t>
            </a:r>
          </a:p>
          <a:p>
            <a:r>
              <a:rPr lang="en-US" dirty="0" smtClean="0"/>
              <a:t>As languages of those without political and social power, literatures, and ‘culture,’ they could be safely and properly ignored, for what could they possibly tell us about anything that English and French or even Greek, Latin, and Sanskrit could not?</a:t>
            </a:r>
          </a:p>
          <a:p>
            <a:r>
              <a:rPr lang="en-US" dirty="0" smtClean="0"/>
              <a:t>Fortunately, in recent years such attitudes have changed and, as serious attention has been given to pidgins and creoles, linguists have discovered many interesting characteristics about them, characteristics that appear to bear on fundamental issues to do with all languages, ‘fully fledged’ and ‘marginal’ alike.</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Moreover, pidgins and creoles are invaluable to those who use them. </a:t>
            </a:r>
          </a:p>
          <a:p>
            <a:r>
              <a:rPr lang="en-US" dirty="0" smtClean="0"/>
              <a:t>Not only are they essential to everyday living but they are also frequently important markers of identity. </a:t>
            </a:r>
          </a:p>
          <a:p>
            <a:r>
              <a:rPr lang="en-US" dirty="0" smtClean="0"/>
              <a:t>In an interview in 1978 a schoolboy in Belize had this to say about his language: ‘Well, usually in Belize you find the language, the main language you know is this slang that I tell you about, the Creole. </a:t>
            </a:r>
          </a:p>
          <a:p>
            <a:r>
              <a:rPr lang="en-US" dirty="0" smtClean="0"/>
              <a:t>And you’d recognize them by that, you know. They usually have this, you know, very few of them speak the English or some of them usually speak Spanish’ (Le Page and </a:t>
            </a:r>
            <a:r>
              <a:rPr lang="en-US" dirty="0" err="1" smtClean="0"/>
              <a:t>Tabouret</a:t>
            </a:r>
            <a:r>
              <a:rPr lang="en-US" dirty="0" smtClean="0"/>
              <a:t>- Keller, 1985). </a:t>
            </a:r>
          </a:p>
          <a:p>
            <a:r>
              <a:rPr lang="en-US" dirty="0" smtClean="0"/>
              <a:t>The study of pidgins and creoles has become an important part of linguistic and, especially, sociolinguistic study, with its own literature and, of course, its own controversies. With pidgins and creoles we can see processes of language origin and change going on around us.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can also witness how people are attracted to languages, how they exploit what linguistic resources they have, and how they forge new identities. </a:t>
            </a:r>
          </a:p>
          <a:p>
            <a:r>
              <a:rPr lang="en-US" dirty="0" smtClean="0"/>
              <a:t>We do not have to wait a millennium to see how a language changes; a few generations suffice.</a:t>
            </a:r>
          </a:p>
          <a:p>
            <a:r>
              <a:rPr lang="en-US" dirty="0" smtClean="0"/>
              <a:t> To some extent, too, the speakers of such languages have benefited as more and more of them have come to recognize that what they speak is not just a ‘bad’ variety of this language or that, but a language or a variety of a language with its own legitimacy,</a:t>
            </a:r>
          </a:p>
          <a:p>
            <a:r>
              <a:rPr lang="en-US" dirty="0" smtClean="0"/>
              <a:t> i.e., its own history, structure, array of functions, and the possibility of winning eventual recognition as a ‘proper’ language.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Provence, Corsica, and Alsace will confirm), it drastically reduced the importance of the local varieties:</a:t>
            </a:r>
          </a:p>
          <a:p>
            <a:r>
              <a:rPr lang="en-US" dirty="0" smtClean="0"/>
              <a:t> they continue to exist largely in spoken forms only; they are disfavored socially and politically; they are merely </a:t>
            </a:r>
            <a:r>
              <a:rPr lang="en-US" i="1" dirty="0" smtClean="0"/>
              <a:t>patois to those who extol </a:t>
            </a:r>
            <a:r>
              <a:rPr lang="en-US" dirty="0" smtClean="0"/>
              <a:t>the virtues of Standard French.</a:t>
            </a:r>
          </a:p>
          <a:p>
            <a:r>
              <a:rPr lang="en-US" dirty="0" smtClean="0"/>
              <a:t>However, even as these varieties have faded, there have been countervailing moves to revive them as many younger residents of the areas in which they are spoken see them as strong indicators of identities they wish to preserve.</a:t>
            </a:r>
          </a:p>
          <a:p>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Sociolinguistics</a:t>
            </a:r>
            <a:br>
              <a:rPr lang="en-US" b="1" dirty="0" smtClean="0"/>
            </a:br>
            <a:r>
              <a:rPr lang="en-US" b="1" dirty="0" smtClean="0"/>
              <a:t>Lingua </a:t>
            </a:r>
            <a:r>
              <a:rPr lang="en-US" b="1" dirty="0" err="1" smtClean="0"/>
              <a:t>Francas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People who speak different languages who are forced into contact with each other must find some way of communicating, a </a:t>
            </a:r>
            <a:r>
              <a:rPr lang="en-US" i="1" dirty="0" smtClean="0"/>
              <a:t>lingua franca.</a:t>
            </a:r>
          </a:p>
          <a:p>
            <a:r>
              <a:rPr lang="en-US" i="1" dirty="0" smtClean="0"/>
              <a:t> In a publication </a:t>
            </a:r>
            <a:r>
              <a:rPr lang="en-US" dirty="0" smtClean="0"/>
              <a:t>concerned with the use of vernacular languages in education published in Paris in 1953, UNESCO defined a lingua franca as ‘a language which is used habitually by people whose mother tongues are different in order to facilitate communication between them.’ </a:t>
            </a:r>
          </a:p>
          <a:p>
            <a:r>
              <a:rPr lang="en-US" dirty="0" smtClean="0"/>
              <a:t>A variety of other terms can be found which describe much the same phenomenon.</a:t>
            </a:r>
          </a:p>
          <a:p>
            <a:r>
              <a:rPr lang="en-US" dirty="0" smtClean="0"/>
              <a:t> </a:t>
            </a:r>
            <a:r>
              <a:rPr lang="en-US" dirty="0" err="1" smtClean="0"/>
              <a:t>Samarin</a:t>
            </a:r>
            <a:r>
              <a:rPr lang="en-US" dirty="0" smtClean="0"/>
              <a:t>  lists four: a </a:t>
            </a:r>
            <a:r>
              <a:rPr lang="en-US" i="1" dirty="0" smtClean="0"/>
              <a:t>trade language </a:t>
            </a:r>
            <a:r>
              <a:rPr lang="en-US" dirty="0" smtClean="0"/>
              <a:t>(e.g., Hausa in West Africa or Swahili in East Africa); a </a:t>
            </a:r>
            <a:r>
              <a:rPr lang="en-US" i="1" dirty="0" smtClean="0"/>
              <a:t>contact language (e.g., </a:t>
            </a:r>
            <a:r>
              <a:rPr lang="en-US" dirty="0" smtClean="0"/>
              <a:t>Greek </a:t>
            </a:r>
            <a:r>
              <a:rPr lang="en-US" dirty="0" err="1" smtClean="0"/>
              <a:t>koiné</a:t>
            </a:r>
            <a:r>
              <a:rPr lang="en-US" dirty="0" smtClean="0"/>
              <a:t> in the Ancient World);  an </a:t>
            </a:r>
            <a:r>
              <a:rPr lang="en-US" i="1" dirty="0" smtClean="0"/>
              <a:t>international language (e.g., English </a:t>
            </a:r>
            <a:r>
              <a:rPr lang="en-US" dirty="0" smtClean="0"/>
              <a:t>throughout much of our contemporary world); and an </a:t>
            </a:r>
            <a:r>
              <a:rPr lang="en-US" i="1" dirty="0" smtClean="0"/>
              <a:t>auxiliary language (e.g., </a:t>
            </a:r>
            <a:r>
              <a:rPr lang="en-US" dirty="0" smtClean="0"/>
              <a:t>Esperanto or Basic English).</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They usually develop as a consequence of population migration (forced or voluntary) or for purposes of trade.</a:t>
            </a:r>
          </a:p>
          <a:p>
            <a:r>
              <a:rPr lang="en-US" dirty="0" smtClean="0"/>
              <a:t>Still another kind of lingua franca is a </a:t>
            </a:r>
            <a:r>
              <a:rPr lang="en-US" i="1" dirty="0" smtClean="0"/>
              <a:t>mixed language. Bakker (1997) describes one such language, </a:t>
            </a:r>
            <a:r>
              <a:rPr lang="en-US" dirty="0" smtClean="0"/>
              <a:t>Michif, a mixture of Cree and French spoken mainly in Canada by well under a thousand people of </a:t>
            </a:r>
            <a:r>
              <a:rPr lang="en-US" i="1" dirty="0" smtClean="0"/>
              <a:t>métis (aboriginal and French) ancestry. </a:t>
            </a:r>
          </a:p>
          <a:p>
            <a:pPr>
              <a:buNone/>
            </a:pPr>
            <a:endParaRPr lang="en-US" i="1" dirty="0" smtClean="0"/>
          </a:p>
          <a:p>
            <a:r>
              <a:rPr lang="en-US" i="1" dirty="0" smtClean="0"/>
              <a:t>Michif is sometimes </a:t>
            </a:r>
            <a:r>
              <a:rPr lang="en-US" dirty="0" smtClean="0"/>
              <a:t>characterized as a language that mixes Cree verbs and French nouns but probably more accurately is one that uses Cree grammar and French vocabulary.</a:t>
            </a:r>
          </a:p>
          <a:p>
            <a:pPr>
              <a:buNone/>
            </a:pPr>
            <a:endParaRPr lang="en-US" dirty="0" smtClean="0"/>
          </a:p>
          <a:p>
            <a:r>
              <a:rPr lang="en-US" dirty="0" smtClean="0"/>
              <a:t> It is a clear marker of group identity for those who use it and emerged to express ‘a new ethnic identity, mixed Cree and French. A new language was needed to express that identity.</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a:bodyPr>
          <a:lstStyle/>
          <a:p>
            <a:r>
              <a:rPr lang="en-US" dirty="0" smtClean="0"/>
              <a:t>The most obvious way to form a new language was through mixing the two community languages, Cree and French’.</a:t>
            </a:r>
          </a:p>
          <a:p>
            <a:r>
              <a:rPr lang="en-US" dirty="0" err="1" smtClean="0"/>
              <a:t>Winford</a:t>
            </a:r>
            <a:r>
              <a:rPr lang="en-US" dirty="0" smtClean="0"/>
              <a:t>  adds that the Michif are an example of ‘newly emerged social groups who wanted a language of their own . . . [and] who saw themselves as distinct from either of the cultural groups from which they descended.’</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At one time or another, Greek </a:t>
            </a:r>
            <a:r>
              <a:rPr lang="en-US" dirty="0" err="1" smtClean="0"/>
              <a:t>koiné</a:t>
            </a:r>
            <a:r>
              <a:rPr lang="en-US" dirty="0" smtClean="0"/>
              <a:t> and Vulgar Latin were in widespread use as lingua </a:t>
            </a:r>
            <a:r>
              <a:rPr lang="en-US" dirty="0" err="1" smtClean="0"/>
              <a:t>francas</a:t>
            </a:r>
            <a:r>
              <a:rPr lang="en-US" dirty="0" smtClean="0"/>
              <a:t> in the Mediterranean world and much of Europe. </a:t>
            </a:r>
          </a:p>
          <a:p>
            <a:r>
              <a:rPr lang="en-US" dirty="0" err="1" smtClean="0"/>
              <a:t>Sabir</a:t>
            </a:r>
            <a:r>
              <a:rPr lang="en-US" dirty="0" smtClean="0"/>
              <a:t> was a lingua franca of the Mediterranean (and later far beyond); originating in the Middle Ages and dating back at least to the Crusades, it survived into the twentieth century. </a:t>
            </a:r>
          </a:p>
          <a:p>
            <a:pPr>
              <a:buNone/>
            </a:pPr>
            <a:endParaRPr lang="en-US" dirty="0" smtClean="0"/>
          </a:p>
          <a:p>
            <a:r>
              <a:rPr lang="en-US" dirty="0" smtClean="0"/>
              <a:t>In other parts of the world Arabic, Mandarin, Hindi, and Swahili have served, or do serve, as lingua </a:t>
            </a:r>
            <a:r>
              <a:rPr lang="en-US" dirty="0" err="1" smtClean="0"/>
              <a:t>francas</a:t>
            </a:r>
            <a:r>
              <a:rPr lang="en-US" dirty="0" smtClean="0"/>
              <a:t>. Of these, Arabic was a lingua franca associated with the spread of Islam. </a:t>
            </a:r>
          </a:p>
          <a:p>
            <a:pPr>
              <a:buNone/>
            </a:pPr>
            <a:endParaRPr lang="en-US" dirty="0" smtClean="0"/>
          </a:p>
          <a:p>
            <a:r>
              <a:rPr lang="en-US" dirty="0" smtClean="0"/>
              <a:t>Today, English is used in very many places and for very many purposes as a lingua franca, e.g., in travel and often in trade, commerce, and international relations (see pp. 379–80).</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lingua franca can be spoken in a variety of ways. Although both Greek </a:t>
            </a:r>
            <a:r>
              <a:rPr lang="en-US" dirty="0" err="1" smtClean="0"/>
              <a:t>koiné</a:t>
            </a:r>
            <a:r>
              <a:rPr lang="en-US" dirty="0" smtClean="0"/>
              <a:t> and Vulgar Latin served at different times as lingua </a:t>
            </a:r>
            <a:r>
              <a:rPr lang="en-US" dirty="0" err="1" smtClean="0"/>
              <a:t>francas</a:t>
            </a:r>
            <a:r>
              <a:rPr lang="en-US" dirty="0" smtClean="0"/>
              <a:t> in the Ancient World, neither was a homogeneous entity. </a:t>
            </a:r>
          </a:p>
          <a:p>
            <a:r>
              <a:rPr lang="en-US" dirty="0" smtClean="0"/>
              <a:t>Not only were they spoken differently in different places, but individual speakers varied widely in their ability to use the languages. </a:t>
            </a:r>
          </a:p>
          <a:p>
            <a:r>
              <a:rPr lang="en-US" dirty="0" smtClean="0"/>
              <a:t>English serves today as a lingua franca in many parts of the world: for some speakers it is a native language, for others a second language, and for still others a foreign language.</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However, in the last two categories abilities in the language may vary widely from native-like to knowledge of only some bare rudiments.</a:t>
            </a:r>
          </a:p>
          <a:p>
            <a:r>
              <a:rPr lang="en-US" dirty="0" smtClean="0"/>
              <a:t> This is certainly the case in India, where even though Hindi is the official language, English, spoken in all kinds of ways, is widely used as a lingua franca. </a:t>
            </a:r>
          </a:p>
          <a:p>
            <a:r>
              <a:rPr lang="en-US" dirty="0" smtClean="0"/>
              <a:t>Swahili is a lingua franca of East Africa. On the coast it has long been spoken as a native language.</a:t>
            </a:r>
          </a:p>
          <a:p>
            <a:r>
              <a:rPr lang="en-US" dirty="0" smtClean="0"/>
              <a:t> As Swahili spread inland in Tanzania, it was simplified in structure, and even further inland, in </a:t>
            </a:r>
            <a:r>
              <a:rPr lang="en-US" dirty="0" err="1" smtClean="0"/>
              <a:t>Zaïre</a:t>
            </a:r>
            <a:r>
              <a:rPr lang="en-US" dirty="0" smtClean="0"/>
              <a:t>, it underwent still further simplification. </a:t>
            </a:r>
          </a:p>
          <a:p>
            <a:r>
              <a:rPr lang="en-US" dirty="0" smtClean="0"/>
              <a:t>Such simplification was also accompanied by a reduction in function, i.e., the simplified varieties were not used for as many purposes as the fuller variety of the coast.</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rural northern parts of </a:t>
            </a:r>
            <a:r>
              <a:rPr lang="en-US" dirty="0" err="1" smtClean="0"/>
              <a:t>Zaïre</a:t>
            </a:r>
            <a:r>
              <a:rPr lang="en-US" dirty="0" smtClean="0"/>
              <a:t> even more simplification resulted so that the Swahili spoken there became virtually unintelligible to coastal residents.</a:t>
            </a:r>
          </a:p>
          <a:p>
            <a:r>
              <a:rPr lang="en-US" dirty="0" smtClean="0"/>
              <a:t>While the existence of this variety demonstrates that Swahili was being used as a lingua franca, what many people were actually using was a </a:t>
            </a:r>
            <a:r>
              <a:rPr lang="en-US" dirty="0" err="1" smtClean="0"/>
              <a:t>pidginized</a:t>
            </a:r>
            <a:r>
              <a:rPr lang="en-US" dirty="0" smtClean="0"/>
              <a:t> form, </a:t>
            </a:r>
            <a:r>
              <a:rPr lang="en-US" dirty="0" err="1" smtClean="0"/>
              <a:t>Zaïre</a:t>
            </a:r>
            <a:r>
              <a:rPr lang="en-US" dirty="0" smtClean="0"/>
              <a:t> Pidgin Swahili.</a:t>
            </a:r>
          </a:p>
          <a:p>
            <a:r>
              <a:rPr lang="en-US" dirty="0" smtClean="0"/>
              <a:t> In this respect, those who used that variety were not unlike many today who use English as a lingua franca: they use local </a:t>
            </a:r>
            <a:r>
              <a:rPr lang="en-US" dirty="0" err="1" smtClean="0"/>
              <a:t>pidginized</a:t>
            </a:r>
            <a:r>
              <a:rPr lang="en-US" dirty="0" smtClean="0"/>
              <a:t> versions of English, not Standard English. Today, that </a:t>
            </a:r>
            <a:r>
              <a:rPr lang="en-US" dirty="0" err="1" smtClean="0"/>
              <a:t>Zaïre</a:t>
            </a:r>
            <a:r>
              <a:rPr lang="en-US" dirty="0" smtClean="0"/>
              <a:t> Pidgin English has become a </a:t>
            </a:r>
            <a:r>
              <a:rPr lang="en-US" dirty="0" err="1" smtClean="0"/>
              <a:t>creole</a:t>
            </a:r>
            <a:r>
              <a:rPr lang="en-US" dirty="0" smtClean="0"/>
              <a:t>, Restructured Swahili, and it is considerably different from the Swahili of the coast.</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North America, Chinook Jargon was used extensively as a lingua franca among native peoples of the northwest, from British Columbia into Alaska, during the second half of the nineteenth century.</a:t>
            </a:r>
          </a:p>
          <a:p>
            <a:r>
              <a:rPr lang="en-US" dirty="0" smtClean="0"/>
              <a:t> (‘Jargon’ is one of the original derogatory terms for a pidgin.) Speakers of English and French also learned it.</a:t>
            </a:r>
          </a:p>
          <a:p>
            <a:r>
              <a:rPr lang="en-US" dirty="0" smtClean="0"/>
              <a:t> Today Chinook Jargon is virtually extinct. Its vocabulary came from various sources: principally, Nootka, Chinook, Chehalis (all Amerindian languages), French, and English. </a:t>
            </a:r>
          </a:p>
          <a:p>
            <a:r>
              <a:rPr lang="en-US" dirty="0" smtClean="0"/>
              <a:t>The sound system tended to vary according to the native language of whoever spoke Chinook Jargon. </a:t>
            </a:r>
          </a:p>
          <a:p>
            <a:r>
              <a:rPr lang="en-US" dirty="0" smtClean="0"/>
              <a:t>The grammar, ostensibly Chinook, was extremely reduced so that it is really quite difficult to say with conviction that it is more Chinook than anything else.</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Even though today hardly anyone can use Chinook Jargon, a few words from it have achieved limited use in English: e.g., </a:t>
            </a:r>
            <a:r>
              <a:rPr lang="en-US" i="1" dirty="0" err="1" smtClean="0"/>
              <a:t>potlach</a:t>
            </a:r>
            <a:r>
              <a:rPr lang="en-US" i="1" dirty="0" smtClean="0"/>
              <a:t> (‘lavish gift-giving’), </a:t>
            </a:r>
            <a:r>
              <a:rPr lang="en-US" i="1" dirty="0" err="1" smtClean="0"/>
              <a:t>cheechako</a:t>
            </a:r>
            <a:r>
              <a:rPr lang="en-US" i="1" dirty="0" smtClean="0"/>
              <a:t> (‘greenhorn’), and possibly high mucky-muck (‘arrogant official’).</a:t>
            </a:r>
          </a:p>
          <a:p>
            <a:r>
              <a:rPr lang="en-US" i="1" dirty="0" smtClean="0"/>
              <a:t>There is an interesting </a:t>
            </a:r>
            <a:r>
              <a:rPr lang="en-US" dirty="0" smtClean="0"/>
              <a:t>distributional relationship between Chinook Jargon and another lingua franca used widely by native peoples, Plains Sign Language:</a:t>
            </a:r>
          </a:p>
          <a:p>
            <a:r>
              <a:rPr lang="en-US" dirty="0" smtClean="0"/>
              <a:t> Chinook Jargon is basically a coastal phenomenon and Plains Sign Language an interior one on the plateau.</a:t>
            </a:r>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smtClean="0"/>
              <a:t>Hymes</a:t>
            </a:r>
            <a:r>
              <a:rPr lang="en-US" dirty="0" smtClean="0"/>
              <a:t> (1980) has observed that we do not know why the plateau developed a sign language and the coast a jargon. Perhaps the reason was slavery or the amount of slavery.</a:t>
            </a:r>
          </a:p>
          <a:p>
            <a:r>
              <a:rPr lang="en-US" dirty="0" smtClean="0"/>
              <a:t>The Chinook held slaves in considerable numbers, mostly obtained by purchases from surrounding peoples, but also secondarily through raiding parties. </a:t>
            </a:r>
          </a:p>
          <a:p>
            <a:r>
              <a:rPr lang="en-US" dirty="0" smtClean="0"/>
              <a:t>It seems likely that the slaves learned a reduced form of Chinook and that this reduced form was used between them and their owners.</a:t>
            </a:r>
          </a:p>
          <a:p>
            <a:r>
              <a:rPr lang="en-US" dirty="0" smtClean="0"/>
              <a:t> As we will see, it is in observations such as these that we may find clues as to the origin and spread of pidgins and creoles and come to realize how important social factors have been in their development.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are some further interesting differences in the use of the terms </a:t>
            </a:r>
            <a:r>
              <a:rPr lang="en-US" i="1" dirty="0" smtClean="0"/>
              <a:t>dialect </a:t>
            </a:r>
            <a:r>
              <a:rPr lang="en-US" dirty="0" smtClean="0"/>
              <a:t>and </a:t>
            </a:r>
            <a:r>
              <a:rPr lang="en-US" i="1" dirty="0" smtClean="0"/>
              <a:t>patois (</a:t>
            </a:r>
            <a:r>
              <a:rPr lang="en-US" i="1" dirty="0" err="1" smtClean="0"/>
              <a:t>Petyt</a:t>
            </a:r>
            <a:r>
              <a:rPr lang="en-US" i="1" dirty="0" smtClean="0"/>
              <a:t>, 1980, pp. 24–5). Patois is usually used to describe only rural </a:t>
            </a:r>
            <a:r>
              <a:rPr lang="en-US" dirty="0" smtClean="0"/>
              <a:t>forms of speech;</a:t>
            </a:r>
          </a:p>
          <a:p>
            <a:r>
              <a:rPr lang="en-US" dirty="0" smtClean="0"/>
              <a:t> we may talk about an </a:t>
            </a:r>
            <a:r>
              <a:rPr lang="en-US" i="1" dirty="0" smtClean="0"/>
              <a:t>urban dialect, but to talk about an urban patois seems strange.</a:t>
            </a:r>
          </a:p>
          <a:p>
            <a:r>
              <a:rPr lang="en-US" i="1" dirty="0" smtClean="0"/>
              <a:t>Patois also seems to refer only to the speech of the lower </a:t>
            </a:r>
            <a:r>
              <a:rPr lang="en-US" dirty="0" smtClean="0"/>
              <a:t>strata in society; again, we may talk about a </a:t>
            </a:r>
            <a:r>
              <a:rPr lang="en-US" i="1" dirty="0" smtClean="0"/>
              <a:t>middle-class dialect but not, </a:t>
            </a:r>
            <a:r>
              <a:rPr lang="en-US" dirty="0" smtClean="0"/>
              <a:t>apparently, about a </a:t>
            </a:r>
            <a:r>
              <a:rPr lang="en-US" i="1" dirty="0" smtClean="0"/>
              <a:t>middle-class patois. </a:t>
            </a:r>
          </a:p>
          <a:p>
            <a:r>
              <a:rPr lang="en-US" i="1" dirty="0" smtClean="0"/>
              <a:t>Finally, a dialect usually has a wider </a:t>
            </a:r>
            <a:r>
              <a:rPr lang="en-US" dirty="0" smtClean="0"/>
              <a:t>geographical distribution than a </a:t>
            </a:r>
            <a:r>
              <a:rPr lang="en-US" i="1" dirty="0" smtClean="0"/>
              <a:t>patois, so that, whereas regional dialect and village patois seem unobjectionable, the same cannot be said for regional patois </a:t>
            </a:r>
            <a:r>
              <a:rPr lang="en-US" dirty="0" smtClean="0"/>
              <a:t>and </a:t>
            </a:r>
            <a:r>
              <a:rPr lang="en-US" i="1" dirty="0" smtClean="0"/>
              <a:t>village dialect. </a:t>
            </a:r>
          </a:p>
          <a:p>
            <a:r>
              <a:rPr lang="en-US" i="1" dirty="0" smtClean="0"/>
              <a:t>However, as I indicated above, many Jamaicans refer to the </a:t>
            </a:r>
            <a:r>
              <a:rPr lang="en-US" dirty="0" smtClean="0"/>
              <a:t>popular spoken variety of Jamaican English as a </a:t>
            </a:r>
            <a:r>
              <a:rPr lang="en-US" i="1" dirty="0" smtClean="0"/>
              <a:t>patois rather than as a dialect.</a:t>
            </a:r>
          </a:p>
          <a:p>
            <a:r>
              <a:rPr lang="en-US" dirty="0" smtClean="0"/>
              <a:t>So again the distinction is in no way an absolute one.</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smtClean="0"/>
              <a:t>Discussion</a:t>
            </a:r>
          </a:p>
          <a:p>
            <a:r>
              <a:rPr lang="en-US" dirty="0" smtClean="0"/>
              <a:t> 1. A particularly interesting lingua franca is Plains Sign Language used by aboriginal peoples in North America (see Taylor, 1981, for a description of this and other aboriginal lingua </a:t>
            </a:r>
            <a:r>
              <a:rPr lang="en-US" dirty="0" err="1" smtClean="0"/>
              <a:t>francas</a:t>
            </a:r>
            <a:r>
              <a:rPr lang="en-US" dirty="0" smtClean="0"/>
              <a:t>). </a:t>
            </a:r>
          </a:p>
          <a:p>
            <a:r>
              <a:rPr lang="en-US" dirty="0" smtClean="0"/>
              <a:t>Try to find out in what ways Plains Sign Language must be distinguished from American Sign Language, i.e., the communication system that many deaf people use. </a:t>
            </a:r>
          </a:p>
          <a:p>
            <a:r>
              <a:rPr lang="en-US" dirty="0" smtClean="0"/>
              <a:t>2. Esperanto and Basic English have both been proposed for use as auxiliary languages, i.e., as lingua </a:t>
            </a:r>
            <a:r>
              <a:rPr lang="en-US" dirty="0" err="1" smtClean="0"/>
              <a:t>francas</a:t>
            </a:r>
            <a:r>
              <a:rPr lang="en-US" dirty="0" smtClean="0"/>
              <a:t>. </a:t>
            </a:r>
          </a:p>
          <a:p>
            <a:r>
              <a:rPr lang="en-US" dirty="0" smtClean="0"/>
              <a:t>What advantages are claimed for each? Do you see any disadvantages? (There are numerous other proposals for auxiliary languages, so you might care to extend your inquiry to these too.)</a:t>
            </a:r>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Sociolinguistics</a:t>
            </a:r>
            <a:br>
              <a:rPr lang="en-US" b="1" dirty="0" smtClean="0"/>
            </a:br>
            <a:r>
              <a:rPr lang="en-US" b="1" dirty="0" smtClean="0"/>
              <a:t>Definitions</a:t>
            </a:r>
            <a:br>
              <a:rPr lang="en-US" b="1"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 </a:t>
            </a:r>
            <a:r>
              <a:rPr lang="en-US" i="1" dirty="0" smtClean="0"/>
              <a:t>pidgin is a language with no native speakers: it is no one’s first language but </a:t>
            </a:r>
            <a:r>
              <a:rPr lang="en-US" dirty="0" smtClean="0"/>
              <a:t>is a </a:t>
            </a:r>
            <a:r>
              <a:rPr lang="en-US" i="1" dirty="0" smtClean="0"/>
              <a:t>contact language. </a:t>
            </a:r>
          </a:p>
          <a:p>
            <a:r>
              <a:rPr lang="en-US" i="1" dirty="0" smtClean="0"/>
              <a:t>That is, it is the product of a multilingual situation in </a:t>
            </a:r>
            <a:r>
              <a:rPr lang="en-US" dirty="0" smtClean="0"/>
              <a:t>which those who wish to communicate must find or improvise a simple language system that will enable them to do so. </a:t>
            </a:r>
          </a:p>
          <a:p>
            <a:r>
              <a:rPr lang="en-US" dirty="0" smtClean="0"/>
              <a:t>Very often too, that situation is one in which there is an imbalance of power among the languages as the speakers of one language dominate the speakers of the other languages economically and socially. </a:t>
            </a:r>
          </a:p>
          <a:p>
            <a:r>
              <a:rPr lang="en-US" dirty="0" smtClean="0"/>
              <a:t>A highly codified language often accompanies that dominant position. A pidgin is therefore sometimes regarded as a ‘reduced’ variety of a ‘normal’ language,</a:t>
            </a:r>
          </a:p>
          <a:p>
            <a:r>
              <a:rPr lang="en-US" dirty="0" smtClean="0"/>
              <a:t> i.e., one of the aforementioned dominant languages, with simplification of the grammar and vocabulary of that language, considerable phonological variation, and an admixture of local vocabulary to meet the special needs of the contact group. Holm  defines a pidgin as:</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reduced language that results from extended contact between groups of people with no language in common; it evolves when they need some means of verbal communication, perhaps for trade, but no group learns the native language of any other group for social reasons that may include lack of trust or of close contact. </a:t>
            </a:r>
          </a:p>
          <a:p>
            <a:r>
              <a:rPr lang="en-US" dirty="0" smtClean="0"/>
              <a:t>The process of </a:t>
            </a:r>
            <a:r>
              <a:rPr lang="en-US" dirty="0" err="1" smtClean="0"/>
              <a:t>pidginization</a:t>
            </a:r>
            <a:r>
              <a:rPr lang="en-US" dirty="0" smtClean="0"/>
              <a:t> probably requires a situation that involves at least three languages (</a:t>
            </a:r>
            <a:r>
              <a:rPr lang="en-US" dirty="0" err="1" smtClean="0"/>
              <a:t>Whinnom</a:t>
            </a:r>
            <a:r>
              <a:rPr lang="en-US" dirty="0" smtClean="0"/>
              <a:t>, 1971), one of which is clearly dominant over the others.</a:t>
            </a:r>
          </a:p>
          <a:p>
            <a:r>
              <a:rPr lang="en-US" dirty="0" smtClean="0"/>
              <a:t>If only two languages are involved, there is likely to be a direct struggle for dominance, as between English and French in England after 1066, a struggle won in that case by the socially inferior language but only after more than two centuries of co-existence.</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When three or more languages are involved and one is dominant, the speakers of the two or more that are inferior appear to play a critical role in the development of a pidgin. </a:t>
            </a:r>
          </a:p>
          <a:p>
            <a:r>
              <a:rPr lang="en-US" dirty="0" smtClean="0"/>
              <a:t>They must not only speak to those who are in the dominant position, but they must also speak to each other. </a:t>
            </a:r>
          </a:p>
          <a:p>
            <a:r>
              <a:rPr lang="en-US" dirty="0" smtClean="0"/>
              <a:t>To do this, they must simplify the dominant language in certain ways, and this process of simplification may or may not have certain universal characteristics. </a:t>
            </a:r>
          </a:p>
          <a:p>
            <a:r>
              <a:rPr lang="en-US" dirty="0" smtClean="0"/>
              <a:t>We may argue, therefore, that a pidgin arises from the simplification of a language when that language comes to dominate groups of speakers separated from each other by language differences.</a:t>
            </a:r>
          </a:p>
          <a:p>
            <a:r>
              <a:rPr lang="en-US" dirty="0" smtClean="0"/>
              <a:t> This hypothesis partially explains not only the origin of pidgins in slave societies, in which the slaves were deliberately drawn from a variety of language backgrounds, but also their origin on sea coasts, where a variety of languages might be spoken but the language of trade is a pidgin.</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also helps to explain why </a:t>
            </a:r>
            <a:r>
              <a:rPr lang="en-US" dirty="0" err="1" smtClean="0"/>
              <a:t>pidginized</a:t>
            </a:r>
            <a:r>
              <a:rPr lang="en-US" dirty="0" smtClean="0"/>
              <a:t> varieties of languages are used much more as lingua </a:t>
            </a:r>
            <a:r>
              <a:rPr lang="en-US" dirty="0" err="1" smtClean="0"/>
              <a:t>francas</a:t>
            </a:r>
            <a:r>
              <a:rPr lang="en-US" dirty="0" smtClean="0"/>
              <a:t> by people who cannot speak the corresponding standard languages than they are used between such people and speakers of the standard varieties.</a:t>
            </a:r>
          </a:p>
          <a:p>
            <a:r>
              <a:rPr lang="en-US" dirty="0" smtClean="0"/>
              <a:t> For example, Pidgin Chinese English was used mainly by speakers of different Chinese languages, and </a:t>
            </a:r>
            <a:r>
              <a:rPr lang="en-US" dirty="0" err="1" smtClean="0"/>
              <a:t>Tok</a:t>
            </a:r>
            <a:r>
              <a:rPr lang="en-US" dirty="0" smtClean="0"/>
              <a:t> </a:t>
            </a:r>
            <a:r>
              <a:rPr lang="en-US" dirty="0" err="1" smtClean="0"/>
              <a:t>Pisin</a:t>
            </a:r>
            <a:r>
              <a:rPr lang="en-US" dirty="0" smtClean="0"/>
              <a:t> is today used as a unifying language among speakers of many different languages in Papua New Guinea.</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Autofit/>
          </a:bodyPr>
          <a:lstStyle/>
          <a:p>
            <a:r>
              <a:rPr lang="en-US" sz="2400" dirty="0" smtClean="0"/>
              <a:t>A common view of a </a:t>
            </a:r>
            <a:r>
              <a:rPr lang="en-US" sz="2400" dirty="0" err="1" smtClean="0"/>
              <a:t>pidginized</a:t>
            </a:r>
            <a:r>
              <a:rPr lang="en-US" sz="2400" dirty="0" smtClean="0"/>
              <a:t> variety of a language, for example, Nigerian Pidgin English, is that it is some kind of ‘bad’ English, that is, English imperfectly learned and therefore of no possible interest. </a:t>
            </a:r>
          </a:p>
          <a:p>
            <a:r>
              <a:rPr lang="en-US" sz="2400" dirty="0" smtClean="0"/>
              <a:t>Consequently, those who speak a pidgin are likely to be regarded as deficient in some way, almost certainly socially and culturally, and sometimes even cognitively. </a:t>
            </a:r>
          </a:p>
          <a:p>
            <a:r>
              <a:rPr lang="en-US" sz="2400" dirty="0" smtClean="0"/>
              <a:t>Such a view is quite untenable. Pidgins are not a kind of ‘baby-talk’ used among adults because the simplified forms are the best that such people can manage.</a:t>
            </a:r>
          </a:p>
          <a:p>
            <a:r>
              <a:rPr lang="en-US" sz="2400" dirty="0" smtClean="0"/>
              <a:t> Pidgins have their own special rules, and, as we will see, very different pidgins have a number of similarities that raise important theoretical issues having to do with their origin.</a:t>
            </a:r>
            <a:endParaRPr lang="en-US" sz="2400"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Individual pidgins may be ephemeral, e.g., the pidgin German of the </a:t>
            </a:r>
            <a:r>
              <a:rPr lang="en-US" i="1" dirty="0" err="1" smtClean="0"/>
              <a:t>Gastarbeiters</a:t>
            </a:r>
            <a:r>
              <a:rPr lang="en-US" i="1" dirty="0" smtClean="0"/>
              <a:t> </a:t>
            </a:r>
            <a:r>
              <a:rPr lang="en-US" dirty="0" smtClean="0"/>
              <a:t>(‘guest-workers’) in Germany that developed in the 1970s and 1980s in cities such as Berlin and Frankfurt among workers from countries such as Turkey, Greece, Italy, Spain, and Portugal. </a:t>
            </a:r>
          </a:p>
          <a:p>
            <a:r>
              <a:rPr lang="en-US" dirty="0" smtClean="0"/>
              <a:t>The phenomenon, however, is persistent and between 2 and 12 million people in the world are estimated to use one or other of them. </a:t>
            </a:r>
          </a:p>
          <a:p>
            <a:r>
              <a:rPr lang="en-US" dirty="0" smtClean="0"/>
              <a:t>Furthermore, they are used for matters which are very important to those concerned, even self-government in Papua New Guinea. </a:t>
            </a:r>
          </a:p>
          <a:p>
            <a:pPr>
              <a:buNone/>
            </a:pPr>
            <a:endParaRPr lang="en-US" dirty="0" smtClean="0"/>
          </a:p>
          <a:p>
            <a:r>
              <a:rPr lang="en-US" dirty="0" smtClean="0"/>
              <a:t>They are highly functional in the lives of those who use them and are important for that reason alone if for no other.</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 contrast to a pidgin, a </a:t>
            </a:r>
            <a:r>
              <a:rPr lang="en-US" i="1" dirty="0" err="1" smtClean="0"/>
              <a:t>creole</a:t>
            </a:r>
            <a:r>
              <a:rPr lang="en-US" i="1" dirty="0" smtClean="0"/>
              <a:t> is often defined as a pidgin that has become </a:t>
            </a:r>
            <a:r>
              <a:rPr lang="en-US" dirty="0" smtClean="0"/>
              <a:t>the first language of a new generation of speakers.</a:t>
            </a:r>
          </a:p>
          <a:p>
            <a:r>
              <a:rPr lang="en-US" dirty="0" smtClean="0"/>
              <a:t> As </a:t>
            </a:r>
            <a:r>
              <a:rPr lang="en-US" dirty="0" err="1" smtClean="0"/>
              <a:t>Aitchison</a:t>
            </a:r>
            <a:r>
              <a:rPr lang="en-US" dirty="0" smtClean="0"/>
              <a:t> says, ‘creoles arise when pidgins become mother tongues.’ A </a:t>
            </a:r>
            <a:r>
              <a:rPr lang="en-US" dirty="0" err="1" smtClean="0"/>
              <a:t>creole</a:t>
            </a:r>
            <a:r>
              <a:rPr lang="en-US" dirty="0" smtClean="0"/>
              <a:t>, therefore, is a ‘normal’ language in almost every sense.</a:t>
            </a:r>
          </a:p>
          <a:p>
            <a:r>
              <a:rPr lang="en-US" dirty="0" smtClean="0"/>
              <a:t>Holmes (1992) says that ‘A </a:t>
            </a:r>
            <a:r>
              <a:rPr lang="en-US" dirty="0" err="1" smtClean="0"/>
              <a:t>creole</a:t>
            </a:r>
            <a:r>
              <a:rPr lang="en-US" dirty="0" smtClean="0"/>
              <a:t> is a pidgin which has expanded in structure and vocabulary to express the range of meanings and serve the range of functions required of a first language.’</a:t>
            </a:r>
          </a:p>
          <a:p>
            <a:r>
              <a:rPr lang="en-US" dirty="0" smtClean="0"/>
              <a:t>In practice it is not always easy to say whether we have a pidgin rather than a </a:t>
            </a:r>
            <a:r>
              <a:rPr lang="en-US" dirty="0" err="1" smtClean="0"/>
              <a:t>creole</a:t>
            </a:r>
            <a:r>
              <a:rPr lang="en-US" dirty="0" smtClean="0"/>
              <a:t>.</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Tok</a:t>
            </a:r>
            <a:r>
              <a:rPr lang="en-US" dirty="0" smtClean="0"/>
              <a:t> </a:t>
            </a:r>
            <a:r>
              <a:rPr lang="en-US" dirty="0" err="1" smtClean="0"/>
              <a:t>Pisin</a:t>
            </a:r>
            <a:r>
              <a:rPr lang="en-US" dirty="0" smtClean="0"/>
              <a:t> and some of the West African pidgins such as Nigerian Pidgin English probably exist as both pidgins and creoles. </a:t>
            </a:r>
          </a:p>
          <a:p>
            <a:r>
              <a:rPr lang="en-US" dirty="0" smtClean="0"/>
              <a:t>They have speakers who use them only as second languages in an expanded form and also speakers for whom they are first languages. </a:t>
            </a:r>
          </a:p>
          <a:p>
            <a:r>
              <a:rPr lang="en-US" dirty="0" smtClean="0"/>
              <a:t>Such expanded varieties are often characteristic of urban environments in which there is likely to be considerable contact among speakers of different languages and are sometimes referred to as extended pidgins.</a:t>
            </a:r>
          </a:p>
          <a:p>
            <a:r>
              <a:rPr lang="en-US" dirty="0" err="1" smtClean="0"/>
              <a:t>Winford</a:t>
            </a:r>
            <a:r>
              <a:rPr lang="en-US" dirty="0" smtClean="0"/>
              <a:t> (2003) says that ‘creoles constitute a motley assortment of contact vernaculars with different histories and lines of development, though of course they still have much in common . . . [and] there are no structural characteristics that all creoles share . . . [and] no structural criteria that can distinguish creoles from other types of language.’</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Sociolinguistics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Just like a pidgin, a </a:t>
            </a:r>
            <a:r>
              <a:rPr lang="en-US" dirty="0" err="1" smtClean="0"/>
              <a:t>creole</a:t>
            </a:r>
            <a:r>
              <a:rPr lang="en-US" dirty="0" smtClean="0"/>
              <a:t> has no simple relationship to the usually standardized language with which it is associated. </a:t>
            </a:r>
          </a:p>
          <a:p>
            <a:r>
              <a:rPr lang="en-US" dirty="0" smtClean="0"/>
              <a:t>If a variety of pidgin English has a complex relationship to Standard English, so Haitian Creole, which is French-based, has a complex relationship to Standard French. </a:t>
            </a:r>
          </a:p>
          <a:p>
            <a:r>
              <a:rPr lang="en-US" dirty="0" smtClean="0"/>
              <a:t>As we will see, the latter relationship is quite different in still another way from the relationship between Jamaican Creole, which is English-based, and Standard English. </a:t>
            </a:r>
          </a:p>
          <a:p>
            <a:r>
              <a:rPr lang="en-US" dirty="0" smtClean="0"/>
              <a:t>However, speakers of creoles, like speakers of pidgins, may well feel that they speak something less than normal languages because of the way they and others view those languages when they compare them with languages such as French and English.</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15649</Words>
  <Application>Microsoft Office PowerPoint</Application>
  <PresentationFormat>On-screen Show (4:3)</PresentationFormat>
  <Paragraphs>672</Paragraphs>
  <Slides>130</Slides>
  <Notes>0</Notes>
  <HiddenSlides>0</HiddenSlides>
  <MMClips>0</MMClips>
  <ScaleCrop>false</ScaleCrop>
  <HeadingPairs>
    <vt:vector size="4" baseType="variant">
      <vt:variant>
        <vt:lpstr>Theme</vt:lpstr>
      </vt:variant>
      <vt:variant>
        <vt:i4>1</vt:i4>
      </vt:variant>
      <vt:variant>
        <vt:lpstr>Slide Titles</vt:lpstr>
      </vt:variant>
      <vt:variant>
        <vt:i4>130</vt:i4>
      </vt:variant>
    </vt:vector>
  </HeadingPairs>
  <TitlesOfParts>
    <vt:vector size="131" baseType="lpstr">
      <vt:lpstr>Office Theme</vt:lpstr>
      <vt:lpstr>Sociolinguistics</vt:lpstr>
      <vt:lpstr>Sociolinguistics</vt:lpstr>
      <vt:lpstr>Sociolinguistics</vt:lpstr>
      <vt:lpstr>Sociolinguistics</vt:lpstr>
      <vt:lpstr>Sociolinguistics  Regional Dialects</vt:lpstr>
      <vt:lpstr>Sociolinguistics</vt:lpstr>
      <vt:lpstr>Sociolinguistics</vt:lpstr>
      <vt:lpstr>Slide 8</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Social Dialects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Styles, Registers, and Beliefs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Pidgins and Creoles</vt:lpstr>
      <vt:lpstr>Sociolinguistics</vt:lpstr>
      <vt:lpstr>Sociolinguistics</vt:lpstr>
      <vt:lpstr>Sociolinguistics</vt:lpstr>
      <vt:lpstr>Sociolinguistics</vt:lpstr>
      <vt:lpstr>Sociolinguistics</vt:lpstr>
      <vt:lpstr>Sociolinguistics</vt:lpstr>
      <vt:lpstr>Sociolinguistics Lingua Francas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 Sociolinguistics Definitions </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 Distribution and Characteristics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lpstr>Sociolinguistics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Sociolinguistics Languages, Dialects, and Varieties</dc:title>
  <dc:creator>ASIF</dc:creator>
  <cp:lastModifiedBy>NTS</cp:lastModifiedBy>
  <cp:revision>15</cp:revision>
  <dcterms:created xsi:type="dcterms:W3CDTF">2006-08-16T00:00:00Z</dcterms:created>
  <dcterms:modified xsi:type="dcterms:W3CDTF">2014-07-11T21:47:16Z</dcterms:modified>
</cp:coreProperties>
</file>