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 id="350" r:id="rId47"/>
    <p:sldId id="351" r:id="rId48"/>
    <p:sldId id="352" r:id="rId49"/>
    <p:sldId id="353" r:id="rId50"/>
    <p:sldId id="354" r:id="rId51"/>
    <p:sldId id="355" r:id="rId52"/>
    <p:sldId id="356" r:id="rId53"/>
    <p:sldId id="357" r:id="rId54"/>
    <p:sldId id="358" r:id="rId55"/>
    <p:sldId id="359" r:id="rId56"/>
    <p:sldId id="360" r:id="rId57"/>
    <p:sldId id="361" r:id="rId58"/>
    <p:sldId id="362" r:id="rId59"/>
    <p:sldId id="363" r:id="rId60"/>
    <p:sldId id="364" r:id="rId61"/>
    <p:sldId id="365" r:id="rId62"/>
    <p:sldId id="366" r:id="rId63"/>
    <p:sldId id="367" r:id="rId64"/>
    <p:sldId id="368" r:id="rId65"/>
    <p:sldId id="278" r:id="rId66"/>
    <p:sldId id="279" r:id="rId67"/>
    <p:sldId id="280" r:id="rId68"/>
    <p:sldId id="281" r:id="rId69"/>
    <p:sldId id="282" r:id="rId70"/>
    <p:sldId id="283" r:id="rId71"/>
    <p:sldId id="284" r:id="rId72"/>
    <p:sldId id="285" r:id="rId73"/>
    <p:sldId id="286" r:id="rId74"/>
    <p:sldId id="287" r:id="rId75"/>
    <p:sldId id="288" r:id="rId76"/>
    <p:sldId id="289"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572"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C0CE0-7100-4A54-B6EE-AE1047319B59}" type="datetimeFigureOut">
              <a:rPr lang="en-US" smtClean="0"/>
              <a:pPr/>
              <a:t>13/07/2014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6073C-37BA-4A24-B543-C5CABBBDCF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C0CE0-7100-4A54-B6EE-AE1047319B59}" type="datetimeFigureOut">
              <a:rPr lang="en-US" smtClean="0"/>
              <a:pPr/>
              <a:t>13/07/2014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6073C-37BA-4A24-B543-C5CABBBDCF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Sociolinguistics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 30</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 pointed out a kind of code-switching that occurs among certain young people of Caribbean descent in England.</a:t>
            </a:r>
          </a:p>
          <a:p>
            <a:r>
              <a:rPr lang="en-US" dirty="0" smtClean="0"/>
              <a:t> These youngsters speak the local variety of English natively but also have a </a:t>
            </a:r>
            <a:r>
              <a:rPr lang="en-US" dirty="0" err="1" smtClean="0"/>
              <a:t>creole</a:t>
            </a:r>
            <a:r>
              <a:rPr lang="en-US" dirty="0" smtClean="0"/>
              <a:t>-based variety of their own which they switch to for purposes of solidarity. </a:t>
            </a:r>
          </a:p>
          <a:p>
            <a:r>
              <a:rPr lang="en-US" dirty="0" smtClean="0"/>
              <a:t>What is interesting is that on certain occasions they will allow youths of their acquaintance from other ethnic groups to switch to that variety too, as they show their willingness to extend some kind of solidarity to them. </a:t>
            </a:r>
          </a:p>
          <a:p>
            <a:r>
              <a:rPr lang="en-US" dirty="0" err="1" smtClean="0"/>
              <a:t>Rampton</a:t>
            </a:r>
            <a:r>
              <a:rPr lang="en-US" dirty="0" smtClean="0"/>
              <a:t> (1995) discusses some of the consequences of this ‘crossing’ behavior of members of these other groups, i.e., their deliberate adoption of stigmatized linguistic forms.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Code-switching itself may meet with certain kinds of resistance. </a:t>
            </a:r>
          </a:p>
          <a:p>
            <a:r>
              <a:rPr lang="en-US" dirty="0" smtClean="0"/>
              <a:t>Numerous instances have been reported of speakers of various languages refusing to allow others to code-switch and instead insisting on using the other’s language, even if sometimes such use provided a poorer means of communication. </a:t>
            </a:r>
          </a:p>
          <a:p>
            <a:r>
              <a:rPr lang="en-US" dirty="0" smtClean="0"/>
              <a:t>In colonial times Europeans have been known to use a local language very badly with servants rather than let them use English, French, and so on, in order to maintain social distance.</a:t>
            </a:r>
          </a:p>
          <a:p>
            <a:r>
              <a:rPr lang="en-US" dirty="0" smtClean="0"/>
              <a:t> In other circumstances knowledge of the second code must be suppressed, i.e., code-switching is disallowed.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Certain social situations may require that one code be used rather than another, even though that second code is known to all participants but the first only to some. </a:t>
            </a:r>
          </a:p>
          <a:p>
            <a:r>
              <a:rPr lang="en-US" dirty="0" smtClean="0"/>
              <a:t>For example, a head of state may be required to use the official language of that state when addressing another head of state, at least in public.</a:t>
            </a:r>
          </a:p>
          <a:p>
            <a:r>
              <a:rPr lang="en-US" dirty="0" smtClean="0"/>
              <a:t> On many public occasions in Canada it is obligatory for officials to say a few words in the official language that they are not using, e.g., introduce some French sentences into an otherwise all- English speech.</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ability to code-switch may even be regarded with suspicion or disfavor in certain circumstances: speakers of English do not usually give much credit to their fellows who speak ‘exotic’ languages, such ability being regarded quite often as ‘strange’ in some way.</a:t>
            </a:r>
          </a:p>
          <a:p>
            <a:r>
              <a:rPr lang="en-US" dirty="0" smtClean="0"/>
              <a:t> As I have indicated, certain English speaking societies find difficulty in coming to terms with immigrants who speak other languages, the resulting multilingualism often being viewed as creating a ‘problem.’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Bilinguals often switch like this, primarily as a solidarity marker and this kind of mixture has become an established community norm in the Puerto Rican community in New York City.</a:t>
            </a:r>
          </a:p>
          <a:p>
            <a:r>
              <a:rPr lang="en-US" dirty="0" smtClean="0"/>
              <a:t> However, a speaker who mixes codes in this way in conversation with a friend or acquaintance will almost certainly shift entirely to English when addressing a monolingual English-speaking person or entirely to Spanish when addressing a complete stranger who is obviously of Spanish origin.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Code-switching can be a very useful social skill. The converse of this, of course, is that we will be judged by the code we choose to employ on a particular occasion.</a:t>
            </a:r>
          </a:p>
          <a:p>
            <a:r>
              <a:rPr lang="en-US" dirty="0" smtClean="0"/>
              <a:t> People have distinct feelings about various codes: they find some accents ‘unpleasant,’ others ‘beautiful’; some registers ‘stuffy’; some styles ‘pedantic’; </a:t>
            </a:r>
          </a:p>
          <a:p>
            <a:r>
              <a:rPr lang="en-US" dirty="0" smtClean="0"/>
              <a:t>some languages or kinds of language ‘unacceptable’ or their speakers ‘less desirable’; and so on. </a:t>
            </a:r>
          </a:p>
          <a:p>
            <a:r>
              <a:rPr lang="en-US" dirty="0" smtClean="0"/>
              <a:t>We cannot discount such reactions by simply labeling them as instances of </a:t>
            </a:r>
            <a:r>
              <a:rPr lang="en-US" i="1" dirty="0" smtClean="0"/>
              <a:t>linguistic prejudice.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Linguistic prejudice, either for or against particular accents, dialects, or languages, is a fact of life, a fact we must recognize.</a:t>
            </a:r>
          </a:p>
          <a:p>
            <a:r>
              <a:rPr lang="en-US" dirty="0" smtClean="0"/>
              <a:t>However, we must also remember that it is often all too easy to think that someone who uses learned words, beautifully constructed sentences,</a:t>
            </a:r>
          </a:p>
          <a:p>
            <a:r>
              <a:rPr lang="en-US" dirty="0" smtClean="0"/>
              <a:t>and a prestige accent must be saying something worthwhile and that someone who uses common words, much ‘slurring,’ and a regional accent cannot have anything of interest to say!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lstStyle/>
          <a:p>
            <a:r>
              <a:rPr lang="en-US" dirty="0" smtClean="0"/>
              <a:t>Are you aware of any similar kinds of linguistic behavior in your own environment?</a:t>
            </a:r>
          </a:p>
          <a:p>
            <a:r>
              <a:rPr lang="en-US" dirty="0" smtClean="0"/>
              <a:t>2. When you visit a foreign country whose language you know either well or poorly, when do you use that language and when do you not? </a:t>
            </a:r>
          </a:p>
          <a:p>
            <a:r>
              <a:rPr lang="en-US" dirty="0" smtClean="0"/>
              <a:t>What factors govern your choice?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The claim is sometimes made (e.g., </a:t>
            </a:r>
            <a:r>
              <a:rPr lang="en-US" dirty="0" err="1" smtClean="0"/>
              <a:t>Gumperz</a:t>
            </a:r>
            <a:r>
              <a:rPr lang="en-US" dirty="0" smtClean="0"/>
              <a:t>, 1982a, p. 61) that in conversational code-switching ‘participants immersed in the interaction itself are often quite unaware which code is used at any one time.’</a:t>
            </a:r>
          </a:p>
          <a:p>
            <a:r>
              <a:rPr lang="en-US" dirty="0" smtClean="0"/>
              <a:t> How would you propose to investigate such a claim?</a:t>
            </a:r>
          </a:p>
          <a:p>
            <a:r>
              <a:rPr lang="en-US" dirty="0" smtClean="0"/>
              <a:t> </a:t>
            </a:r>
            <a:r>
              <a:rPr lang="en-US" dirty="0" err="1" smtClean="0"/>
              <a:t>Gumperz</a:t>
            </a:r>
            <a:r>
              <a:rPr lang="en-US" dirty="0" smtClean="0"/>
              <a:t> says that this is also the case with metaphorical code-switching.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Code-switching occurs in conditions of change, where group boundaries are diffuse, norms and standards of evaluation vary, and where speakers’ ethnic identities and social backgrounds are not matters of common agreement. </a:t>
            </a:r>
          </a:p>
          <a:p>
            <a:r>
              <a:rPr lang="en-US" dirty="0" smtClean="0"/>
              <a:t>Yet, if it is true that code-switching styles serve as functioning communicative systems, if members can agree on interpretations of switching in context and on categorizing others on the basis of their switching,</a:t>
            </a:r>
          </a:p>
          <a:p>
            <a:r>
              <a:rPr lang="en-US" dirty="0" smtClean="0"/>
              <a:t>there must be some regularities and shared perceptions on which these judgments can be based.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Slovenians of the village are bilingual.</a:t>
            </a:r>
          </a:p>
          <a:p>
            <a:r>
              <a:rPr lang="en-US" dirty="0" smtClean="0"/>
              <a:t> However, the bilingual population tends to use Slovenian and German for quite different purposes.</a:t>
            </a:r>
          </a:p>
          <a:p>
            <a:r>
              <a:rPr lang="en-US" dirty="0" smtClean="0"/>
              <a:t> </a:t>
            </a:r>
            <a:r>
              <a:rPr lang="en-US" dirty="0" err="1" smtClean="0"/>
              <a:t>Gumperz</a:t>
            </a:r>
            <a:r>
              <a:rPr lang="en-US" dirty="0" smtClean="0"/>
              <a:t> explains (p. 47) that there are ‘three speech varieties: a formal style of standard Austrian German, the regional German dialect, and the village variety of Slovenian. </a:t>
            </a:r>
          </a:p>
          <a:p>
            <a:r>
              <a:rPr lang="en-US" dirty="0" smtClean="0"/>
              <a:t>To interact in accordance with the village communicative conventions, a speaker must control all three of these.’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Elaborate on the various factors </a:t>
            </a:r>
            <a:r>
              <a:rPr lang="en-US" dirty="0" err="1" smtClean="0"/>
              <a:t>Gumperz</a:t>
            </a:r>
            <a:r>
              <a:rPr lang="en-US" dirty="0" smtClean="0"/>
              <a:t> mentions in the first of these two sentences.</a:t>
            </a:r>
          </a:p>
          <a:p>
            <a:r>
              <a:rPr lang="en-US" dirty="0" smtClean="0"/>
              <a:t> Discuss the implications of the second sentence for any theory which attempts to explain linguistic and/or communicative competence in humans.</a:t>
            </a:r>
          </a:p>
          <a:p>
            <a:r>
              <a:rPr lang="en-US" dirty="0" smtClean="0"/>
              <a:t>4. Code-switching and borrowing are different phenomena. </a:t>
            </a:r>
          </a:p>
          <a:p>
            <a:r>
              <a:rPr lang="en-US" dirty="0" smtClean="0"/>
              <a:t>Try to distinguish between the two.</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Language is both an individual possession and a social possession. </a:t>
            </a:r>
          </a:p>
          <a:p>
            <a:r>
              <a:rPr lang="en-US" dirty="0" smtClean="0"/>
              <a:t>We would expect, therefore, that certain individuals would behave linguistically like other individuals: </a:t>
            </a:r>
          </a:p>
          <a:p>
            <a:r>
              <a:rPr lang="en-US" dirty="0" smtClean="0"/>
              <a:t>they might be said to speak the same language or the same dialect or the same variety, i.e., to employ the same code, and in that respect to be members of the same </a:t>
            </a:r>
            <a:r>
              <a:rPr lang="en-US" i="1" dirty="0" smtClean="0"/>
              <a:t>speech community, a term probably derived from the </a:t>
            </a:r>
            <a:r>
              <a:rPr lang="en-US" dirty="0" smtClean="0"/>
              <a:t>German </a:t>
            </a:r>
            <a:r>
              <a:rPr lang="en-US" i="1" dirty="0" err="1" smtClean="0"/>
              <a:t>Sprach-gemein-schaft</a:t>
            </a:r>
            <a:r>
              <a:rPr lang="en-US" i="1" dirty="0" smtClean="0"/>
              <a:t>. </a:t>
            </a:r>
          </a:p>
          <a:p>
            <a:r>
              <a:rPr lang="en-US" i="1" dirty="0" smtClean="0"/>
              <a:t>Indeed, much work in sociolinguistics is based on </a:t>
            </a:r>
            <a:r>
              <a:rPr lang="en-US" dirty="0" smtClean="0"/>
              <a:t>the assumption that it is possible to use the concept of ‘speech community’ without much difficulty.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Hudson (1996) rejects that view: ‘our sociolinguistic world is not organized in terms of objective “speech communities,” even though we like to think subjectively in terms of communities or social types such as “Londoner” and “American.” </a:t>
            </a:r>
          </a:p>
          <a:p>
            <a:r>
              <a:rPr lang="en-US" dirty="0" smtClean="0"/>
              <a:t>This means that the search for a “true” definition of the speech community, or for the “true” boundaries around some speech community, is just a wild goose chase.’ </a:t>
            </a:r>
          </a:p>
          <a:p>
            <a:r>
              <a:rPr lang="en-US" dirty="0" smtClean="0"/>
              <a:t>We will indeed discover that just as it is difficult to define such terms as </a:t>
            </a:r>
            <a:r>
              <a:rPr lang="en-US" i="1" dirty="0" smtClean="0"/>
              <a:t>language, dialect, and variety, it is also </a:t>
            </a:r>
            <a:r>
              <a:rPr lang="en-US" dirty="0" smtClean="0"/>
              <a:t>difficult to define </a:t>
            </a:r>
            <a:r>
              <a:rPr lang="en-US" i="1" dirty="0" smtClean="0"/>
              <a:t>speech community, and for many of the same reasons.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Hymes</a:t>
            </a:r>
            <a:r>
              <a:rPr lang="en-US" dirty="0" smtClean="0"/>
              <a:t> (1980) has observed that we do not know why the plateau developed a sign language and the coast a jargon. Perhaps the reason was slavery or the amount of slavery.</a:t>
            </a:r>
          </a:p>
          <a:p>
            <a:r>
              <a:rPr lang="en-US" dirty="0" smtClean="0"/>
              <a:t>The Chinook held slaves in considerable numbers, mostly obtained by purchases from surrounding peoples, but also secondarily through raiding parties. </a:t>
            </a:r>
          </a:p>
          <a:p>
            <a:r>
              <a:rPr lang="en-US" dirty="0" smtClean="0"/>
              <a:t>It seems likely that the slaves learned a reduced form of Chinook and that this reduced form was used between them and their owners.</a:t>
            </a:r>
          </a:p>
          <a:p>
            <a:r>
              <a:rPr lang="en-US" dirty="0" smtClean="0"/>
              <a:t> As we will see, it is in observations such as these that we may find clues as to the origin and spread of pidgins and creoles and come to realize how important social factors have been in their development.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Discussion</a:t>
            </a:r>
          </a:p>
          <a:p>
            <a:r>
              <a:rPr lang="en-US" dirty="0" smtClean="0"/>
              <a:t> 1. A particularly interesting lingua franca is Plains Sign Language used by aboriginal peoples in North America (see Taylor, 1981, for a description of this and other aboriginal lingua </a:t>
            </a:r>
            <a:r>
              <a:rPr lang="en-US" dirty="0" err="1" smtClean="0"/>
              <a:t>francas</a:t>
            </a:r>
            <a:r>
              <a:rPr lang="en-US" dirty="0" smtClean="0"/>
              <a:t>). </a:t>
            </a:r>
          </a:p>
          <a:p>
            <a:r>
              <a:rPr lang="en-US" dirty="0" smtClean="0"/>
              <a:t>Try to find out in what ways Plains Sign Language must be distinguished from American Sign Language, i.e., the communication system that many deaf people use. </a:t>
            </a:r>
          </a:p>
          <a:p>
            <a:r>
              <a:rPr lang="en-US" dirty="0" smtClean="0"/>
              <a:t>2. Esperanto and Basic English have both been proposed for use as auxiliary languages, i.e., as lingua </a:t>
            </a:r>
            <a:r>
              <a:rPr lang="en-US" dirty="0" err="1" smtClean="0"/>
              <a:t>francas</a:t>
            </a:r>
            <a:r>
              <a:rPr lang="en-US" dirty="0" smtClean="0"/>
              <a:t>. </a:t>
            </a:r>
          </a:p>
          <a:p>
            <a:r>
              <a:rPr lang="en-US" dirty="0" smtClean="0"/>
              <a:t>What advantages are claimed for each? Do you see any disadvantages? (There are numerous other proposals for auxiliary languages, so you might care to extend your inquiry to these too.)</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Sociolinguistics</a:t>
            </a:r>
            <a:br>
              <a:rPr lang="en-US" b="1" dirty="0" smtClean="0"/>
            </a:br>
            <a:r>
              <a:rPr lang="en-US" b="1" dirty="0" smtClean="0"/>
              <a:t>Definitions</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a:t>
            </a:r>
            <a:r>
              <a:rPr lang="en-US" i="1" dirty="0" smtClean="0"/>
              <a:t>pidgin is a language with no native speakers: it is no one’s first language but </a:t>
            </a:r>
            <a:r>
              <a:rPr lang="en-US" dirty="0" smtClean="0"/>
              <a:t>is a </a:t>
            </a:r>
            <a:r>
              <a:rPr lang="en-US" i="1" dirty="0" smtClean="0"/>
              <a:t>contact language. </a:t>
            </a:r>
          </a:p>
          <a:p>
            <a:r>
              <a:rPr lang="en-US" i="1" dirty="0" smtClean="0"/>
              <a:t>That is, it is the product of a multilingual situation in </a:t>
            </a:r>
            <a:r>
              <a:rPr lang="en-US" dirty="0" smtClean="0"/>
              <a:t>which those who wish to communicate must find or improvise a simple language system that will enable them to do so. </a:t>
            </a:r>
          </a:p>
          <a:p>
            <a:r>
              <a:rPr lang="en-US" dirty="0" smtClean="0"/>
              <a:t>Very often too, that situation is one in which there is an imbalance of power among the languages as the speakers of one language dominate the speakers of the other languages economically and socially. </a:t>
            </a:r>
          </a:p>
          <a:p>
            <a:r>
              <a:rPr lang="en-US" dirty="0" smtClean="0"/>
              <a:t>A highly codified language often accompanies that dominant position. A pidgin is therefore sometimes regarded as a ‘reduced’ variety of a ‘normal’ language,</a:t>
            </a:r>
          </a:p>
          <a:p>
            <a:r>
              <a:rPr lang="en-US" dirty="0" smtClean="0"/>
              <a:t> i.e., one of the aforementioned dominant languages, with simplification of the grammar and vocabulary of that language, considerable phonological variation, and an admixture of local vocabulary to meet the special needs of the contact group. Holm  defines a pidgin as: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reduced language that results from extended contact between groups of people with no language in common; it evolves when they need some means of verbal communication, perhaps for trade, but no group learns the native language of any other group for social reasons that may include lack of trust or of close contact. </a:t>
            </a:r>
          </a:p>
          <a:p>
            <a:r>
              <a:rPr lang="en-US" dirty="0" smtClean="0"/>
              <a:t>The process of </a:t>
            </a:r>
            <a:r>
              <a:rPr lang="en-US" dirty="0" err="1" smtClean="0"/>
              <a:t>pidginization</a:t>
            </a:r>
            <a:r>
              <a:rPr lang="en-US" dirty="0" smtClean="0"/>
              <a:t> probably requires a situation that involves at least three languages (</a:t>
            </a:r>
            <a:r>
              <a:rPr lang="en-US" dirty="0" err="1" smtClean="0"/>
              <a:t>Whinnom</a:t>
            </a:r>
            <a:r>
              <a:rPr lang="en-US" dirty="0" smtClean="0"/>
              <a:t>, 1971), one of which is clearly dominant over the others.</a:t>
            </a:r>
          </a:p>
          <a:p>
            <a:r>
              <a:rPr lang="en-US" dirty="0" smtClean="0"/>
              <a:t>If only two languages are involved, there is likely to be a direct struggle for dominance, as between English and French in England after 1066, a struggle won in that case by the socially inferior language but only after more than two centuries of co-existence.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When three or more languages are involved and one is dominant, the speakers of the two or more that are inferior appear to play a critical role in the development of a pidgin. </a:t>
            </a:r>
          </a:p>
          <a:p>
            <a:r>
              <a:rPr lang="en-US" dirty="0" smtClean="0"/>
              <a:t>They must not only speak to those who are in the dominant position, but they must also speak to each other. </a:t>
            </a:r>
          </a:p>
          <a:p>
            <a:r>
              <a:rPr lang="en-US" dirty="0" smtClean="0"/>
              <a:t>To do this, they must simplify the dominant language in certain ways, and this process of simplification may or may not have certain universal characteristics. </a:t>
            </a:r>
          </a:p>
          <a:p>
            <a:r>
              <a:rPr lang="en-US" dirty="0" smtClean="0"/>
              <a:t>We may argue, therefore, that a pidgin arises from the simplification of a language when that language comes to dominate groups of speakers separated from each other by language differences.</a:t>
            </a:r>
          </a:p>
          <a:p>
            <a:r>
              <a:rPr lang="en-US" dirty="0" smtClean="0"/>
              <a:t> This hypothesis partially explains not only the origin of pidgins in slave societies, in which the slaves were deliberately drawn from a variety of language backgrounds, but also their origin on sea coasts, where a variety of languages might be spoken but the language of trade is a pidgin.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also helps to explain why </a:t>
            </a:r>
            <a:r>
              <a:rPr lang="en-US" dirty="0" err="1" smtClean="0"/>
              <a:t>pidginized</a:t>
            </a:r>
            <a:r>
              <a:rPr lang="en-US" dirty="0" smtClean="0"/>
              <a:t> varieties of languages are used much more as lingua </a:t>
            </a:r>
            <a:r>
              <a:rPr lang="en-US" dirty="0" err="1" smtClean="0"/>
              <a:t>francas</a:t>
            </a:r>
            <a:r>
              <a:rPr lang="en-US" dirty="0" smtClean="0"/>
              <a:t> by people who cannot speak the corresponding standard languages than they are used between such people and speakers of the standard varieties.</a:t>
            </a:r>
          </a:p>
          <a:p>
            <a:r>
              <a:rPr lang="en-US" dirty="0" smtClean="0"/>
              <a:t> For example, Pidgin Chinese English was used mainly by speakers of different Chinese languages, and </a:t>
            </a:r>
            <a:r>
              <a:rPr lang="en-US" dirty="0" err="1" smtClean="0"/>
              <a:t>Tok</a:t>
            </a:r>
            <a:r>
              <a:rPr lang="en-US" dirty="0" smtClean="0"/>
              <a:t> </a:t>
            </a:r>
            <a:r>
              <a:rPr lang="en-US" dirty="0" err="1" smtClean="0"/>
              <a:t>Pisin</a:t>
            </a:r>
            <a:r>
              <a:rPr lang="en-US" dirty="0" smtClean="0"/>
              <a:t> is today used as a unifying language among speakers of many different languages in Papua New Guinea.</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Autofit/>
          </a:bodyPr>
          <a:lstStyle/>
          <a:p>
            <a:r>
              <a:rPr lang="en-US" sz="2400" dirty="0" smtClean="0"/>
              <a:t>A common view of a </a:t>
            </a:r>
            <a:r>
              <a:rPr lang="en-US" sz="2400" dirty="0" err="1" smtClean="0"/>
              <a:t>pidginized</a:t>
            </a:r>
            <a:r>
              <a:rPr lang="en-US" sz="2400" dirty="0" smtClean="0"/>
              <a:t> variety of a language, for example, Nigerian Pidgin English, is that it is some kind of ‘bad’ English, that is, English imperfectly learned and therefore of no possible interest. </a:t>
            </a:r>
          </a:p>
          <a:p>
            <a:r>
              <a:rPr lang="en-US" sz="2400" dirty="0" smtClean="0"/>
              <a:t>Consequently, those who speak a pidgin are likely to be regarded as deficient in some way, almost certainly socially and culturally, and sometimes even cognitively. </a:t>
            </a:r>
          </a:p>
          <a:p>
            <a:r>
              <a:rPr lang="en-US" sz="2400" dirty="0" smtClean="0"/>
              <a:t>Such a view is quite untenable. Pidgins are not a kind of ‘baby-talk’ used among adults because the simplified forms are the best that such people can manage.</a:t>
            </a:r>
          </a:p>
          <a:p>
            <a:r>
              <a:rPr lang="en-US" sz="2400" dirty="0" smtClean="0"/>
              <a:t> Pidgins have their own special rules, and, as we will see, very different pidgins have a number of similarities that raise important theoretical issues having to do with their origin.</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Children are encouraged to learn Standard German in school so as to maximize their opportunities for employment.</a:t>
            </a:r>
          </a:p>
          <a:p>
            <a:r>
              <a:rPr lang="en-US" dirty="0" smtClean="0"/>
              <a:t> It is regarded ‘as impolite or even crude to use Slovenian in the presence of German-speaking outsiders, be they foreigners or monolingual Germans from the region.’ </a:t>
            </a:r>
          </a:p>
          <a:p>
            <a:r>
              <a:rPr lang="en-US" dirty="0" smtClean="0"/>
              <a:t>Slovenian itself is reserved mainly for use in the family and informal local friendship circles.</a:t>
            </a:r>
          </a:p>
          <a:p>
            <a:r>
              <a:rPr lang="en-US" dirty="0" smtClean="0"/>
              <a:t> However, ‘there is by no means a one-to-one relationship between extra-linguistic context and language use.’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Individual pidgins may be ephemeral, e.g., the pidgin German of the </a:t>
            </a:r>
            <a:r>
              <a:rPr lang="en-US" i="1" dirty="0" err="1" smtClean="0"/>
              <a:t>Gastarbeiters</a:t>
            </a:r>
            <a:r>
              <a:rPr lang="en-US" i="1" dirty="0" smtClean="0"/>
              <a:t> </a:t>
            </a:r>
            <a:r>
              <a:rPr lang="en-US" dirty="0" smtClean="0"/>
              <a:t>(‘guest-workers’) in Germany that developed in the 1970s and 1980s in cities such as Berlin and Frankfurt among workers from countries such as Turkey, Greece, Italy, Spain, and Portugal. </a:t>
            </a:r>
          </a:p>
          <a:p>
            <a:r>
              <a:rPr lang="en-US" dirty="0" smtClean="0"/>
              <a:t>The phenomenon, however, is persistent and between 2 and 12 million people in the world are estimated to use one or other of them. </a:t>
            </a:r>
          </a:p>
          <a:p>
            <a:r>
              <a:rPr lang="en-US" dirty="0" smtClean="0"/>
              <a:t>Furthermore, they are used for matters which are very important to those concerned, even self-government in Papua New Guinea. </a:t>
            </a:r>
          </a:p>
          <a:p>
            <a:pPr>
              <a:buNone/>
            </a:pPr>
            <a:endParaRPr lang="en-US" dirty="0" smtClean="0"/>
          </a:p>
          <a:p>
            <a:r>
              <a:rPr lang="en-US" dirty="0" smtClean="0"/>
              <a:t>They are highly functional in the lives of those who use them and are important for that reason alone if for no other.</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contrast to a pidgin, a </a:t>
            </a:r>
            <a:r>
              <a:rPr lang="en-US" i="1" dirty="0" err="1" smtClean="0"/>
              <a:t>creole</a:t>
            </a:r>
            <a:r>
              <a:rPr lang="en-US" i="1" dirty="0" smtClean="0"/>
              <a:t> is often defined as a pidgin that has become </a:t>
            </a:r>
            <a:r>
              <a:rPr lang="en-US" dirty="0" smtClean="0"/>
              <a:t>the first language of a new generation of speakers.</a:t>
            </a:r>
          </a:p>
          <a:p>
            <a:r>
              <a:rPr lang="en-US" dirty="0" smtClean="0"/>
              <a:t> As </a:t>
            </a:r>
            <a:r>
              <a:rPr lang="en-US" dirty="0" err="1" smtClean="0"/>
              <a:t>Aitchison</a:t>
            </a:r>
            <a:r>
              <a:rPr lang="en-US" dirty="0" smtClean="0"/>
              <a:t> says, ‘creoles arise when pidgins become mother tongues.’ A </a:t>
            </a:r>
            <a:r>
              <a:rPr lang="en-US" dirty="0" err="1" smtClean="0"/>
              <a:t>creole</a:t>
            </a:r>
            <a:r>
              <a:rPr lang="en-US" dirty="0" smtClean="0"/>
              <a:t>, therefore, is a ‘normal’ language in almost every sense.</a:t>
            </a:r>
          </a:p>
          <a:p>
            <a:r>
              <a:rPr lang="en-US" dirty="0" smtClean="0"/>
              <a:t>Holmes (1992) says that ‘A </a:t>
            </a:r>
            <a:r>
              <a:rPr lang="en-US" dirty="0" err="1" smtClean="0"/>
              <a:t>creole</a:t>
            </a:r>
            <a:r>
              <a:rPr lang="en-US" dirty="0" smtClean="0"/>
              <a:t> is a pidgin which has expanded in structure and vocabulary to express the range of meanings and serve the range of functions required of a first language.’</a:t>
            </a:r>
          </a:p>
          <a:p>
            <a:r>
              <a:rPr lang="en-US" dirty="0" smtClean="0"/>
              <a:t>In practice it is not always easy to say whether we have a pidgin rather than a </a:t>
            </a:r>
            <a:r>
              <a:rPr lang="en-US" dirty="0" err="1" smtClean="0"/>
              <a:t>creole</a:t>
            </a:r>
            <a:r>
              <a:rPr lang="en-US" dirty="0" smtClean="0"/>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Tok</a:t>
            </a:r>
            <a:r>
              <a:rPr lang="en-US" dirty="0" smtClean="0"/>
              <a:t> </a:t>
            </a:r>
            <a:r>
              <a:rPr lang="en-US" dirty="0" err="1" smtClean="0"/>
              <a:t>Pisin</a:t>
            </a:r>
            <a:r>
              <a:rPr lang="en-US" dirty="0" smtClean="0"/>
              <a:t> and some of the West African pidgins such as Nigerian Pidgin English probably exist as both pidgins and creoles. </a:t>
            </a:r>
          </a:p>
          <a:p>
            <a:r>
              <a:rPr lang="en-US" dirty="0" smtClean="0"/>
              <a:t>They have speakers who use them only as second languages in an expanded form and also speakers for whom they are first languages. </a:t>
            </a:r>
          </a:p>
          <a:p>
            <a:r>
              <a:rPr lang="en-US" dirty="0" smtClean="0"/>
              <a:t>Such expanded varieties are often characteristic of urban environments in which there is likely to be considerable contact among speakers of different languages and are sometimes referred to as extended pidgins.</a:t>
            </a:r>
          </a:p>
          <a:p>
            <a:r>
              <a:rPr lang="en-US" dirty="0" err="1" smtClean="0"/>
              <a:t>Winford</a:t>
            </a:r>
            <a:r>
              <a:rPr lang="en-US" dirty="0" smtClean="0"/>
              <a:t> (2003) says that ‘creoles constitute a motley assortment of contact vernaculars with different histories and lines of development, though of course they still have much in common . . . [and] there are no structural characteristics that all creoles share . . . [and] no structural criteria that can distinguish creoles from other types of language.’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Just like a pidgin, a </a:t>
            </a:r>
            <a:r>
              <a:rPr lang="en-US" dirty="0" err="1" smtClean="0"/>
              <a:t>creole</a:t>
            </a:r>
            <a:r>
              <a:rPr lang="en-US" dirty="0" smtClean="0"/>
              <a:t> has no simple relationship to the usually standardized language with which it is associated. </a:t>
            </a:r>
          </a:p>
          <a:p>
            <a:r>
              <a:rPr lang="en-US" dirty="0" smtClean="0"/>
              <a:t>If a variety of pidgin English has a complex relationship to Standard English, so Haitian Creole, which is French-based, has a complex relationship to Standard French. </a:t>
            </a:r>
          </a:p>
          <a:p>
            <a:r>
              <a:rPr lang="en-US" dirty="0" smtClean="0"/>
              <a:t>As we will see, the latter relationship is quite different in still another way from the relationship between Jamaican Creole, which is English-based, and Standard English. </a:t>
            </a:r>
          </a:p>
          <a:p>
            <a:r>
              <a:rPr lang="en-US" dirty="0" smtClean="0"/>
              <a:t>However, speakers of creoles, like speakers of pidgins, may well feel that they speak something less than normal languages because of the way they and others view those languages when they compare them with languages such as French and English.</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result is that the many millions of people who speak almost nothing but </a:t>
            </a:r>
            <a:r>
              <a:rPr lang="en-US" dirty="0" err="1" smtClean="0"/>
              <a:t>creole</a:t>
            </a:r>
            <a:r>
              <a:rPr lang="en-US" dirty="0" smtClean="0"/>
              <a:t> languages – the estimates range from a low of 6–7 million to as many as 10–17 million – are likely to feel a great sense of inferiority about their languages. </a:t>
            </a:r>
          </a:p>
          <a:p>
            <a:r>
              <a:rPr lang="en-US" dirty="0" smtClean="0"/>
              <a:t>In fact, as mentioned above, it was only very recently that linguists themselves – those who try to be most objective and least oriented toward making value judgments on linguistic matters – have found creoles worthy of serious scholarly attention.</a:t>
            </a:r>
          </a:p>
          <a:p>
            <a:r>
              <a:rPr lang="en-US" dirty="0" smtClean="0"/>
              <a:t> If we look at the actual processes involved in </a:t>
            </a:r>
            <a:r>
              <a:rPr lang="en-US" i="1" dirty="0" err="1" smtClean="0"/>
              <a:t>pidginization</a:t>
            </a:r>
            <a:r>
              <a:rPr lang="en-US" i="1" dirty="0" smtClean="0"/>
              <a:t> and </a:t>
            </a:r>
            <a:r>
              <a:rPr lang="en-US" i="1" dirty="0" err="1" smtClean="0"/>
              <a:t>creolization</a:t>
            </a:r>
            <a:r>
              <a:rPr lang="en-US" i="1" dirty="0" smtClean="0"/>
              <a:t>, </a:t>
            </a:r>
            <a:r>
              <a:rPr lang="en-US" dirty="0" smtClean="0"/>
              <a:t>we can see that they are almost diametrically opposed to each other in certain important ways.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Pidginization</a:t>
            </a:r>
            <a:r>
              <a:rPr lang="en-US" dirty="0" smtClean="0"/>
              <a:t> generally involves some kind of ‘simplification’ of a language, e.g., reduction in morphology (word structure) and syntax (grammatical structure), tolerance of considerable phonological variation (pronunciation), </a:t>
            </a:r>
          </a:p>
          <a:p>
            <a:r>
              <a:rPr lang="en-US" dirty="0" smtClean="0"/>
              <a:t>reduction in the number of functions for which the pidgin is used (e.g., you usually do not attempt to write novels in a pidgin), and extensive borrowing of words from local mother tongues.</a:t>
            </a:r>
          </a:p>
          <a:p>
            <a:pPr>
              <a:buNone/>
            </a:pPr>
            <a:endParaRPr lang="en-US" dirty="0" smtClean="0"/>
          </a:p>
          <a:p>
            <a:r>
              <a:rPr lang="en-US" dirty="0" smtClean="0"/>
              <a:t> </a:t>
            </a:r>
            <a:r>
              <a:rPr lang="en-US" dirty="0" err="1" smtClean="0"/>
              <a:t>Winford</a:t>
            </a:r>
            <a:r>
              <a:rPr lang="en-US" dirty="0" smtClean="0"/>
              <a:t>  points out that ‘</a:t>
            </a:r>
            <a:r>
              <a:rPr lang="en-US" dirty="0" err="1" smtClean="0"/>
              <a:t>pidginization</a:t>
            </a:r>
            <a:r>
              <a:rPr lang="en-US" dirty="0" smtClean="0"/>
              <a:t> is really a complex combination of different processes of change, including reduction and simplification of input materials, internal innovation, and regularization of structure, with L1 influence also playing a role.’</a:t>
            </a:r>
          </a:p>
          <a:p>
            <a:pPr>
              <a:buNone/>
            </a:pPr>
            <a:endParaRPr lang="en-US" dirty="0" smtClean="0"/>
          </a:p>
          <a:p>
            <a:r>
              <a:rPr lang="en-US" dirty="0" smtClean="0"/>
              <a:t> On the other hand, </a:t>
            </a:r>
            <a:r>
              <a:rPr lang="en-US" dirty="0" err="1" smtClean="0"/>
              <a:t>creolization</a:t>
            </a:r>
            <a:r>
              <a:rPr lang="en-US" dirty="0" smtClean="0"/>
              <a:t> involves expansion of the morphology and syntax, regularization of the phonology, deliberate increase in the number of functions in which the language is used, and development of a rational and stable system for increasing vocabulary.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But even though the processes are different, it is still not always clear whether we are talking about a pidgin, an expanded pidgin, or a </a:t>
            </a:r>
            <a:r>
              <a:rPr lang="en-US" dirty="0" err="1" smtClean="0"/>
              <a:t>creole</a:t>
            </a:r>
            <a:r>
              <a:rPr lang="en-US" dirty="0" smtClean="0"/>
              <a:t> in a certain situation. </a:t>
            </a:r>
          </a:p>
          <a:p>
            <a:r>
              <a:rPr lang="en-US" dirty="0" smtClean="0"/>
              <a:t>For example, the terms </a:t>
            </a:r>
            <a:r>
              <a:rPr lang="en-US" i="1" dirty="0" smtClean="0"/>
              <a:t>Hawaiian Pidgin English </a:t>
            </a:r>
            <a:r>
              <a:rPr lang="en-US" dirty="0" smtClean="0"/>
              <a:t>and </a:t>
            </a:r>
            <a:r>
              <a:rPr lang="en-US" i="1" dirty="0" smtClean="0"/>
              <a:t>Hawaiian Creole English may be used by even the same </a:t>
            </a:r>
            <a:r>
              <a:rPr lang="en-US" i="1" dirty="0" err="1" smtClean="0"/>
              <a:t>creolist</a:t>
            </a:r>
            <a:r>
              <a:rPr lang="en-US" i="1" dirty="0" smtClean="0"/>
              <a:t> (</a:t>
            </a:r>
            <a:r>
              <a:rPr lang="en-US" i="1" dirty="0" err="1" smtClean="0"/>
              <a:t>Bickerton</a:t>
            </a:r>
            <a:r>
              <a:rPr lang="en-US" i="1" dirty="0" smtClean="0"/>
              <a:t>, </a:t>
            </a:r>
            <a:r>
              <a:rPr lang="en-US" dirty="0" smtClean="0"/>
              <a:t>1977, 1983) to describe the same variety. </a:t>
            </a:r>
          </a:p>
          <a:p>
            <a:r>
              <a:rPr lang="en-US" dirty="0" smtClean="0"/>
              <a:t>Likewise, </a:t>
            </a:r>
            <a:r>
              <a:rPr lang="en-US" dirty="0" err="1" smtClean="0"/>
              <a:t>Tok</a:t>
            </a:r>
            <a:r>
              <a:rPr lang="en-US" dirty="0" smtClean="0"/>
              <a:t> </a:t>
            </a:r>
            <a:r>
              <a:rPr lang="en-US" dirty="0" err="1" smtClean="0"/>
              <a:t>Pisin</a:t>
            </a:r>
            <a:r>
              <a:rPr lang="en-US" dirty="0" smtClean="0"/>
              <a:t> is sometimes called a pidgin and sometimes a </a:t>
            </a:r>
            <a:r>
              <a:rPr lang="en-US" dirty="0" err="1" smtClean="0"/>
              <a:t>creole</a:t>
            </a:r>
            <a:r>
              <a:rPr lang="en-US" dirty="0" smtClean="0"/>
              <a:t>.</a:t>
            </a:r>
          </a:p>
          <a:p>
            <a:r>
              <a:rPr lang="en-US" dirty="0" smtClean="0"/>
              <a:t> In the absence of evidence for the existence of initial pidgins, Caribbean creoles such as Haitian Creole may also have come into existence through abrupt </a:t>
            </a:r>
            <a:r>
              <a:rPr lang="en-US" dirty="0" err="1" smtClean="0"/>
              <a:t>creolization</a:t>
            </a:r>
            <a:r>
              <a:rPr lang="en-US" dirty="0" smtClean="0"/>
              <a:t>, new languages created in as little as two generations.</a:t>
            </a:r>
          </a:p>
          <a:p>
            <a:r>
              <a:rPr lang="en-US" dirty="0" smtClean="0"/>
              <a:t>Mauritian </a:t>
            </a:r>
            <a:r>
              <a:rPr lang="en-US" dirty="0" err="1" smtClean="0"/>
              <a:t>creole</a:t>
            </a:r>
            <a:r>
              <a:rPr lang="en-US" dirty="0" smtClean="0"/>
              <a:t> may be another example. </a:t>
            </a:r>
            <a:r>
              <a:rPr lang="en-US" dirty="0" err="1" smtClean="0"/>
              <a:t>Creolists</a:t>
            </a:r>
            <a:r>
              <a:rPr lang="en-US" dirty="0" smtClean="0"/>
              <a:t> do unite about one important matter. They ‘generally accept that </a:t>
            </a:r>
            <a:r>
              <a:rPr lang="en-US" dirty="0" err="1" smtClean="0"/>
              <a:t>creole</a:t>
            </a:r>
            <a:r>
              <a:rPr lang="en-US" dirty="0" smtClean="0"/>
              <a:t> formation was primarily a process of second language acquisition in rather unusual circumstances. Moreover, children may have played a role in regularizing the developing grammar’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Within pidgin and </a:t>
            </a:r>
            <a:r>
              <a:rPr lang="en-US" dirty="0" err="1" smtClean="0"/>
              <a:t>creole</a:t>
            </a:r>
            <a:r>
              <a:rPr lang="en-US" dirty="0" smtClean="0"/>
              <a:t> studies there is actually some controversy concerning the terms </a:t>
            </a:r>
            <a:r>
              <a:rPr lang="en-US" i="1" dirty="0" err="1" smtClean="0"/>
              <a:t>pidginization</a:t>
            </a:r>
            <a:r>
              <a:rPr lang="en-US" i="1" dirty="0" smtClean="0"/>
              <a:t> and </a:t>
            </a:r>
            <a:r>
              <a:rPr lang="en-US" i="1" dirty="0" err="1" smtClean="0"/>
              <a:t>creolization</a:t>
            </a:r>
            <a:r>
              <a:rPr lang="en-US" i="1" dirty="0" smtClean="0"/>
              <a:t>. </a:t>
            </a:r>
            <a:r>
              <a:rPr lang="en-US" i="1" dirty="0" err="1" smtClean="0"/>
              <a:t>Winford</a:t>
            </a:r>
            <a:r>
              <a:rPr lang="en-US" i="1" dirty="0" smtClean="0"/>
              <a:t> (1997a) has pointed out </a:t>
            </a:r>
            <a:r>
              <a:rPr lang="en-US" dirty="0" smtClean="0"/>
              <a:t>that these terms cover a wide variety of phenomena that are not well understood. </a:t>
            </a:r>
          </a:p>
          <a:p>
            <a:r>
              <a:rPr lang="en-US" dirty="0" smtClean="0"/>
              <a:t>He suggests </a:t>
            </a:r>
            <a:r>
              <a:rPr lang="en-US" i="1" dirty="0" smtClean="0"/>
              <a:t>pidgin formation and </a:t>
            </a:r>
            <a:r>
              <a:rPr lang="en-US" i="1" dirty="0" err="1" smtClean="0"/>
              <a:t>creole</a:t>
            </a:r>
            <a:r>
              <a:rPr lang="en-US" i="1" dirty="0" smtClean="0"/>
              <a:t> formation as alternatives so that </a:t>
            </a:r>
            <a:r>
              <a:rPr lang="en-US" dirty="0" smtClean="0"/>
              <a:t>investigators would focus on the specific linguistic inputs and processes that are involved: </a:t>
            </a:r>
          </a:p>
          <a:p>
            <a:r>
              <a:rPr lang="en-US" dirty="0" smtClean="0"/>
              <a:t>‘we should be asking ourselves . . . which kinds of linguistic processes and change are common to all . . . contact situations and which are not, and how we can formulate frameworks to account for both the similarities and differences in the types of restructuring found in each case’.</a:t>
            </a:r>
          </a:p>
          <a:p>
            <a:r>
              <a:rPr lang="en-US" dirty="0" smtClean="0"/>
              <a:t> Thomason (2001) acknowledges that pidgins and creoles arise from contact between and among languages but stresses how varied these types of contact are so that they may well resist efforts to analyze, explain, or classify the language varieties that emerge.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Recognizing how difficult it is to achieve agreement on what exactly constitutes pidgins and creoles, </a:t>
            </a:r>
            <a:r>
              <a:rPr lang="en-US" dirty="0" err="1" smtClean="0"/>
              <a:t>DeCamp</a:t>
            </a:r>
            <a:r>
              <a:rPr lang="en-US" dirty="0" smtClean="0"/>
              <a:t> (1977) has offered descriptions of what he regards as ‘clear-cut’ examples of one of each of these.</a:t>
            </a:r>
          </a:p>
          <a:p>
            <a:r>
              <a:rPr lang="en-US" dirty="0" smtClean="0"/>
              <a:t> He says that: Everyone would agree that the Juba Arabic spoken in the southern Sudan is a pidgin. </a:t>
            </a:r>
          </a:p>
          <a:p>
            <a:r>
              <a:rPr lang="en-US" dirty="0" smtClean="0"/>
              <a:t>In most communities it is not the native language of any of its speakers but functions as an auxiliary interlingua for communication between speakers of the many mutually unintelligible languages spoken in that region.</a:t>
            </a:r>
          </a:p>
          <a:p>
            <a:r>
              <a:rPr lang="en-US" dirty="0" smtClean="0"/>
              <a:t> It is a new language, only about a hundred years old.</a:t>
            </a:r>
          </a:p>
          <a:p>
            <a:r>
              <a:rPr lang="en-US" dirty="0" smtClean="0"/>
              <a:t> It has a small vocabulary, limited to the needs of trade and other </a:t>
            </a:r>
            <a:r>
              <a:rPr lang="en-US" dirty="0" err="1" smtClean="0"/>
              <a:t>interlingual</a:t>
            </a:r>
            <a:r>
              <a:rPr lang="en-US" dirty="0" smtClean="0"/>
              <a:t> communication, but this restricted vocabulary is supplemented, whenever the need arises, by using words from the various native languages or from normal Arabic.</a:t>
            </a:r>
          </a:p>
          <a:p>
            <a:r>
              <a:rPr lang="en-US" dirty="0" smtClean="0"/>
              <a:t> It has a very simple phonology with few morphophonemic processes.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complicated morphological system of Arabic (which includes, for example, suffixes on the verb to indicate tense, negation, and the person, number, and gender of both the subject and the direct and indirect objects) has been almost entirely eliminated. </a:t>
            </a:r>
          </a:p>
          <a:p>
            <a:r>
              <a:rPr lang="en-US" dirty="0" smtClean="0"/>
              <a:t>Such grammatical information is indicated by word order, by separate uninflected pronouns or auxiliaries, or else is simply missing.</a:t>
            </a:r>
          </a:p>
          <a:p>
            <a:r>
              <a:rPr lang="en-US" dirty="0" smtClean="0"/>
              <a:t> Yet Juba Arabic is a relatively stable language in its own right, with its own structure, not just half-learned or baby-talk Arabic. It is easier for an Arabic speaker to learn than for an English speaker, but the Arabic speaker still must learn it as a foreign language; he cannot simply improvise it.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Gumperz’s</a:t>
            </a:r>
            <a:r>
              <a:rPr lang="en-US" dirty="0" smtClean="0"/>
              <a:t> analysis of code-switching in the community reveals that the situation is quite complex because of the number of possibilities that are available, with the ‘right’ choice highly dependent on the social context and intent of the speaker.</a:t>
            </a:r>
          </a:p>
          <a:p>
            <a:r>
              <a:rPr lang="en-US" dirty="0" smtClean="0"/>
              <a:t> A further complication is that the need to maintain the in-group (Slovenian) versus out-group (German) difference has weakened considerably in recent years, mainly as a result of economic development brought about by increased tourism in the area. </a:t>
            </a:r>
          </a:p>
          <a:p>
            <a:r>
              <a:rPr lang="en-US" dirty="0" smtClean="0"/>
              <a:t>The use of Slovenian is decreasing.</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Similarly, everyone agrees that the vernacular language of Haiti is a </a:t>
            </a:r>
            <a:r>
              <a:rPr lang="en-US" dirty="0" err="1" smtClean="0"/>
              <a:t>creole</a:t>
            </a:r>
            <a:r>
              <a:rPr lang="en-US" dirty="0" smtClean="0"/>
              <a:t>.</a:t>
            </a:r>
          </a:p>
          <a:p>
            <a:r>
              <a:rPr lang="en-US" dirty="0" smtClean="0"/>
              <a:t> It is the native language of nearly all Haitians, though standard French is also spoken by some people and is the official language, and one also hears many varieties intermediate between the standard and the </a:t>
            </a:r>
            <a:r>
              <a:rPr lang="en-US" dirty="0" err="1" smtClean="0"/>
              <a:t>creole</a:t>
            </a:r>
            <a:r>
              <a:rPr lang="en-US" dirty="0" smtClean="0"/>
              <a:t>. </a:t>
            </a:r>
          </a:p>
          <a:p>
            <a:r>
              <a:rPr lang="en-US" dirty="0" smtClean="0"/>
              <a:t>Historically it probably evolved from </a:t>
            </a:r>
            <a:r>
              <a:rPr lang="en-US" dirty="0" err="1" smtClean="0"/>
              <a:t>pidginized</a:t>
            </a:r>
            <a:r>
              <a:rPr lang="en-US" dirty="0" smtClean="0"/>
              <a:t> varieties of French at the time when these began to be acquired as a native language. </a:t>
            </a:r>
          </a:p>
          <a:p>
            <a:r>
              <a:rPr lang="en-US" dirty="0" smtClean="0"/>
              <a:t>Because it is a native language and must perform a wide range of communicative and expressive functions, it has an extensive vocabulary and complex grammatical system comparable to that of a so-called normal language.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Sociolinguistics</a:t>
            </a:r>
            <a:endParaRPr lang="en-US" dirty="0"/>
          </a:p>
        </p:txBody>
      </p:sp>
      <p:sp>
        <p:nvSpPr>
          <p:cNvPr id="3" name="Content Placeholder 2"/>
          <p:cNvSpPr>
            <a:spLocks noGrp="1"/>
          </p:cNvSpPr>
          <p:nvPr>
            <p:ph idx="1"/>
          </p:nvPr>
        </p:nvSpPr>
        <p:spPr>
          <a:xfrm>
            <a:off x="381000" y="1066800"/>
            <a:ext cx="8305800" cy="5867400"/>
          </a:xfrm>
        </p:spPr>
        <p:txBody>
          <a:bodyPr>
            <a:noAutofit/>
          </a:bodyPr>
          <a:lstStyle/>
          <a:p>
            <a:r>
              <a:rPr lang="en-US" sz="2400" dirty="0" smtClean="0"/>
              <a:t>In fact, scholars disagree on whether there are any formal characteristics by which we could identify Haitian as a </a:t>
            </a:r>
            <a:r>
              <a:rPr lang="en-US" sz="2400" dirty="0" err="1" smtClean="0"/>
              <a:t>creole</a:t>
            </a:r>
            <a:r>
              <a:rPr lang="en-US" sz="2400" dirty="0" smtClean="0"/>
              <a:t> if we did not know its history. </a:t>
            </a:r>
          </a:p>
          <a:p>
            <a:r>
              <a:rPr lang="en-US" sz="2400" dirty="0" smtClean="0"/>
              <a:t>Although its vocabulary is largely French, the phonology and syntax are so different that most varieties are mutually unintelligible with standard French. </a:t>
            </a:r>
          </a:p>
          <a:p>
            <a:r>
              <a:rPr lang="en-US" sz="2400" dirty="0" smtClean="0"/>
              <a:t>In some ways its grammatical structure is more similar to </a:t>
            </a:r>
            <a:r>
              <a:rPr lang="en-US" sz="2400" dirty="0" err="1" smtClean="0"/>
              <a:t>creole</a:t>
            </a:r>
            <a:r>
              <a:rPr lang="en-US" sz="2400" dirty="0" smtClean="0"/>
              <a:t> Portuguese, </a:t>
            </a:r>
            <a:r>
              <a:rPr lang="en-US" sz="2400" dirty="0" err="1" smtClean="0"/>
              <a:t>creole</a:t>
            </a:r>
            <a:r>
              <a:rPr lang="en-US" sz="2400" dirty="0" smtClean="0"/>
              <a:t> Spanish, and even to </a:t>
            </a:r>
            <a:r>
              <a:rPr lang="en-US" sz="2400" dirty="0" err="1" smtClean="0"/>
              <a:t>creole</a:t>
            </a:r>
            <a:r>
              <a:rPr lang="en-US" sz="2400" dirty="0" smtClean="0"/>
              <a:t> English than to standard French, and most </a:t>
            </a:r>
            <a:r>
              <a:rPr lang="en-US" sz="2400" dirty="0" err="1" smtClean="0"/>
              <a:t>creolists</a:t>
            </a:r>
            <a:r>
              <a:rPr lang="en-US" sz="2400" dirty="0" smtClean="0"/>
              <a:t> object to calling it a dialect of French.</a:t>
            </a:r>
          </a:p>
          <a:p>
            <a:r>
              <a:rPr lang="en-US" sz="2400" dirty="0" smtClean="0"/>
              <a:t>These two descriptions succinctly describe most of the defining features of pidgins and creoles. </a:t>
            </a:r>
          </a:p>
          <a:p>
            <a:r>
              <a:rPr lang="en-US" sz="2400" dirty="0" smtClean="0"/>
              <a:t>I will turn to some of these features in more detail in the following section and discuss some of the implications of others in succeeding sections.</a:t>
            </a:r>
            <a:endParaRPr lang="en-US"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r>
              <a:rPr lang="en-US" b="1" i="1" dirty="0" smtClean="0"/>
              <a:t>Discussion</a:t>
            </a:r>
          </a:p>
          <a:p>
            <a:r>
              <a:rPr lang="en-US" dirty="0" smtClean="0"/>
              <a:t>1. If someone told you that </a:t>
            </a:r>
            <a:r>
              <a:rPr lang="en-US" dirty="0" err="1" smtClean="0"/>
              <a:t>pidginized</a:t>
            </a:r>
            <a:r>
              <a:rPr lang="en-US" dirty="0" smtClean="0"/>
              <a:t> varieties of a language are ‘corrupt’ and ‘ungrammatical,’ and indicated that their speakers are either ‘lazy’ or ‘inferior,’ how might you try to show that person how wrong he or she is? What kinds of evidence would you use? </a:t>
            </a:r>
          </a:p>
          <a:p>
            <a:r>
              <a:rPr lang="en-US" dirty="0" smtClean="0"/>
              <a:t>2. The ‘stripped-down’ nature of pidgins has led them to being called ‘reduced’ or ‘minimal’ languages.</a:t>
            </a:r>
          </a:p>
          <a:p>
            <a:r>
              <a:rPr lang="en-US" dirty="0" smtClean="0"/>
              <a:t>They have even been compared to forms of ‘</a:t>
            </a:r>
            <a:r>
              <a:rPr lang="en-US" dirty="0" err="1" smtClean="0"/>
              <a:t>babytalk.’A</a:t>
            </a:r>
            <a:r>
              <a:rPr lang="en-US" dirty="0" smtClean="0"/>
              <a:t> different view is that they are ‘optimal’ communication systems, perfectly appropriate to the circumstances of their use. Do you see any merit in this latter view?</a:t>
            </a:r>
          </a:p>
          <a:p>
            <a:r>
              <a:rPr lang="en-US" dirty="0" smtClean="0"/>
              <a:t>3. While there is little dispute about the origin of the term ‘</a:t>
            </a:r>
            <a:r>
              <a:rPr lang="en-US" dirty="0" err="1" smtClean="0"/>
              <a:t>creole</a:t>
            </a:r>
            <a:r>
              <a:rPr lang="en-US" dirty="0" smtClean="0"/>
              <a:t>’ when used to describe a type of language, there is some dispute about the origin of the term ‘pidgin.’ What can you find out about the origins of the two terms, particularly about the origin of the latter?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br>
              <a:rPr lang="en-US" b="1" dirty="0" smtClean="0"/>
            </a:br>
            <a:r>
              <a:rPr lang="en-US" b="1" dirty="0" smtClean="0"/>
              <a:t>Distribution and Characteristics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Pidgin and </a:t>
            </a:r>
            <a:r>
              <a:rPr lang="en-US" dirty="0" err="1" smtClean="0"/>
              <a:t>creole</a:t>
            </a:r>
            <a:r>
              <a:rPr lang="en-US" dirty="0" smtClean="0"/>
              <a:t> languages are distributed mainly, though not exclusively, in the equatorial belt around the world, usually in places with direct or easy access to the oceans. </a:t>
            </a:r>
          </a:p>
          <a:p>
            <a:r>
              <a:rPr lang="en-US" dirty="0" smtClean="0"/>
              <a:t>Consequently, they are found mainly in the Caribbean and around the north and east coasts of South America, around the coasts of Africa, particularly the west coast, and across the Indian and Pacific Oceans.</a:t>
            </a:r>
          </a:p>
          <a:p>
            <a:r>
              <a:rPr lang="en-US" dirty="0" smtClean="0"/>
              <a:t>They are fairly uncommon in the more extreme northern and southern areas of the world and in the interiors of continents. </a:t>
            </a:r>
          </a:p>
          <a:p>
            <a:r>
              <a:rPr lang="en-US" dirty="0" smtClean="0"/>
              <a:t>Their distribution appears to be fairly closely related to long-standing patterns of trade, including trade in slaves.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basic source on their distribution is Hancock (1977), a survey that was intended to list each language that had been treated as either a pidgin or a </a:t>
            </a:r>
            <a:r>
              <a:rPr lang="en-US" dirty="0" err="1" smtClean="0"/>
              <a:t>creole</a:t>
            </a:r>
            <a:r>
              <a:rPr lang="en-US" dirty="0" smtClean="0"/>
              <a:t> whether or not Hancock himself agreed with the classification. </a:t>
            </a:r>
          </a:p>
          <a:p>
            <a:r>
              <a:rPr lang="en-US" dirty="0" smtClean="0"/>
              <a:t>The list includes Maltese and Hindi for example, languages which Hancock believes should not be included.</a:t>
            </a:r>
          </a:p>
          <a:p>
            <a:r>
              <a:rPr lang="en-US" dirty="0" smtClean="0"/>
              <a:t> More recently Holm (1989) provides a useful survey of pidgins and creoles, and Smith (1995) lists 351 pidgins and creoles along with 158 assorted mixed languages.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Hancock lists 127 pidgins and creoles. Thirty-five of these are English-based. </a:t>
            </a:r>
          </a:p>
          <a:p>
            <a:r>
              <a:rPr lang="en-US" dirty="0" smtClean="0"/>
              <a:t>These include such languages as Hawaiian Creole, Gullah or Sea Islands Creole (spoken on the islands off the coasts of northern Florida, Georgia, and South </a:t>
            </a:r>
            <a:r>
              <a:rPr lang="it-IT" dirty="0" smtClean="0"/>
              <a:t>Carolina), Jamaican Creole, Guyana Creole, Krio (spoken in Sierra Leone), </a:t>
            </a:r>
            <a:r>
              <a:rPr lang="en-US" dirty="0" err="1" smtClean="0"/>
              <a:t>Sranan</a:t>
            </a:r>
            <a:r>
              <a:rPr lang="en-US" dirty="0" smtClean="0"/>
              <a:t> and </a:t>
            </a:r>
            <a:r>
              <a:rPr lang="en-US" dirty="0" err="1" smtClean="0"/>
              <a:t>Djuka</a:t>
            </a:r>
            <a:r>
              <a:rPr lang="en-US" dirty="0" smtClean="0"/>
              <a:t> (spoken in Suriname), Cameroon Pidgin English, </a:t>
            </a:r>
            <a:r>
              <a:rPr lang="en-US" dirty="0" err="1" smtClean="0"/>
              <a:t>Tok</a:t>
            </a:r>
            <a:r>
              <a:rPr lang="en-US" dirty="0" smtClean="0"/>
              <a:t> </a:t>
            </a:r>
            <a:r>
              <a:rPr lang="en-US" dirty="0" err="1" smtClean="0"/>
              <a:t>Pisin</a:t>
            </a:r>
            <a:r>
              <a:rPr lang="en-US" dirty="0" smtClean="0"/>
              <a:t>, and Chinese Pidgin English (now virtually extinct).</a:t>
            </a:r>
          </a:p>
          <a:p>
            <a:r>
              <a:rPr lang="en-US" dirty="0" smtClean="0"/>
              <a:t> Another fifteen are </a:t>
            </a:r>
            <a:r>
              <a:rPr lang="en-US" dirty="0" err="1" smtClean="0"/>
              <a:t>Frenchbased</a:t>
            </a:r>
            <a:r>
              <a:rPr lang="en-US" dirty="0" smtClean="0"/>
              <a:t>, e.g., Louisiana Creole, Haitian Creole, Seychelles Creole, and Mauritian Creole. Unlike English-based creoles, French-based creoles (both Caribbean and Pacific varieties) are mutually intelligible.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381000" y="1447800"/>
            <a:ext cx="8305800" cy="4678363"/>
          </a:xfrm>
        </p:spPr>
        <p:txBody>
          <a:bodyPr>
            <a:normAutofit fontScale="85000" lnSpcReduction="20000"/>
          </a:bodyPr>
          <a:lstStyle/>
          <a:p>
            <a:r>
              <a:rPr lang="en-US" dirty="0" smtClean="0"/>
              <a:t>Fourteen others are Portuguese-based, e.g., Papiamentu (used in Aruba, Bonaire, and </a:t>
            </a:r>
            <a:r>
              <a:rPr lang="en-US" dirty="0" err="1" smtClean="0"/>
              <a:t>Curaçao</a:t>
            </a:r>
            <a:r>
              <a:rPr lang="en-US" dirty="0" smtClean="0"/>
              <a:t>), </a:t>
            </a:r>
            <a:r>
              <a:rPr lang="en-US" dirty="0" err="1" smtClean="0"/>
              <a:t>Guiné</a:t>
            </a:r>
            <a:r>
              <a:rPr lang="en-US" dirty="0" smtClean="0"/>
              <a:t> Creole, Senegal Creole, and </a:t>
            </a:r>
            <a:r>
              <a:rPr lang="en-US" dirty="0" err="1" smtClean="0"/>
              <a:t>Saramaccan</a:t>
            </a:r>
            <a:r>
              <a:rPr lang="en-US" dirty="0" smtClean="0"/>
              <a:t> (spoken in Suriname); seven are Spanish-based, e.g., </a:t>
            </a:r>
            <a:r>
              <a:rPr lang="en-US" dirty="0" err="1" smtClean="0"/>
              <a:t>Cocoliche</a:t>
            </a:r>
            <a:r>
              <a:rPr lang="en-US" dirty="0" smtClean="0"/>
              <a:t> (spoken by Italian immigrants in Buenos Aires); </a:t>
            </a:r>
          </a:p>
          <a:p>
            <a:r>
              <a:rPr lang="en-US" dirty="0" smtClean="0"/>
              <a:t>five are Dutch-based, e.g., US Virgin Islands Dutch Creole (or </a:t>
            </a:r>
            <a:r>
              <a:rPr lang="en-US" dirty="0" err="1" smtClean="0"/>
              <a:t>Negerhollands</a:t>
            </a:r>
            <a:r>
              <a:rPr lang="en-US" dirty="0" smtClean="0"/>
              <a:t>), now virtually extinct, and Afrikaans (here said to have been creolized in the seventeenth century);</a:t>
            </a:r>
          </a:p>
          <a:p>
            <a:r>
              <a:rPr lang="en-US" dirty="0" smtClean="0"/>
              <a:t> three are Italian-based, e.g., Asmara Pidgin (spoken in parts of Ethiopia); six are German-based, e.g., Yiddish and whatever still remains of </a:t>
            </a:r>
            <a:r>
              <a:rPr lang="en-US" dirty="0" err="1" smtClean="0"/>
              <a:t>Gastarbeiter</a:t>
            </a:r>
            <a:r>
              <a:rPr lang="en-US" dirty="0" smtClean="0"/>
              <a:t> Deutsch; and the rest are based on a variety of other languages,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e.g., </a:t>
            </a:r>
            <a:r>
              <a:rPr lang="en-US" dirty="0" err="1" smtClean="0"/>
              <a:t>Russenorsk</a:t>
            </a:r>
            <a:r>
              <a:rPr lang="en-US" dirty="0" smtClean="0"/>
              <a:t> (a Russian–Norwegian contact language, now extinct), Chinook Jargon (a virtually extinct contact language of the Pacific Northwest of the United States and Canada), Sango (extensively used in the Central African Republic),</a:t>
            </a:r>
          </a:p>
          <a:p>
            <a:r>
              <a:rPr lang="en-US" dirty="0" smtClean="0"/>
              <a:t> various </a:t>
            </a:r>
            <a:r>
              <a:rPr lang="en-US" dirty="0" err="1" smtClean="0"/>
              <a:t>pidginized</a:t>
            </a:r>
            <a:r>
              <a:rPr lang="en-US" dirty="0" smtClean="0"/>
              <a:t> forms of Swahili (a Bantu language) used widely in East Africa, and varieties of Hindi, Bazaar Malay (a variety of Malay in widespread use throughout Malaysia, Singapore, and Indonesia), and Arabic.</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381000" y="1600200"/>
            <a:ext cx="8305800" cy="4953000"/>
          </a:xfrm>
        </p:spPr>
        <p:txBody>
          <a:bodyPr>
            <a:normAutofit fontScale="77500" lnSpcReduction="20000"/>
          </a:bodyPr>
          <a:lstStyle/>
          <a:p>
            <a:r>
              <a:rPr lang="en-US" dirty="0" smtClean="0"/>
              <a:t>Of the one hundred-plus attested living pidgins and creoles, the majority are based on one or other of the European languages, but several, e.g., Chinook Jargon and Sango, show little or no contact with a European language.</a:t>
            </a:r>
          </a:p>
          <a:p>
            <a:r>
              <a:rPr lang="en-US" dirty="0" smtClean="0"/>
              <a:t> We will see that this lack of contact is an important factor when considering the possible origins of pidgins and creoles or attempting to form hypotheses to account for their various shared characteristics.</a:t>
            </a:r>
          </a:p>
          <a:p>
            <a:r>
              <a:rPr lang="en-US" dirty="0" smtClean="0"/>
              <a:t>The Caribbean area is of particular interest to </a:t>
            </a:r>
            <a:r>
              <a:rPr lang="en-US" dirty="0" err="1" smtClean="0"/>
              <a:t>creolists</a:t>
            </a:r>
            <a:r>
              <a:rPr lang="en-US" dirty="0" smtClean="0"/>
              <a:t> because of the many varieties of language found there. </a:t>
            </a:r>
          </a:p>
          <a:p>
            <a:r>
              <a:rPr lang="en-US" dirty="0" smtClean="0"/>
              <a:t>There are countries or areas that are almost exclusively Spanish-speaking and have no surviving pidgins or creoles as a result of their settlement histories, e.g., the Dominican Republic, Cuba, and Puerto Rico.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Others have only English-based creoles, e.g., Antigua, Barbados, Grenada, Jamaica, and Guyana.</a:t>
            </a:r>
          </a:p>
          <a:p>
            <a:r>
              <a:rPr lang="en-US" dirty="0" smtClean="0"/>
              <a:t> Still others have only French-based ones, e.g., Martinique, Guadeloupe, St Lucia, and Haiti. Some have both, e.g., Dominica and Trinidad.</a:t>
            </a:r>
          </a:p>
          <a:p>
            <a:r>
              <a:rPr lang="en-US" dirty="0" smtClean="0"/>
              <a:t>Aruba, Bonaire, and </a:t>
            </a:r>
            <a:r>
              <a:rPr lang="en-US" dirty="0" err="1" smtClean="0"/>
              <a:t>Curaçao</a:t>
            </a:r>
            <a:r>
              <a:rPr lang="en-US" dirty="0" smtClean="0"/>
              <a:t> have Portuguese-based creoles, and one, the US Virgin Islands, has a virtually extinct Dutch-based </a:t>
            </a:r>
            <a:r>
              <a:rPr lang="en-US" dirty="0" err="1" smtClean="0"/>
              <a:t>creole</a:t>
            </a:r>
            <a:r>
              <a:rPr lang="en-US" dirty="0" smtClean="0"/>
              <a:t>.</a:t>
            </a:r>
          </a:p>
          <a:p>
            <a:r>
              <a:rPr lang="en-US" dirty="0" smtClean="0"/>
              <a:t>The official language in each case can be quite different: it is English in all of the above except Martinique, Guadeloupe, and Haiti, where it is French, and Aruba, Bonaire, and </a:t>
            </a:r>
            <a:r>
              <a:rPr lang="en-US" dirty="0" err="1" smtClean="0"/>
              <a:t>Curaçao</a:t>
            </a:r>
            <a:r>
              <a:rPr lang="en-US" dirty="0" smtClean="0"/>
              <a:t>, where it is Dutch.</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young use less and less Slovenian and code-switch much less than their elders, preferring to use German almost exclusively among themselves.</a:t>
            </a:r>
          </a:p>
          <a:p>
            <a:r>
              <a:rPr lang="en-US" dirty="0" smtClean="0"/>
              <a:t> While older bilinguals do not speak German exactly like monolingual Germans, many young bilinguals do. </a:t>
            </a:r>
          </a:p>
          <a:p>
            <a:r>
              <a:rPr lang="en-US" dirty="0" smtClean="0"/>
              <a:t>There is therefore a shift in progress in the functions of the two languages, one which also affects code-switching since it involves the values attached to the languages and therefore a change in norms.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txBody>
          <a:bodyPr/>
          <a:lstStyle/>
          <a:p>
            <a:r>
              <a:rPr lang="en-US" b="1" dirty="0" smtClean="0"/>
              <a:t>Sociolinguistics</a:t>
            </a:r>
            <a:endParaRPr lang="en-US" dirty="0"/>
          </a:p>
        </p:txBody>
      </p:sp>
      <p:sp>
        <p:nvSpPr>
          <p:cNvPr id="3" name="Content Placeholder 2"/>
          <p:cNvSpPr>
            <a:spLocks noGrp="1"/>
          </p:cNvSpPr>
          <p:nvPr>
            <p:ph idx="1"/>
          </p:nvPr>
        </p:nvSpPr>
        <p:spPr>
          <a:xfrm>
            <a:off x="304800" y="990600"/>
            <a:ext cx="8382000" cy="5135563"/>
          </a:xfrm>
        </p:spPr>
        <p:txBody>
          <a:bodyPr>
            <a:noAutofit/>
          </a:bodyPr>
          <a:lstStyle/>
          <a:p>
            <a:r>
              <a:rPr lang="en-US" sz="2400" dirty="0" smtClean="0"/>
              <a:t>In the southern United States, there are different versions of French in Louisiana (Louisiana Creole, the Cajun French of Acadians from Nova Scotia, and even a very little Standard French), Gullah, and possibly</a:t>
            </a:r>
            <a:r>
              <a:rPr lang="en-US" sz="2400" i="1" dirty="0" smtClean="0"/>
              <a:t> </a:t>
            </a:r>
            <a:r>
              <a:rPr lang="en-US" sz="2400" dirty="0" smtClean="0"/>
              <a:t>the variety of English now usually referred to as African American Vernacular English Suriname, the former Dutch Guiana, a country on the northeast coast of South America, is particularly interesting linguistically.</a:t>
            </a:r>
          </a:p>
          <a:p>
            <a:r>
              <a:rPr lang="en-US" sz="2400" dirty="0" smtClean="0"/>
              <a:t> The official language of Suriname is Dutch, but that language is the native tongue of less than 2 percent of the population.</a:t>
            </a:r>
          </a:p>
          <a:p>
            <a:r>
              <a:rPr lang="en-US" sz="2400" dirty="0" smtClean="0"/>
              <a:t> However, two English-based creoles, </a:t>
            </a:r>
            <a:r>
              <a:rPr lang="en-US" sz="2400" dirty="0" err="1" smtClean="0"/>
              <a:t>Sranan</a:t>
            </a:r>
            <a:r>
              <a:rPr lang="en-US" sz="2400" dirty="0" smtClean="0"/>
              <a:t> and </a:t>
            </a:r>
            <a:r>
              <a:rPr lang="en-US" sz="2400" dirty="0" err="1" smtClean="0"/>
              <a:t>Djuka</a:t>
            </a:r>
            <a:r>
              <a:rPr lang="en-US" sz="2400" dirty="0" smtClean="0"/>
              <a:t>, are spoken. </a:t>
            </a:r>
            <a:r>
              <a:rPr lang="en-US" sz="2400" dirty="0" err="1" smtClean="0"/>
              <a:t>Sranan</a:t>
            </a:r>
            <a:r>
              <a:rPr lang="en-US" sz="2400" dirty="0" smtClean="0"/>
              <a:t>, spoken in the coastal areas, is said to be a ‘conservative’ English </a:t>
            </a:r>
            <a:r>
              <a:rPr lang="en-US" sz="2400" dirty="0" err="1" smtClean="0"/>
              <a:t>creole</a:t>
            </a:r>
            <a:r>
              <a:rPr lang="en-US" sz="2400" dirty="0" smtClean="0"/>
              <a:t> that bears little resemblance any more to English.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Inland, </a:t>
            </a:r>
            <a:r>
              <a:rPr lang="en-US" dirty="0" err="1" smtClean="0"/>
              <a:t>Djuka</a:t>
            </a:r>
            <a:r>
              <a:rPr lang="en-US" dirty="0" smtClean="0"/>
              <a:t>, the most important of a group of creoles known collectively as ‘Bush Negro,’ is descended from a </a:t>
            </a:r>
            <a:r>
              <a:rPr lang="en-US" dirty="0" err="1" smtClean="0"/>
              <a:t>pidginized</a:t>
            </a:r>
            <a:r>
              <a:rPr lang="en-US" dirty="0" smtClean="0"/>
              <a:t> variety of English used by runaway slaves.</a:t>
            </a:r>
          </a:p>
          <a:p>
            <a:r>
              <a:rPr lang="en-US" dirty="0" smtClean="0"/>
              <a:t> It is a </a:t>
            </a:r>
            <a:r>
              <a:rPr lang="en-US" dirty="0" err="1" smtClean="0"/>
              <a:t>creole</a:t>
            </a:r>
            <a:r>
              <a:rPr lang="en-US" dirty="0" smtClean="0"/>
              <a:t>, but it is also found in </a:t>
            </a:r>
            <a:r>
              <a:rPr lang="en-US" dirty="0" err="1" smtClean="0"/>
              <a:t>pidginized</a:t>
            </a:r>
            <a:r>
              <a:rPr lang="en-US" dirty="0" smtClean="0"/>
              <a:t> varieties among the native Indians of the interior of Suriname for whom it has become a lingua franca.</a:t>
            </a:r>
          </a:p>
          <a:p>
            <a:r>
              <a:rPr lang="en-US" dirty="0" smtClean="0"/>
              <a:t> Also found in inland Suriname is another </a:t>
            </a:r>
            <a:r>
              <a:rPr lang="en-US" dirty="0" err="1" smtClean="0"/>
              <a:t>creole</a:t>
            </a:r>
            <a:r>
              <a:rPr lang="en-US" dirty="0" smtClean="0"/>
              <a:t>, </a:t>
            </a:r>
            <a:r>
              <a:rPr lang="en-US" dirty="0" err="1" smtClean="0"/>
              <a:t>Saramaccan</a:t>
            </a:r>
            <a:r>
              <a:rPr lang="en-US" dirty="0" smtClean="0"/>
              <a:t>, which is sometimes regarded as Portuguese-based and sometimes as English-based.</a:t>
            </a:r>
          </a:p>
          <a:p>
            <a:r>
              <a:rPr lang="en-US" dirty="0" smtClean="0"/>
              <a:t> It seems to have been undergoing a process which we will refer to as </a:t>
            </a:r>
            <a:r>
              <a:rPr lang="en-US" i="1" dirty="0" err="1" smtClean="0"/>
              <a:t>relexification</a:t>
            </a:r>
            <a:r>
              <a:rPr lang="en-US" i="1" dirty="0" smtClean="0"/>
              <a:t>), </a:t>
            </a:r>
            <a:r>
              <a:rPr lang="en-US" dirty="0" smtClean="0"/>
              <a:t>when those who spoke it were cut off from contact with England after England ceded the colony to Holland in 1667</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language distribution of this whole Caribbean area reflects its social and political history. </a:t>
            </a:r>
          </a:p>
          <a:p>
            <a:r>
              <a:rPr lang="en-US" dirty="0" smtClean="0"/>
              <a:t>That is the only way you can explain why a French-based </a:t>
            </a:r>
            <a:r>
              <a:rPr lang="en-US" dirty="0" err="1" smtClean="0"/>
              <a:t>creole</a:t>
            </a:r>
            <a:r>
              <a:rPr lang="en-US" dirty="0" smtClean="0"/>
              <a:t> is spoken in St Lucia, which now has English as its official language; </a:t>
            </a:r>
          </a:p>
          <a:p>
            <a:r>
              <a:rPr lang="en-US" dirty="0" smtClean="0"/>
              <a:t>why the former island of Hispaniola contains both the Spanish-speaking Dominican Republic and the French-</a:t>
            </a:r>
            <a:r>
              <a:rPr lang="en-US" dirty="0" err="1" smtClean="0"/>
              <a:t>creole</a:t>
            </a:r>
            <a:r>
              <a:rPr lang="en-US" dirty="0" smtClean="0"/>
              <a:t>-speaking Haiti;</a:t>
            </a:r>
          </a:p>
          <a:p>
            <a:r>
              <a:rPr lang="en-US" dirty="0" smtClean="0"/>
              <a:t> why the people of Dutch </a:t>
            </a:r>
            <a:r>
              <a:rPr lang="en-US" dirty="0" err="1" smtClean="0"/>
              <a:t>Curaçao</a:t>
            </a:r>
            <a:r>
              <a:rPr lang="en-US" dirty="0" smtClean="0"/>
              <a:t> speak Papiamentu, which is a Portuguese-based </a:t>
            </a:r>
            <a:r>
              <a:rPr lang="en-US" dirty="0" err="1" smtClean="0"/>
              <a:t>creole</a:t>
            </a:r>
            <a:r>
              <a:rPr lang="en-US" dirty="0" smtClean="0"/>
              <a:t> (or perhaps Portuguese with a little Spanish, there being some controversy on this matter);  and why Suriname, officially Dutch-speaking, has two (or perhaps three) English-based creoles.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Other parts of the world are no less complicated linguistically. Sierra Leone has both </a:t>
            </a:r>
            <a:r>
              <a:rPr lang="en-US" dirty="0" err="1" smtClean="0"/>
              <a:t>pidginized</a:t>
            </a:r>
            <a:r>
              <a:rPr lang="en-US" dirty="0" smtClean="0"/>
              <a:t> and creolized </a:t>
            </a:r>
            <a:r>
              <a:rPr lang="en-US" dirty="0" err="1" smtClean="0"/>
              <a:t>Englishes</a:t>
            </a:r>
            <a:r>
              <a:rPr lang="en-US" dirty="0" smtClean="0"/>
              <a:t>. </a:t>
            </a:r>
          </a:p>
          <a:p>
            <a:r>
              <a:rPr lang="en-US" dirty="0" smtClean="0"/>
              <a:t>The pidgin is West African Pidgin English, widely used as a trading language in West Africa and to that extent indigenous to the country. </a:t>
            </a:r>
          </a:p>
          <a:p>
            <a:r>
              <a:rPr lang="en-US" dirty="0" smtClean="0"/>
              <a:t>The </a:t>
            </a:r>
            <a:r>
              <a:rPr lang="en-US" dirty="0" err="1" smtClean="0"/>
              <a:t>creole</a:t>
            </a:r>
            <a:r>
              <a:rPr lang="en-US" dirty="0" smtClean="0"/>
              <a:t>, </a:t>
            </a:r>
            <a:r>
              <a:rPr lang="en-US" dirty="0" err="1" smtClean="0"/>
              <a:t>Krio</a:t>
            </a:r>
            <a:r>
              <a:rPr lang="en-US" dirty="0" smtClean="0"/>
              <a:t>, is found in and around the capital, Freetown, and appears to have originated among the slaves who returned to Africa from Jamaica and Britain. </a:t>
            </a:r>
          </a:p>
          <a:p>
            <a:r>
              <a:rPr lang="en-US" dirty="0" smtClean="0"/>
              <a:t>It is not a creolized version of West African Pidgin English.</a:t>
            </a:r>
          </a:p>
          <a:p>
            <a:r>
              <a:rPr lang="en-US" dirty="0" smtClean="0"/>
              <a:t> In addition, Standard English is spoken in Freetown but with two norms, one deriving from the British Isles and the other locally based.</a:t>
            </a:r>
          </a:p>
          <a:p>
            <a:r>
              <a:rPr lang="en-US" dirty="0" smtClean="0"/>
              <a:t>Consequently, it is possible in Freetown to hear even the simplest of propositions expressed in a variety of ways according to who is speaking and the occasion:</a:t>
            </a:r>
          </a:p>
          <a:p>
            <a:r>
              <a:rPr lang="en-US" dirty="0" smtClean="0"/>
              <a:t> Standard (British) English, Standard Sierra Leone English, </a:t>
            </a:r>
            <a:r>
              <a:rPr lang="en-US" dirty="0" err="1" smtClean="0"/>
              <a:t>Krio</a:t>
            </a:r>
            <a:r>
              <a:rPr lang="en-US" dirty="0" smtClean="0"/>
              <a:t>, and West African Pidgin English.</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describing the linguistic characteristics of a pidgin or </a:t>
            </a:r>
            <a:r>
              <a:rPr lang="en-US" dirty="0" err="1" smtClean="0"/>
              <a:t>creole</a:t>
            </a:r>
            <a:r>
              <a:rPr lang="en-US" dirty="0" smtClean="0"/>
              <a:t> it is difficult to resist the temptation to compare it with the standard language with which it is associated.</a:t>
            </a:r>
          </a:p>
          <a:p>
            <a:r>
              <a:rPr lang="en-US" dirty="0" smtClean="0"/>
              <a:t> In certain circumstances such a comparison may make good sense, as in the linguistic situations in Jamaica and Guyana; in others, however, it seems to make little sense, as in Haiti.</a:t>
            </a:r>
          </a:p>
          <a:p>
            <a:r>
              <a:rPr lang="en-US" dirty="0" smtClean="0"/>
              <a:t> In the brief discussion that follows some such comparisons will be made, but they are not meant to be invidious to the pidgin or </a:t>
            </a:r>
            <a:r>
              <a:rPr lang="en-US" dirty="0" err="1" smtClean="0"/>
              <a:t>creole</a:t>
            </a:r>
            <a:r>
              <a:rPr lang="en-US" dirty="0" smtClean="0"/>
              <a:t>.</a:t>
            </a:r>
          </a:p>
          <a:p>
            <a:r>
              <a:rPr lang="en-US" dirty="0" smtClean="0"/>
              <a:t> Each pidgin or </a:t>
            </a:r>
            <a:r>
              <a:rPr lang="en-US" dirty="0" err="1" smtClean="0"/>
              <a:t>creole</a:t>
            </a:r>
            <a:r>
              <a:rPr lang="en-US" dirty="0" smtClean="0"/>
              <a:t> is a well-organized linguistic system and must be treated as such: you cannot speak </a:t>
            </a:r>
            <a:r>
              <a:rPr lang="en-US" dirty="0" err="1" smtClean="0"/>
              <a:t>Tok</a:t>
            </a:r>
            <a:r>
              <a:rPr lang="en-US" dirty="0" smtClean="0"/>
              <a:t> </a:t>
            </a:r>
            <a:r>
              <a:rPr lang="en-US" dirty="0" err="1" smtClean="0"/>
              <a:t>Pisin</a:t>
            </a:r>
            <a:r>
              <a:rPr lang="en-US" dirty="0" smtClean="0"/>
              <a:t> by just ‘simplifying’ English quite arbitrarily: you will be virtually incomprehensible to those who actually do speak it, nor will you comprehend them.</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will instead be using </a:t>
            </a:r>
            <a:r>
              <a:rPr lang="en-US" i="1" dirty="0" err="1" smtClean="0"/>
              <a:t>Tok</a:t>
            </a:r>
            <a:r>
              <a:rPr lang="en-US" i="1" dirty="0" smtClean="0"/>
              <a:t> </a:t>
            </a:r>
            <a:r>
              <a:rPr lang="en-US" i="1" dirty="0" err="1" smtClean="0"/>
              <a:t>Masta</a:t>
            </a:r>
            <a:r>
              <a:rPr lang="en-US" i="1" dirty="0" smtClean="0"/>
              <a:t>, a term used by Papua New Guineans to describe the attempt which </a:t>
            </a:r>
            <a:r>
              <a:rPr lang="en-US" dirty="0" smtClean="0"/>
              <a:t>certain </a:t>
            </a:r>
            <a:r>
              <a:rPr lang="en-US" dirty="0" err="1" smtClean="0"/>
              <a:t>anglophones</a:t>
            </a:r>
            <a:r>
              <a:rPr lang="en-US" dirty="0" smtClean="0"/>
              <a:t> make to speak </a:t>
            </a:r>
            <a:r>
              <a:rPr lang="en-US" dirty="0" err="1" smtClean="0"/>
              <a:t>Tok</a:t>
            </a:r>
            <a:r>
              <a:rPr lang="en-US" dirty="0" smtClean="0"/>
              <a:t> </a:t>
            </a:r>
            <a:r>
              <a:rPr lang="en-US" dirty="0" err="1" smtClean="0"/>
              <a:t>Pisin</a:t>
            </a:r>
            <a:r>
              <a:rPr lang="en-US" dirty="0" smtClean="0"/>
              <a:t>. </a:t>
            </a:r>
          </a:p>
          <a:p>
            <a:r>
              <a:rPr lang="en-US" dirty="0" smtClean="0"/>
              <a:t>To use </a:t>
            </a:r>
            <a:r>
              <a:rPr lang="en-US" dirty="0" err="1" smtClean="0"/>
              <a:t>Tok</a:t>
            </a:r>
            <a:r>
              <a:rPr lang="en-US" dirty="0" smtClean="0"/>
              <a:t> </a:t>
            </a:r>
            <a:r>
              <a:rPr lang="en-US" dirty="0" err="1" smtClean="0"/>
              <a:t>Pisin</a:t>
            </a:r>
            <a:r>
              <a:rPr lang="en-US" dirty="0" smtClean="0"/>
              <a:t> properly you have to learn it, just as you must learn German or Chinese in order to speak these languages properly;</a:t>
            </a:r>
          </a:p>
          <a:p>
            <a:r>
              <a:rPr lang="en-US" dirty="0" smtClean="0"/>
              <a:t> you might find </a:t>
            </a:r>
            <a:r>
              <a:rPr lang="en-US" dirty="0" err="1" smtClean="0"/>
              <a:t>Tok</a:t>
            </a:r>
            <a:r>
              <a:rPr lang="en-US" dirty="0" smtClean="0"/>
              <a:t> </a:t>
            </a:r>
            <a:r>
              <a:rPr lang="en-US" dirty="0" err="1" smtClean="0"/>
              <a:t>Pisin</a:t>
            </a:r>
            <a:r>
              <a:rPr lang="en-US" dirty="0" smtClean="0"/>
              <a:t> easier to learn than those two languages, but that is another matter, something of the same order as being likely to find German easier to learn than Chinese.</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sounds of a pidgin or </a:t>
            </a:r>
            <a:r>
              <a:rPr lang="en-US" dirty="0" err="1" smtClean="0"/>
              <a:t>creole</a:t>
            </a:r>
            <a:r>
              <a:rPr lang="en-US" dirty="0" smtClean="0"/>
              <a:t> are likely to be fewer and less complicated in their possible arrangements than those of the corresponding standard language.</a:t>
            </a:r>
          </a:p>
          <a:p>
            <a:r>
              <a:rPr lang="en-US" dirty="0" smtClean="0"/>
              <a:t> For example, </a:t>
            </a:r>
            <a:r>
              <a:rPr lang="en-US" dirty="0" err="1" smtClean="0"/>
              <a:t>Tok</a:t>
            </a:r>
            <a:r>
              <a:rPr lang="en-US" dirty="0" smtClean="0"/>
              <a:t> </a:t>
            </a:r>
            <a:r>
              <a:rPr lang="en-US" dirty="0" err="1" smtClean="0"/>
              <a:t>Pisin</a:t>
            </a:r>
            <a:r>
              <a:rPr lang="en-US" dirty="0" smtClean="0"/>
              <a:t> makes use of only five basic vowels and also has fewer consonants than English. No contrast is possible between words like </a:t>
            </a:r>
            <a:r>
              <a:rPr lang="en-US" i="1" dirty="0" smtClean="0"/>
              <a:t>it and eat, </a:t>
            </a:r>
            <a:r>
              <a:rPr lang="en-US" dirty="0" smtClean="0"/>
              <a:t>or </a:t>
            </a:r>
            <a:r>
              <a:rPr lang="en-US" i="1" dirty="0" smtClean="0"/>
              <a:t>pin and fin, or sip, ship, and chip: the necessary vowel and consonant distinctions </a:t>
            </a:r>
            <a:r>
              <a:rPr lang="en-US" dirty="0" smtClean="0"/>
              <a:t>(contrasts) are not present. </a:t>
            </a:r>
          </a:p>
          <a:p>
            <a:r>
              <a:rPr lang="en-US" dirty="0" smtClean="0"/>
              <a:t>Speakers of </a:t>
            </a:r>
            <a:r>
              <a:rPr lang="en-US" dirty="0" err="1" smtClean="0"/>
              <a:t>Tok</a:t>
            </a:r>
            <a:r>
              <a:rPr lang="en-US" dirty="0" smtClean="0"/>
              <a:t> </a:t>
            </a:r>
            <a:r>
              <a:rPr lang="en-US" dirty="0" err="1" smtClean="0"/>
              <a:t>Pisin</a:t>
            </a:r>
            <a:r>
              <a:rPr lang="en-US" dirty="0" smtClean="0"/>
              <a:t> distinguish a ship from a sheep by calling the first a </a:t>
            </a:r>
            <a:r>
              <a:rPr lang="en-US" i="1" dirty="0" smtClean="0"/>
              <a:t>sip and the second a </a:t>
            </a:r>
            <a:r>
              <a:rPr lang="en-US" i="1" dirty="0" err="1" smtClean="0"/>
              <a:t>sipsip</a:t>
            </a:r>
            <a:r>
              <a:rPr lang="en-US" i="1" dirty="0" smtClean="0"/>
              <a:t>. It is also because </a:t>
            </a:r>
            <a:r>
              <a:rPr lang="en-US" dirty="0" smtClean="0"/>
              <a:t>of the lack of the /p/–/f/ distinction that some written versions of </a:t>
            </a:r>
            <a:r>
              <a:rPr lang="en-US" dirty="0" err="1" smtClean="0"/>
              <a:t>Tok</a:t>
            </a:r>
            <a:r>
              <a:rPr lang="en-US" dirty="0" smtClean="0"/>
              <a:t> </a:t>
            </a:r>
            <a:r>
              <a:rPr lang="en-US" dirty="0" err="1" smtClean="0"/>
              <a:t>Pisin</a:t>
            </a:r>
            <a:r>
              <a:rPr lang="en-US" dirty="0" smtClean="0"/>
              <a:t> record certain words with </a:t>
            </a:r>
            <a:r>
              <a:rPr lang="en-US" i="1" dirty="0" smtClean="0"/>
              <a:t>p spellings, whereas others record the same words </a:t>
            </a:r>
            <a:r>
              <a:rPr lang="en-US" dirty="0" smtClean="0"/>
              <a:t>with </a:t>
            </a:r>
            <a:r>
              <a:rPr lang="en-US" i="1" dirty="0" smtClean="0"/>
              <a:t>f spellings.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i="1" dirty="0" smtClean="0"/>
              <a:t>So far as speakers of </a:t>
            </a:r>
            <a:r>
              <a:rPr lang="en-US" i="1" dirty="0" err="1" smtClean="0"/>
              <a:t>Tok</a:t>
            </a:r>
            <a:r>
              <a:rPr lang="en-US" i="1" dirty="0" smtClean="0"/>
              <a:t> </a:t>
            </a:r>
            <a:r>
              <a:rPr lang="en-US" i="1" dirty="0" err="1" smtClean="0"/>
              <a:t>Pisin</a:t>
            </a:r>
            <a:r>
              <a:rPr lang="en-US" i="1" dirty="0" smtClean="0"/>
              <a:t> are concerned, it does not make </a:t>
            </a:r>
            <a:r>
              <a:rPr lang="en-US" dirty="0" smtClean="0"/>
              <a:t>any difference if you say </a:t>
            </a:r>
            <a:r>
              <a:rPr lang="en-US" i="1" dirty="0" err="1" smtClean="0"/>
              <a:t>wanpela</a:t>
            </a:r>
            <a:r>
              <a:rPr lang="en-US" i="1" dirty="0" smtClean="0"/>
              <a:t> or </a:t>
            </a:r>
            <a:r>
              <a:rPr lang="en-US" i="1" dirty="0" err="1" smtClean="0"/>
              <a:t>wanfela</a:t>
            </a:r>
            <a:r>
              <a:rPr lang="en-US" i="1" dirty="0" smtClean="0"/>
              <a:t> (‘one’);</a:t>
            </a:r>
          </a:p>
          <a:p>
            <a:r>
              <a:rPr lang="en-US" i="1" dirty="0" smtClean="0"/>
              <a:t> you will be judged to have </a:t>
            </a:r>
            <a:r>
              <a:rPr lang="en-US" dirty="0" smtClean="0"/>
              <a:t>said the words in the same way, any difference being no more important to speakers of </a:t>
            </a:r>
            <a:r>
              <a:rPr lang="en-US" dirty="0" err="1" smtClean="0"/>
              <a:t>Tok</a:t>
            </a:r>
            <a:r>
              <a:rPr lang="en-US" dirty="0" smtClean="0"/>
              <a:t> </a:t>
            </a:r>
            <a:r>
              <a:rPr lang="en-US" dirty="0" err="1" smtClean="0"/>
              <a:t>Pisin</a:t>
            </a:r>
            <a:r>
              <a:rPr lang="en-US" dirty="0" smtClean="0"/>
              <a:t> than the difference to us between typical North American and British English pronunciations of the middle consonant sound in </a:t>
            </a:r>
            <a:r>
              <a:rPr lang="en-US" i="1" dirty="0" smtClean="0"/>
              <a:t>butter.</a:t>
            </a:r>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While the numbers of sounds used in pidgins and creoles may be smaller than in the corresponding standard languages, they also tend to ‘vary’ more as to their precise quality. One additional point is worth stressing. </a:t>
            </a:r>
          </a:p>
          <a:p>
            <a:r>
              <a:rPr lang="en-US" dirty="0" smtClean="0"/>
              <a:t>A language like English often has complicated phonological relationships between words (or </a:t>
            </a:r>
            <a:r>
              <a:rPr lang="en-US" i="1" dirty="0" smtClean="0"/>
              <a:t>morphemes, the small </a:t>
            </a:r>
            <a:r>
              <a:rPr lang="en-US" dirty="0" smtClean="0"/>
              <a:t>bits of meaning in words) that are closely related, e.g., the first vowel in </a:t>
            </a:r>
            <a:r>
              <a:rPr lang="en-US" i="1" dirty="0" smtClean="0"/>
              <a:t>type </a:t>
            </a:r>
            <a:r>
              <a:rPr lang="en-US" dirty="0" smtClean="0"/>
              <a:t>and </a:t>
            </a:r>
            <a:r>
              <a:rPr lang="en-US" i="1" dirty="0" smtClean="0"/>
              <a:t>typical, the c in space and spacious, and the different sounds of the ‘plural’ </a:t>
            </a:r>
            <a:r>
              <a:rPr lang="en-US" dirty="0" smtClean="0"/>
              <a:t>ending in </a:t>
            </a:r>
            <a:r>
              <a:rPr lang="en-US" i="1" dirty="0" smtClean="0"/>
              <a:t>cats, dogs, and boxes. </a:t>
            </a:r>
          </a:p>
          <a:p>
            <a:r>
              <a:rPr lang="en-US" i="1" dirty="0" smtClean="0"/>
              <a:t>The technical term for this is morphophonemic variation. Such variation is not found in pidgins, but the development of such </a:t>
            </a:r>
            <a:r>
              <a:rPr lang="en-US" dirty="0" smtClean="0"/>
              <a:t>variation may be one characteristic of </a:t>
            </a:r>
            <a:r>
              <a:rPr lang="en-US" i="1" dirty="0" err="1" smtClean="0"/>
              <a:t>creolization</a:t>
            </a:r>
            <a:r>
              <a:rPr lang="en-US" i="1" dirty="0" smtClean="0"/>
              <a:t>, the process by which a </a:t>
            </a:r>
            <a:r>
              <a:rPr lang="en-US" dirty="0" smtClean="0"/>
              <a:t>pidgin becomes a </a:t>
            </a:r>
            <a:r>
              <a:rPr lang="en-US" dirty="0" err="1" smtClean="0"/>
              <a:t>creole</a:t>
            </a:r>
            <a:r>
              <a:rPr lang="en-US" dirty="0" smtClean="0"/>
              <a:t>.</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pidgins and creoles there is likely to be a complete lack of inflection in nouns, pronouns, verbs, and adjectives.</a:t>
            </a:r>
          </a:p>
          <a:p>
            <a:r>
              <a:rPr lang="en-US" dirty="0" smtClean="0"/>
              <a:t> Nouns are not marked for number and gender, and verbs lack tense markers.</a:t>
            </a:r>
          </a:p>
          <a:p>
            <a:r>
              <a:rPr lang="en-US" dirty="0" smtClean="0"/>
              <a:t> Transitive verbs, that is, verbs that take objects, may, however, be distinguished from intransitive verbs, that is, those that do not take objects, by being marked,</a:t>
            </a:r>
          </a:p>
          <a:p>
            <a:r>
              <a:rPr lang="en-US" dirty="0" smtClean="0"/>
              <a:t>e.g., by a final -</a:t>
            </a:r>
            <a:r>
              <a:rPr lang="en-US" i="1" dirty="0" err="1" smtClean="0"/>
              <a:t>im</a:t>
            </a:r>
            <a:r>
              <a:rPr lang="en-US" i="1" dirty="0" smtClean="0"/>
              <a:t> in </a:t>
            </a:r>
            <a:r>
              <a:rPr lang="en-US" i="1" dirty="0" err="1" smtClean="0"/>
              <a:t>Tok</a:t>
            </a:r>
            <a:r>
              <a:rPr lang="en-US" i="1" dirty="0" smtClean="0"/>
              <a:t> </a:t>
            </a:r>
            <a:r>
              <a:rPr lang="en-US" i="1" dirty="0" err="1" smtClean="0"/>
              <a:t>Pisin</a:t>
            </a:r>
            <a:r>
              <a:rPr lang="en-US" i="1" dirty="0" smtClean="0"/>
              <a:t>. </a:t>
            </a:r>
            <a:r>
              <a:rPr lang="en-US" dirty="0" smtClean="0"/>
              <a:t>Pronouns will not be distinguished for case, so there will be no </a:t>
            </a:r>
            <a:r>
              <a:rPr lang="en-US" i="1" dirty="0" smtClean="0"/>
              <a:t>I–me, he–him </a:t>
            </a:r>
            <a:r>
              <a:rPr lang="en-US" dirty="0" smtClean="0"/>
              <a:t>alternations. In </a:t>
            </a:r>
            <a:r>
              <a:rPr lang="en-US" dirty="0" err="1" smtClean="0"/>
              <a:t>Tok</a:t>
            </a:r>
            <a:r>
              <a:rPr lang="en-US" dirty="0" smtClean="0"/>
              <a:t> </a:t>
            </a:r>
            <a:r>
              <a:rPr lang="en-US" dirty="0" err="1" smtClean="0"/>
              <a:t>Pisin</a:t>
            </a:r>
            <a:r>
              <a:rPr lang="en-US" dirty="0" smtClean="0"/>
              <a:t> </a:t>
            </a:r>
            <a:r>
              <a:rPr lang="en-US" i="1" dirty="0" smtClean="0"/>
              <a:t>me is either ‘I’ or ‘me.’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Code-switching is not a uniform phenomenon; i.e., the norms vary from group to group, even within what might be regarded as a single community.</a:t>
            </a:r>
          </a:p>
          <a:p>
            <a:r>
              <a:rPr lang="en-US" dirty="0" err="1" smtClean="0"/>
              <a:t>Gumperz</a:t>
            </a:r>
            <a:r>
              <a:rPr lang="en-US" dirty="0" smtClean="0"/>
              <a:t> (1982) has pointed out, for example, that:</a:t>
            </a:r>
          </a:p>
          <a:p>
            <a:r>
              <a:rPr lang="en-US" dirty="0" smtClean="0"/>
              <a:t>In a relatively small Puerto Rican neighborhood in New Jersey, some members freely used code-switching styles and extreme forms of borrowing both in everyday casual talk and in more formal gatherings. </a:t>
            </a:r>
          </a:p>
          <a:p>
            <a:r>
              <a:rPr lang="en-US" dirty="0" smtClean="0"/>
              <a:t>Other local residents were careful to speak only Spanish with a minimum of loans on formal occasions, reserving code-switching styles for informal talk.</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The equivalent of ‘we’ is either </a:t>
            </a:r>
            <a:r>
              <a:rPr lang="en-US" i="1" dirty="0" err="1" smtClean="0"/>
              <a:t>mipela</a:t>
            </a:r>
            <a:r>
              <a:rPr lang="en-US" i="1" dirty="0" smtClean="0"/>
              <a:t> (‘I and other(s) but not you’) or </a:t>
            </a:r>
            <a:r>
              <a:rPr lang="en-US" i="1" dirty="0" err="1" smtClean="0"/>
              <a:t>yumi</a:t>
            </a:r>
            <a:r>
              <a:rPr lang="en-US" i="1" dirty="0" smtClean="0"/>
              <a:t> (‘I and you’).</a:t>
            </a:r>
          </a:p>
          <a:p>
            <a:r>
              <a:rPr lang="en-US" i="1" dirty="0" smtClean="0"/>
              <a:t> Yu is different from </a:t>
            </a:r>
            <a:r>
              <a:rPr lang="en-US" i="1" dirty="0" err="1" smtClean="0"/>
              <a:t>yupela</a:t>
            </a:r>
            <a:r>
              <a:rPr lang="en-US" i="1" dirty="0" smtClean="0"/>
              <a:t> (‘singular’ versus ‘plural’), and </a:t>
            </a:r>
            <a:r>
              <a:rPr lang="en-US" i="1" dirty="0" err="1" smtClean="0"/>
              <a:t>em</a:t>
            </a:r>
            <a:r>
              <a:rPr lang="en-US" i="1" dirty="0" smtClean="0"/>
              <a:t> (‘he,’ ‘she,’ or ‘it’) is distinguished </a:t>
            </a:r>
            <a:r>
              <a:rPr lang="en-US" dirty="0" smtClean="0"/>
              <a:t>from </a:t>
            </a:r>
            <a:r>
              <a:rPr lang="en-US" i="1" dirty="0" err="1" smtClean="0"/>
              <a:t>ol</a:t>
            </a:r>
            <a:r>
              <a:rPr lang="en-US" i="1" dirty="0" smtClean="0"/>
              <a:t> (‘they’ or ‘them’).</a:t>
            </a:r>
          </a:p>
          <a:p>
            <a:r>
              <a:rPr lang="en-US" i="1" dirty="0" smtClean="0"/>
              <a:t> In </a:t>
            </a:r>
            <a:r>
              <a:rPr lang="en-US" i="1" dirty="0" err="1" smtClean="0"/>
              <a:t>Tok</a:t>
            </a:r>
            <a:r>
              <a:rPr lang="en-US" i="1" dirty="0" smtClean="0"/>
              <a:t> </a:t>
            </a:r>
            <a:r>
              <a:rPr lang="en-US" i="1" dirty="0" err="1" smtClean="0"/>
              <a:t>Pisin</a:t>
            </a:r>
            <a:r>
              <a:rPr lang="en-US" i="1" dirty="0" smtClean="0"/>
              <a:t> there are few required special endings </a:t>
            </a:r>
            <a:r>
              <a:rPr lang="en-US" dirty="0" smtClean="0"/>
              <a:t>on words, and two of these are actually homophones: </a:t>
            </a:r>
            <a:r>
              <a:rPr lang="en-US" i="1" dirty="0" smtClean="0"/>
              <a:t>-</a:t>
            </a:r>
            <a:r>
              <a:rPr lang="en-US" i="1" dirty="0" err="1" smtClean="0"/>
              <a:t>pela</a:t>
            </a:r>
            <a:r>
              <a:rPr lang="en-US" i="1" dirty="0" smtClean="0"/>
              <a:t>, a suffix on adjectives, </a:t>
            </a:r>
            <a:r>
              <a:rPr lang="en-US" dirty="0" smtClean="0"/>
              <a:t>as in </a:t>
            </a:r>
            <a:r>
              <a:rPr lang="en-US" i="1" dirty="0" err="1" smtClean="0"/>
              <a:t>wanpela</a:t>
            </a:r>
            <a:r>
              <a:rPr lang="en-US" i="1" dirty="0" smtClean="0"/>
              <a:t> man (‘one man’), and -</a:t>
            </a:r>
            <a:r>
              <a:rPr lang="en-US" i="1" dirty="0" err="1" smtClean="0"/>
              <a:t>pela</a:t>
            </a:r>
            <a:r>
              <a:rPr lang="en-US" i="1" dirty="0" smtClean="0"/>
              <a:t>, a plural suffix on pronouns, as </a:t>
            </a:r>
            <a:r>
              <a:rPr lang="en-US" dirty="0" smtClean="0"/>
              <a:t>in </a:t>
            </a:r>
            <a:r>
              <a:rPr lang="en-US" i="1" dirty="0" err="1" smtClean="0"/>
              <a:t>yupela</a:t>
            </a:r>
            <a:r>
              <a:rPr lang="en-US" i="1" dirty="0" smtClean="0"/>
              <a:t> (‘you plural’).</a:t>
            </a:r>
          </a:p>
          <a:p>
            <a:r>
              <a:rPr lang="en-US" i="1" dirty="0" smtClean="0"/>
              <a:t> Another is -</a:t>
            </a:r>
            <a:r>
              <a:rPr lang="en-US" i="1" dirty="0" err="1" smtClean="0"/>
              <a:t>im</a:t>
            </a:r>
            <a:r>
              <a:rPr lang="en-US" i="1" dirty="0" smtClean="0"/>
              <a:t>, the transitive suffix marker on verbs </a:t>
            </a:r>
            <a:r>
              <a:rPr lang="en-US" dirty="0" smtClean="0"/>
              <a:t>that is mentioned above.</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should not be surprised that there is such a complete reduction of inflection in pidgins. Differences like </a:t>
            </a:r>
            <a:r>
              <a:rPr lang="en-US" i="1" dirty="0" smtClean="0"/>
              <a:t>one book–two books, he bakes–he baked, and big– bigger are quite expendable.</a:t>
            </a:r>
          </a:p>
          <a:p>
            <a:r>
              <a:rPr lang="en-US" i="1" dirty="0" smtClean="0"/>
              <a:t> No one seems to have any interest in maintaining </a:t>
            </a:r>
            <a:r>
              <a:rPr lang="en-US" dirty="0" smtClean="0"/>
              <a:t>them, and alternative ways are found to express the same concepts of number, time, and comparison. </a:t>
            </a:r>
          </a:p>
          <a:p>
            <a:r>
              <a:rPr lang="en-US" dirty="0" smtClean="0"/>
              <a:t>In contrast, we should note how important inflectional endings and changes are in a language like English, particularly irregular ones such as </a:t>
            </a:r>
            <a:r>
              <a:rPr lang="en-US" i="1" dirty="0" smtClean="0"/>
              <a:t>go–went, good–better, and drink, drank, drunk.</a:t>
            </a:r>
          </a:p>
          <a:p>
            <a:pPr>
              <a:buNone/>
            </a:pP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 They are used as one </a:t>
            </a:r>
            <a:r>
              <a:rPr lang="en-US" dirty="0" smtClean="0"/>
              <a:t>of the indicators of regional and social origin. </a:t>
            </a:r>
          </a:p>
          <a:p>
            <a:r>
              <a:rPr lang="en-US" dirty="0" smtClean="0"/>
              <a:t>Which set of inflections you acquire is almost entirely an accident of birth, but if it is not the socially preferred set the accident can prove to be a costly one.</a:t>
            </a:r>
          </a:p>
          <a:p>
            <a:r>
              <a:rPr lang="en-US" dirty="0" smtClean="0"/>
              <a:t> Pidgins do comfortably without inflections, but it is not surprising that some people view their absence as a sign of deficiency and inferiority in both languages and speakers in much the same way as they view acquisition of a set which is </a:t>
            </a:r>
            <a:r>
              <a:rPr lang="en-US" dirty="0" err="1" smtClean="0"/>
              <a:t>dis</a:t>
            </a:r>
            <a:r>
              <a:rPr lang="en-US" dirty="0" smtClean="0"/>
              <a:t>-preferred.</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Sociolinguistics</a:t>
            </a:r>
            <a:endParaRPr lang="en-US" dirty="0"/>
          </a:p>
        </p:txBody>
      </p:sp>
      <p:sp>
        <p:nvSpPr>
          <p:cNvPr id="3" name="Content Placeholder 2"/>
          <p:cNvSpPr>
            <a:spLocks noGrp="1"/>
          </p:cNvSpPr>
          <p:nvPr>
            <p:ph idx="1"/>
          </p:nvPr>
        </p:nvSpPr>
        <p:spPr>
          <a:xfrm>
            <a:off x="381000" y="990600"/>
            <a:ext cx="8305800" cy="5135563"/>
          </a:xfrm>
        </p:spPr>
        <p:txBody>
          <a:bodyPr>
            <a:noAutofit/>
          </a:bodyPr>
          <a:lstStyle/>
          <a:p>
            <a:r>
              <a:rPr lang="en-US" sz="2800" dirty="0" smtClean="0"/>
              <a:t>Syntactically, sentences are likely to be uncomplicated in clausal structure.</a:t>
            </a:r>
          </a:p>
          <a:p>
            <a:r>
              <a:rPr lang="en-US" sz="2800" dirty="0" smtClean="0"/>
              <a:t>The development of embedded clauses, e.g., of relative clauses, is one characteristic of the process of </a:t>
            </a:r>
            <a:r>
              <a:rPr lang="en-US" sz="2800" dirty="0" err="1" smtClean="0"/>
              <a:t>creolization</a:t>
            </a:r>
            <a:r>
              <a:rPr lang="en-US" sz="2800" dirty="0" smtClean="0"/>
              <a:t>: pidgins do not have such embedding.</a:t>
            </a:r>
          </a:p>
          <a:p>
            <a:r>
              <a:rPr lang="en-US" sz="2800" dirty="0" smtClean="0"/>
              <a:t> The use of particles, that is, usually small isolated words, is also quite frequent.</a:t>
            </a:r>
          </a:p>
          <a:p>
            <a:r>
              <a:rPr lang="en-US" sz="2800" dirty="0" smtClean="0"/>
              <a:t> Negation may be achieved through use of a simple negative particle </a:t>
            </a:r>
            <a:r>
              <a:rPr lang="en-US" sz="2800" i="1" dirty="0" smtClean="0"/>
              <a:t>no in the English-based </a:t>
            </a:r>
            <a:r>
              <a:rPr lang="en-US" sz="2800" dirty="0" err="1" smtClean="0"/>
              <a:t>Krio</a:t>
            </a:r>
            <a:r>
              <a:rPr lang="en-US" sz="2800" dirty="0" smtClean="0"/>
              <a:t>, e.g., </a:t>
            </a:r>
            <a:r>
              <a:rPr lang="en-US" sz="2800" i="1" dirty="0" err="1" smtClean="0"/>
              <a:t>i</a:t>
            </a:r>
            <a:r>
              <a:rPr lang="en-US" sz="2800" i="1" dirty="0" smtClean="0"/>
              <a:t> no </a:t>
            </a:r>
            <a:r>
              <a:rPr lang="en-US" sz="2800" i="1" dirty="0" err="1" smtClean="0"/>
              <a:t>tu</a:t>
            </a:r>
            <a:r>
              <a:rPr lang="en-US" sz="2800" i="1" dirty="0" smtClean="0"/>
              <a:t> had (‘It’s not too hard’) and pa in the French-based Seychelles </a:t>
            </a:r>
            <a:r>
              <a:rPr lang="en-US" sz="2800" dirty="0" smtClean="0"/>
              <a:t>Creole, e.g., </a:t>
            </a:r>
            <a:r>
              <a:rPr lang="en-US" sz="2800" i="1" dirty="0" err="1" smtClean="0"/>
              <a:t>i</a:t>
            </a:r>
            <a:r>
              <a:rPr lang="en-US" sz="2800" i="1" dirty="0" smtClean="0"/>
              <a:t> pa </a:t>
            </a:r>
            <a:r>
              <a:rPr lang="en-US" sz="2800" i="1" dirty="0" err="1" smtClean="0"/>
              <a:t>tro</a:t>
            </a:r>
            <a:r>
              <a:rPr lang="en-US" sz="2800" i="1" dirty="0" smtClean="0"/>
              <a:t> </a:t>
            </a:r>
            <a:r>
              <a:rPr lang="en-US" sz="2800" i="1" dirty="0" err="1" smtClean="0"/>
              <a:t>difisil</a:t>
            </a:r>
            <a:r>
              <a:rPr lang="en-US" sz="2800" i="1" dirty="0" smtClean="0"/>
              <a:t> (‘It’s not too difficult’).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One particularly interesting </a:t>
            </a:r>
            <a:r>
              <a:rPr lang="en-US" dirty="0" smtClean="0"/>
              <a:t>feature is the use of pre-verbal particles to show that an action is continuing, i.e., to show ‘continuous aspect.’</a:t>
            </a:r>
          </a:p>
          <a:p>
            <a:r>
              <a:rPr lang="en-US" dirty="0" smtClean="0"/>
              <a:t> We can see this in the use of </a:t>
            </a:r>
            <a:r>
              <a:rPr lang="en-US" i="1" dirty="0" smtClean="0"/>
              <a:t>de, ape, and ka in the following examples taken respectively from English, French, and </a:t>
            </a:r>
            <a:r>
              <a:rPr lang="en-US" dirty="0" smtClean="0"/>
              <a:t>Portuguese creoles:</a:t>
            </a:r>
          </a:p>
          <a:p>
            <a:r>
              <a:rPr lang="en-US" dirty="0" smtClean="0"/>
              <a:t> </a:t>
            </a:r>
            <a:r>
              <a:rPr lang="en-US" i="1" dirty="0" smtClean="0"/>
              <a:t>a de go wok (‘I’m going to work’ in </a:t>
            </a:r>
            <a:r>
              <a:rPr lang="en-US" i="1" dirty="0" err="1" smtClean="0"/>
              <a:t>Krio</a:t>
            </a:r>
            <a:r>
              <a:rPr lang="en-US" i="1" dirty="0" smtClean="0"/>
              <a:t>); mo ape </a:t>
            </a:r>
            <a:r>
              <a:rPr lang="en-US" i="1" dirty="0" err="1" smtClean="0"/>
              <a:t>travaj</a:t>
            </a:r>
            <a:r>
              <a:rPr lang="en-US" i="1" dirty="0" smtClean="0"/>
              <a:t> </a:t>
            </a:r>
            <a:r>
              <a:rPr lang="en-US" dirty="0" smtClean="0"/>
              <a:t>(‘I’m working’ in Louisiana French); and </a:t>
            </a:r>
            <a:r>
              <a:rPr lang="en-US" i="1" dirty="0" smtClean="0"/>
              <a:t>e ka </a:t>
            </a:r>
            <a:r>
              <a:rPr lang="en-US" i="1" dirty="0" err="1" smtClean="0"/>
              <a:t>nda</a:t>
            </a:r>
            <a:r>
              <a:rPr lang="en-US" i="1" dirty="0" smtClean="0"/>
              <a:t> (‘He’s going’ in St Thomas).</a:t>
            </a:r>
          </a:p>
          <a:p>
            <a:r>
              <a:rPr lang="en-US" i="1" dirty="0" smtClean="0"/>
              <a:t> </a:t>
            </a:r>
            <a:r>
              <a:rPr lang="en-US" dirty="0" smtClean="0"/>
              <a:t>What we can see from even these few examples is that creoles associated with quite different standard languages apparently use identical syntactic devices.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That difficulty, however, will not prevent us from using the term:</a:t>
            </a:r>
          </a:p>
          <a:p>
            <a:r>
              <a:rPr lang="en-US" dirty="0" smtClean="0"/>
              <a:t> the concept has proved to be invaluable in sociolinguistic work in spite of a certain ‘fuzziness’ as to its precise characteristics. </a:t>
            </a:r>
          </a:p>
          <a:p>
            <a:r>
              <a:rPr lang="en-US" dirty="0" smtClean="0"/>
              <a:t>It remains so even if we decide that a speech community is no more than some kind of social group whose speech characteristics are of interest and can be described in a coherent manner.</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Sociolinguistics is the study of language use within or among groups of speakers.</a:t>
            </a:r>
          </a:p>
          <a:p>
            <a:r>
              <a:rPr lang="en-US" dirty="0" smtClean="0"/>
              <a:t>What are groups? ‘Group’ is a difficult concept to define but one we must try to grasp.</a:t>
            </a:r>
          </a:p>
          <a:p>
            <a:r>
              <a:rPr lang="en-US" dirty="0" smtClean="0"/>
              <a:t> For our purposes, a group must have at least two members but there is really no upper limit to group membership. </a:t>
            </a:r>
          </a:p>
          <a:p>
            <a:r>
              <a:rPr lang="en-US" dirty="0" smtClean="0"/>
              <a:t>People can group together for one or more reasons: social, religious, political, cultural, familial, vocational, </a:t>
            </a:r>
            <a:r>
              <a:rPr lang="en-US" dirty="0" err="1" smtClean="0"/>
              <a:t>avocational</a:t>
            </a:r>
            <a:r>
              <a:rPr lang="en-US" dirty="0" smtClean="0"/>
              <a:t>, etc.</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group may be temporary or quasi-permanent and the purposes of its members may change, i.e., its </a:t>
            </a:r>
            <a:r>
              <a:rPr lang="en-US" i="1" dirty="0" smtClean="0"/>
              <a:t>raison d’être. </a:t>
            </a:r>
          </a:p>
          <a:p>
            <a:r>
              <a:rPr lang="en-US" i="1" dirty="0" smtClean="0"/>
              <a:t>A group is also more </a:t>
            </a:r>
            <a:r>
              <a:rPr lang="en-US" dirty="0" smtClean="0"/>
              <a:t>than its members for they may come and go. </a:t>
            </a:r>
          </a:p>
          <a:p>
            <a:r>
              <a:rPr lang="en-US" dirty="0" smtClean="0"/>
              <a:t>They may also belong to other groups and may or may not meet face-to-face. </a:t>
            </a:r>
          </a:p>
          <a:p>
            <a:r>
              <a:rPr lang="en-US" dirty="0" smtClean="0"/>
              <a:t>The organization of the group may be tight or loose and the importance of group membership is likely to vary among individuals within the group, being extremely important to some and of little consequence to others.</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 individual’s feelings of identity are closely related to that person’s feelings about groups in which he or she is a member, feels strong (or weak) commitment (or rejection), and finds some kind of success (or failure).</a:t>
            </a:r>
          </a:p>
          <a:p>
            <a:r>
              <a:rPr lang="en-US" dirty="0" smtClean="0"/>
              <a:t>We must also be aware that the groups we refer to in various research studies are groups we have created for the purposes of our research using this or that set of factors.</a:t>
            </a:r>
          </a:p>
          <a:p>
            <a:r>
              <a:rPr lang="en-US" dirty="0" smtClean="0"/>
              <a:t> They are useful and necessary constructs but we would be unwise to forget that each such group comprises a set of unique individuals each with a complex identity (or, better still, identities).</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a:bodyPr>
          <a:lstStyle/>
          <a:p>
            <a:r>
              <a:rPr lang="en-US" dirty="0" smtClean="0"/>
              <a:t>Consequently, we must be careful in drawing conclusions about individuals on the basis of observations we make about groups. </a:t>
            </a:r>
          </a:p>
          <a:p>
            <a:r>
              <a:rPr lang="en-US" dirty="0" smtClean="0"/>
              <a:t>To say of a member of such a group that he or she will always exhibit a certain characteristic behavior is to offer a </a:t>
            </a:r>
            <a:r>
              <a:rPr lang="en-US" i="1" dirty="0" smtClean="0"/>
              <a:t>stereotype.</a:t>
            </a:r>
          </a:p>
          <a:p>
            <a:r>
              <a:rPr lang="en-US" i="1" dirty="0" smtClean="0"/>
              <a:t> Individuals can </a:t>
            </a:r>
            <a:r>
              <a:rPr lang="en-US" dirty="0" smtClean="0"/>
              <a:t>surprise us in many ways.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Others again spoke mainly English, using Spanish or code-switching styles only with small children or with neighbors.</a:t>
            </a:r>
          </a:p>
          <a:p>
            <a:r>
              <a:rPr lang="en-US" dirty="0" smtClean="0"/>
              <a:t>He adds that ‘each communicating subgroup tends to establish its own conventions with respect to both borrowing and code-switching,’</a:t>
            </a:r>
          </a:p>
          <a:p>
            <a:r>
              <a:rPr lang="en-US" dirty="0" smtClean="0"/>
              <a:t>and that factors such as region of origin, local residence, social class, and occupational niche are involved in defining the norms.</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kind of group that sociolinguists have generally attempted to study is called the </a:t>
            </a:r>
            <a:r>
              <a:rPr lang="en-US" i="1" dirty="0" smtClean="0"/>
              <a:t>speech community. (See Patrick, 2002, for a general survey.) </a:t>
            </a:r>
          </a:p>
          <a:p>
            <a:r>
              <a:rPr lang="en-US" i="1" dirty="0" smtClean="0"/>
              <a:t>For purely </a:t>
            </a:r>
            <a:r>
              <a:rPr lang="en-US" dirty="0" smtClean="0"/>
              <a:t>theoretical purposes, some linguists have hypothesized the existence of an ‘ideal’ speech community. </a:t>
            </a:r>
          </a:p>
          <a:p>
            <a:r>
              <a:rPr lang="en-US" dirty="0" smtClean="0"/>
              <a:t>This is actually what Chomsky (1965) proposes, his ‘completely homogeneous speech community’. </a:t>
            </a:r>
          </a:p>
          <a:p>
            <a:r>
              <a:rPr lang="en-US" dirty="0" smtClean="0"/>
              <a:t>However, such a speech community cannot be our concern: it is a theoretical construct employed for a narrow purpose.</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Our speech communities, whatever they are, exist in a ‘real’ world. </a:t>
            </a:r>
          </a:p>
          <a:p>
            <a:r>
              <a:rPr lang="en-US" dirty="0" smtClean="0"/>
              <a:t>Consequently, we must try to find some alternative view of speech community, one helpful to investigations of language in society rather than necessitated by abstract linguistic theorizing.</a:t>
            </a:r>
          </a:p>
          <a:p>
            <a:r>
              <a:rPr lang="en-US" dirty="0" smtClean="0"/>
              <a:t>Lyons (1970) offers a definition of what he calls a ‘real’ speech community:</a:t>
            </a:r>
          </a:p>
          <a:p>
            <a:r>
              <a:rPr lang="en-US" dirty="0" smtClean="0"/>
              <a:t>‘all the people who use a given language (or dialect).’ </a:t>
            </a:r>
          </a:p>
          <a:p>
            <a:r>
              <a:rPr lang="en-US" dirty="0" smtClean="0"/>
              <a:t>However, that really shifts the issue to making the definition of a language (or of a dialect) also the definition of a speech community.</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proves virtually impossible to define </a:t>
            </a:r>
            <a:r>
              <a:rPr lang="en-US" i="1" dirty="0" smtClean="0"/>
              <a:t>language and dialect clearly and unambiguously, then</a:t>
            </a:r>
          </a:p>
          <a:p>
            <a:r>
              <a:rPr lang="en-US" dirty="0" smtClean="0"/>
              <a:t>we have achieved nothing.</a:t>
            </a:r>
          </a:p>
          <a:p>
            <a:r>
              <a:rPr lang="en-US" dirty="0" smtClean="0"/>
              <a:t> It is really quite easy to demonstrate that a speech community is not coterminous with a language:</a:t>
            </a:r>
          </a:p>
          <a:p>
            <a:r>
              <a:rPr lang="en-US" dirty="0" smtClean="0"/>
              <a:t> while the English language is spoken in many places throughout the world,</a:t>
            </a:r>
          </a:p>
          <a:p>
            <a:r>
              <a:rPr lang="en-US" dirty="0" smtClean="0"/>
              <a:t> we must certainly recognize that it is also spoken in a wide variety of ways, in speech communities that are almost entirely isolated from one another, e.g., in South Africa, in New Zealand, and among expatriates in China.</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Alternatively, a recognizably single speech community can employ more than one language: Switzerland, Canada, Papua New Guinea, many African states, and New York City.</a:t>
            </a:r>
          </a:p>
          <a:p>
            <a:r>
              <a:rPr lang="en-US" dirty="0" smtClean="0"/>
              <a:t>Furthermore, if speech communities are defined solely by their linguistic characteristics, we must acknowledge the inherent circularity of any such definition in that language itself is a communal possession.</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must also acknowledge that using linguistic characteristics alone to determine what is or is not a speech community</a:t>
            </a:r>
          </a:p>
          <a:p>
            <a:r>
              <a:rPr lang="en-US" dirty="0" smtClean="0"/>
              <a:t>it has proved so far to be quite impossible because people do not necessarily feel any such direct relationship between linguistic characteristics A, B, C, and so on, and speech community X. </a:t>
            </a:r>
          </a:p>
          <a:p>
            <a:r>
              <a:rPr lang="en-US" dirty="0" smtClean="0"/>
              <a:t>What we can be sure of is that speakers do use linguistic characteristics to achieve group identity with, and group differentiation from, other speakers, but they use other characteristics as well:</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social, cultural, political and ethnic, to name a few. Referring to what they call </a:t>
            </a:r>
            <a:r>
              <a:rPr lang="en-US" i="1" dirty="0" smtClean="0"/>
              <a:t>speech markers, </a:t>
            </a:r>
            <a:r>
              <a:rPr lang="en-US" dirty="0" smtClean="0"/>
              <a:t>Giles, Scherer, and Taylor (1979) say:</a:t>
            </a:r>
          </a:p>
          <a:p>
            <a:r>
              <a:rPr lang="en-US" dirty="0" smtClean="0"/>
              <a:t>through speech markers functionally important social categorizations are discriminated, and . . . these have important implications for social organization. </a:t>
            </a:r>
          </a:p>
          <a:p>
            <a:r>
              <a:rPr lang="en-US" dirty="0" smtClean="0"/>
              <a:t>For humans, speech markers have clear parallels . . . it is evident that social categories of age, sex, ethnicity, social class, and situation can be clearly marked on the basis of speech,</a:t>
            </a:r>
          </a:p>
          <a:p>
            <a:r>
              <a:rPr lang="en-US" dirty="0" smtClean="0"/>
              <a:t> and that such categorization is fundamental to social organization even though many of the categories are also easily discriminated on other bases.</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Our search must be for criteria other than, or at least in addition to, linguistic criteria if we are to gain a useful understanding of ‘speech community.’</a:t>
            </a:r>
          </a:p>
          <a:p>
            <a:r>
              <a:rPr lang="en-US" dirty="0" smtClean="0"/>
              <a:t>For very specific sociolinguistic purposes we might want to try to draw quite narrow and extremely precise bounds around what we consider to be a speech community. </a:t>
            </a:r>
          </a:p>
          <a:p>
            <a:r>
              <a:rPr lang="en-US" dirty="0" smtClean="0"/>
              <a:t>We might require that only a single language be spoken (and employ a very restrictive definition of language in doing so), </a:t>
            </a:r>
          </a:p>
          <a:p>
            <a:r>
              <a:rPr lang="en-US" dirty="0" smtClean="0"/>
              <a:t>and that the speakers in the community share some kind of common feeling about linguistic behavior in the community, that is, observe certain linguistic norms.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Moreover, bilinguals in such communities are aware not only of the norms that apply within their own sub-groups but also of some of the norms that other bilinguals observe:</a:t>
            </a:r>
          </a:p>
          <a:p>
            <a:r>
              <a:rPr lang="en-US" dirty="0" smtClean="0"/>
              <a:t>Residents of such large Spanish–English-speaking communities as San Francisco or New York, which include immigrants from many Latin American regions, </a:t>
            </a:r>
          </a:p>
          <a:p>
            <a:r>
              <a:rPr lang="en-US" dirty="0" smtClean="0"/>
              <a:t>in fact claim that they can tell much about a person’s family background and politics from the way that person code-switches and uses borrowings.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the outsider sees as almost unpredictable variation becomes a communicative resource for members.</a:t>
            </a:r>
          </a:p>
          <a:p>
            <a:r>
              <a:rPr lang="en-US" dirty="0" smtClean="0"/>
              <a:t>Since bilingual usage rules must be learned by living in a group, ability to speak appropriately is a strong indication of shared background assumptions. </a:t>
            </a:r>
          </a:p>
          <a:p>
            <a:r>
              <a:rPr lang="en-US" dirty="0" smtClean="0"/>
              <a:t>Bilinguals, in fact, ordinarily do not use code-switching styles in their contact with other bilinguals before they know something about the listener’s background and attitudes.</a:t>
            </a:r>
          </a:p>
          <a:p>
            <a:r>
              <a:rPr lang="en-US" dirty="0" smtClean="0"/>
              <a:t>To do otherwise would be to risk serious misunderstanding.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8352</Words>
  <Application>Microsoft Office PowerPoint</Application>
  <PresentationFormat>On-screen Show (4:3)</PresentationFormat>
  <Paragraphs>356</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Office Theme</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 Sociolinguistics Definitions </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 Distribution and Characteristics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dc:title>
  <dc:creator>Zara Bukhari</dc:creator>
  <cp:lastModifiedBy>NTS</cp:lastModifiedBy>
  <cp:revision>17</cp:revision>
  <dcterms:created xsi:type="dcterms:W3CDTF">2014-07-12T14:17:23Z</dcterms:created>
  <dcterms:modified xsi:type="dcterms:W3CDTF">2014-07-12T21:23:17Z</dcterms:modified>
</cp:coreProperties>
</file>