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1" r:id="rId4"/>
    <p:sldId id="258" r:id="rId5"/>
    <p:sldId id="259" r:id="rId6"/>
    <p:sldId id="260" r:id="rId7"/>
    <p:sldId id="261" r:id="rId8"/>
    <p:sldId id="262" r:id="rId9"/>
    <p:sldId id="263" r:id="rId10"/>
    <p:sldId id="32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8" r:id="rId51"/>
    <p:sldId id="303" r:id="rId52"/>
    <p:sldId id="304" r:id="rId53"/>
    <p:sldId id="305" r:id="rId54"/>
    <p:sldId id="306" r:id="rId55"/>
    <p:sldId id="307" r:id="rId56"/>
    <p:sldId id="323"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0" d="100"/>
          <a:sy n="40" d="100"/>
        </p:scale>
        <p:origin x="-1541" y="-283"/>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E1E592-6DB3-4F43-A546-595CA1EA19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E1E592-6DB3-4F43-A546-595CA1EA19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E1E592-6DB3-4F43-A546-595CA1EA19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E1E592-6DB3-4F43-A546-595CA1EA19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E1E592-6DB3-4F43-A546-595CA1EA19E1}" type="datetimeFigureOut">
              <a:rPr lang="en-US" smtClean="0"/>
              <a:pPr/>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E1E592-6DB3-4F43-A546-595CA1EA19E1}"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E1E592-6DB3-4F43-A546-595CA1EA19E1}" type="datetimeFigureOut">
              <a:rPr lang="en-US" smtClean="0"/>
              <a:pPr/>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E1E592-6DB3-4F43-A546-595CA1EA19E1}" type="datetimeFigureOut">
              <a:rPr lang="en-US" smtClean="0"/>
              <a:pPr/>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1E592-6DB3-4F43-A546-595CA1EA19E1}" type="datetimeFigureOut">
              <a:rPr lang="en-US" smtClean="0"/>
              <a:pPr/>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592-6DB3-4F43-A546-595CA1EA19E1}"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1E592-6DB3-4F43-A546-595CA1EA19E1}" type="datetimeFigureOut">
              <a:rPr lang="en-US" smtClean="0"/>
              <a:pPr/>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EDAC4-5A19-4B13-9C1B-9B8263858A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1E592-6DB3-4F43-A546-595CA1EA19E1}" type="datetimeFigureOut">
              <a:rPr lang="en-US" smtClean="0"/>
              <a:pPr/>
              <a:t>7/22/2014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EDAC4-5A19-4B13-9C1B-9B8263858A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 &amp; Sociolinguistics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LECTURE#32</a:t>
            </a:r>
          </a:p>
          <a:p>
            <a:r>
              <a:rPr lang="en-US" b="1" dirty="0" smtClean="0">
                <a:solidFill>
                  <a:schemeClr val="tx1"/>
                </a:solidFill>
              </a:rPr>
              <a:t>SUMMARY</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Psycholinguistics?</a:t>
            </a:r>
          </a:p>
          <a:p>
            <a:r>
              <a:rPr lang="en-US" dirty="0" smtClean="0"/>
              <a:t>Psycholinguistics is the study of how individuals use (comprehend – produce) and acquire language.</a:t>
            </a:r>
          </a:p>
          <a:p>
            <a:r>
              <a:rPr lang="en-US" dirty="0" smtClean="0"/>
              <a:t>Psycholinguistics is part of the field of cognitive sciences.</a:t>
            </a:r>
          </a:p>
          <a:p>
            <a:r>
              <a:rPr lang="en-US" dirty="0" smtClean="0"/>
              <a:t>Cognitive sciences reflect the insights of psychology and linguistics, but also of other fields as artificial intelligence, neuroscience (neuropsychology), and philosophy.</a:t>
            </a:r>
          </a:p>
          <a:p>
            <a:r>
              <a:rPr lang="en-US" dirty="0" smtClean="0"/>
              <a:t>Psycholinguistics stresses the knowledge of language and the cognitive processes (or psychological mechanisms) involved in ordinary language use.</a:t>
            </a:r>
          </a:p>
          <a:p>
            <a:endParaRPr lang="en-US" dirty="0" smtClean="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contrast to a pidgin, a </a:t>
            </a:r>
            <a:r>
              <a:rPr lang="en-US" i="1" dirty="0" err="1" smtClean="0"/>
              <a:t>creole</a:t>
            </a:r>
            <a:r>
              <a:rPr lang="en-US" i="1" dirty="0" smtClean="0"/>
              <a:t> is often defined as a pidgin that has become </a:t>
            </a:r>
            <a:r>
              <a:rPr lang="en-US" dirty="0" smtClean="0"/>
              <a:t>the first language of a new generation of speakers.</a:t>
            </a:r>
          </a:p>
          <a:p>
            <a:r>
              <a:rPr lang="en-US" dirty="0" smtClean="0"/>
              <a:t> As </a:t>
            </a:r>
            <a:r>
              <a:rPr lang="en-US" dirty="0" err="1" smtClean="0"/>
              <a:t>Aitchison</a:t>
            </a:r>
            <a:r>
              <a:rPr lang="en-US" dirty="0" smtClean="0"/>
              <a:t> says, ‘creoles arise when pidgins become mother tongues.’ A </a:t>
            </a:r>
            <a:r>
              <a:rPr lang="en-US" dirty="0" err="1" smtClean="0"/>
              <a:t>creole</a:t>
            </a:r>
            <a:r>
              <a:rPr lang="en-US" dirty="0" smtClean="0"/>
              <a:t>, therefore, is a ‘normal’ language in almost every sense.</a:t>
            </a:r>
          </a:p>
          <a:p>
            <a:r>
              <a:rPr lang="en-US" dirty="0" smtClean="0"/>
              <a:t>Holmes (1992) says that ‘A </a:t>
            </a:r>
            <a:r>
              <a:rPr lang="en-US" dirty="0" err="1" smtClean="0"/>
              <a:t>creole</a:t>
            </a:r>
            <a:r>
              <a:rPr lang="en-US" dirty="0" smtClean="0"/>
              <a:t> is a pidgin which has expanded in structure and vocabulary to express the range of meanings and serve the range of functions required of a first language.’</a:t>
            </a:r>
          </a:p>
          <a:p>
            <a:r>
              <a:rPr lang="en-US" dirty="0" smtClean="0"/>
              <a:t>In practice it is not always easy to say whether we have a pidgin rather than a </a:t>
            </a:r>
            <a:r>
              <a:rPr lang="en-US" dirty="0" err="1" smtClean="0"/>
              <a:t>creole</a:t>
            </a:r>
            <a:r>
              <a:rPr lang="en-US" dirty="0" smtClean="0"/>
              <a:t>.</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Code-switching is not a uniform phenomenon; i.e., the norms vary from group to group, even within what might be regarded as a single community.</a:t>
            </a:r>
          </a:p>
          <a:p>
            <a:r>
              <a:rPr lang="en-US" dirty="0" err="1" smtClean="0"/>
              <a:t>Gumperz</a:t>
            </a:r>
            <a:r>
              <a:rPr lang="en-US" dirty="0" smtClean="0"/>
              <a:t> (1982) has pointed out, for example, that:</a:t>
            </a:r>
          </a:p>
          <a:p>
            <a:r>
              <a:rPr lang="en-US" dirty="0" smtClean="0"/>
              <a:t>In a relatively small Puerto Rican neighborhood in New Jersey, some members freely used code-switching styles and extreme forms of borrowing both in everyday casual talk and in more formal gatherings. </a:t>
            </a:r>
          </a:p>
          <a:p>
            <a:r>
              <a:rPr lang="en-US" dirty="0" smtClean="0"/>
              <a:t>Other local residents were careful to speak only Spanish with a minimum of loans on formal occasions, reserving code-switching styles for informal talk.</a:t>
            </a:r>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Code-switching occurs in conditions of change, where group boundaries are diffuse, norms and standards of evaluation vary, and where speakers’ ethnic identities and social backgrounds are not matters of common agreement. </a:t>
            </a:r>
          </a:p>
          <a:p>
            <a:r>
              <a:rPr lang="en-US" dirty="0" smtClean="0"/>
              <a:t>Yet, if it is true that code-switching styles serve as functioning communicative systems, if members can agree on interpretations of switching in context and on categorizing others on the basis of their switching,</a:t>
            </a:r>
          </a:p>
          <a:p>
            <a:r>
              <a:rPr lang="en-US" dirty="0" smtClean="0"/>
              <a:t>there must be some regularities and shared perceptions on which these judgments can be based.</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Sociolinguistics30</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When three or more languages are involved and one is dominant, the speakers of the two or more that are inferior appear to play a critical role in the development of a pidgin. </a:t>
            </a:r>
          </a:p>
          <a:p>
            <a:r>
              <a:rPr lang="en-US" dirty="0" smtClean="0"/>
              <a:t>They must not only speak to those who are in the dominant position, but they must also speak to each other. </a:t>
            </a:r>
          </a:p>
          <a:p>
            <a:r>
              <a:rPr lang="en-US" dirty="0" smtClean="0"/>
              <a:t>To do this, they must simplify the dominant language in certain ways, and this process of simplification may or may not have certain universal characteristics. </a:t>
            </a:r>
          </a:p>
          <a:p>
            <a:r>
              <a:rPr lang="en-US" dirty="0" smtClean="0"/>
              <a:t>We may argue, therefore, that a pidgin arises from the simplification of a language when that language comes to dominate groups of speakers separated from each other by language differences.</a:t>
            </a:r>
          </a:p>
          <a:p>
            <a:r>
              <a:rPr lang="en-US" dirty="0" smtClean="0"/>
              <a:t> This hypothesis partially explains not only the origin of pidgins in slave societies, in which the slaves were deliberately drawn from a variety of language backgrounds, but also their origin on sea coasts, where a variety of languages might be spoken but the language of trade is a pidgin</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Sociolinguistics30</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Pidginization</a:t>
            </a:r>
            <a:r>
              <a:rPr lang="en-US" dirty="0" smtClean="0"/>
              <a:t> generally involves some kind of ‘simplification’ of a language, e.g., reduction in morphology (word structure) and syntax (grammatical structure), tolerance of considerable phonological variation (pronunciation), </a:t>
            </a:r>
          </a:p>
          <a:p>
            <a:r>
              <a:rPr lang="en-US" dirty="0" smtClean="0"/>
              <a:t>reduction in the number of functions for which the pidgin is used (e.g., you usually do not attempt to write novels in a pidgin), and extensive borrowing of words from local mother tongues.</a:t>
            </a:r>
          </a:p>
          <a:p>
            <a:pPr>
              <a:buNone/>
            </a:pPr>
            <a:endParaRPr lang="en-US" dirty="0" smtClean="0"/>
          </a:p>
          <a:p>
            <a:r>
              <a:rPr lang="en-US" dirty="0" smtClean="0"/>
              <a:t> </a:t>
            </a:r>
            <a:r>
              <a:rPr lang="en-US" dirty="0" err="1" smtClean="0"/>
              <a:t>Winford</a:t>
            </a:r>
            <a:r>
              <a:rPr lang="en-US" dirty="0" smtClean="0"/>
              <a:t>  points out that ‘</a:t>
            </a:r>
            <a:r>
              <a:rPr lang="en-US" dirty="0" err="1" smtClean="0"/>
              <a:t>pidginization</a:t>
            </a:r>
            <a:r>
              <a:rPr lang="en-US" dirty="0" smtClean="0"/>
              <a:t> is really a complex combination of different processes of change, including reduction and simplification of input materials, internal innovation, and regularization of structure, with L1 influence also playing a role.’</a:t>
            </a:r>
          </a:p>
          <a:p>
            <a:pPr>
              <a:buNone/>
            </a:pPr>
            <a:endParaRPr lang="en-US" dirty="0" smtClean="0"/>
          </a:p>
          <a:p>
            <a:r>
              <a:rPr lang="en-US" dirty="0" smtClean="0"/>
              <a:t> On the other hand, </a:t>
            </a:r>
            <a:r>
              <a:rPr lang="en-US" dirty="0" err="1" smtClean="0"/>
              <a:t>creolization</a:t>
            </a:r>
            <a:r>
              <a:rPr lang="en-US" dirty="0" smtClean="0"/>
              <a:t> involves expansion of the morphology and syntax, regularization of the phonology, deliberate increase in the number of functions in which the language is used, and development of a rational and stable system for increasing vocabulary.</a:t>
            </a:r>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Our search must be for criteria other than, or at least in addition to, linguistic criteria if we are to gain a useful understanding of ‘speech community.’</a:t>
            </a:r>
          </a:p>
          <a:p>
            <a:r>
              <a:rPr lang="en-US" dirty="0" smtClean="0"/>
              <a:t>For very specific sociolinguistic purposes we might want to try to draw quite narrow and extremely precise bounds around what we consider to be a speech community. </a:t>
            </a:r>
          </a:p>
          <a:p>
            <a:r>
              <a:rPr lang="en-US" dirty="0" smtClean="0"/>
              <a:t>We might require that only a single language be spoken (and employ a very restrictive definition of language in doing so), </a:t>
            </a:r>
          </a:p>
          <a:p>
            <a:r>
              <a:rPr lang="en-US" dirty="0" smtClean="0"/>
              <a:t>and that the speakers in the community share some kind of common feeling about linguistic behavior in the community, that is, observe certain linguistic norms</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Sociolinguistics is the study of language use within or among groups of speakers.</a:t>
            </a:r>
          </a:p>
          <a:p>
            <a:r>
              <a:rPr lang="en-US" dirty="0" smtClean="0"/>
              <a:t>What are groups? ‘Group’ is a difficult concept to define but one we must try to grasp.</a:t>
            </a:r>
          </a:p>
          <a:p>
            <a:r>
              <a:rPr lang="en-US" dirty="0" smtClean="0"/>
              <a:t> For our purposes, a group must have at least two members but there is really no upper limit to group membership. </a:t>
            </a:r>
          </a:p>
          <a:p>
            <a:r>
              <a:rPr lang="en-US" dirty="0" smtClean="0"/>
              <a:t>People can group together for one or more reasons: social, religious, political, cultural, familial, vocational, </a:t>
            </a:r>
            <a:r>
              <a:rPr lang="en-US" dirty="0" err="1" smtClean="0"/>
              <a:t>avocational</a:t>
            </a:r>
            <a:r>
              <a:rPr lang="en-US" dirty="0" smtClean="0"/>
              <a:t>, etc.</a:t>
            </a:r>
          </a:p>
          <a:p>
            <a:endParaRPr lang="en-US" dirty="0"/>
          </a:p>
        </p:txBody>
      </p:sp>
      <p:sp>
        <p:nvSpPr>
          <p:cNvPr id="4" name="Rectangle 3"/>
          <p:cNvSpPr/>
          <p:nvPr/>
        </p:nvSpPr>
        <p:spPr>
          <a:xfrm>
            <a:off x="2286000" y="1997838"/>
            <a:ext cx="4572000" cy="369332"/>
          </a:xfrm>
          <a:prstGeom prst="rect">
            <a:avLst/>
          </a:prstGeom>
        </p:spPr>
        <p:txBody>
          <a:bodyPr wrap="square">
            <a:spAutoFit/>
          </a:bodyPr>
          <a:lstStyle/>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Sociolinguistics31</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Hymes</a:t>
            </a:r>
            <a:r>
              <a:rPr lang="en-US" dirty="0" smtClean="0"/>
              <a:t> (1974, p. 47) disagrees with both Chomsky’s and Bloomfield’s definitions of a speech community.</a:t>
            </a:r>
          </a:p>
          <a:p>
            <a:r>
              <a:rPr lang="en-US" dirty="0" smtClean="0"/>
              <a:t> He claims that these simply reduce the notion of speech community to that of a language and, in effect, throw out ‘speech community’ as a worthwhile concept.</a:t>
            </a:r>
          </a:p>
          <a:p>
            <a:r>
              <a:rPr lang="en-US" dirty="0" smtClean="0"/>
              <a:t> He points out that it is impossible to equate language and speech community when we lack a clear understanding of the nature of language.</a:t>
            </a:r>
          </a:p>
          <a:p>
            <a:r>
              <a:rPr lang="en-US" dirty="0" smtClean="0"/>
              <a:t>He insists that speech communities cannot be defined solely through the use of linguistic criteria. </a:t>
            </a:r>
          </a:p>
          <a:p>
            <a:r>
              <a:rPr lang="en-US" dirty="0" smtClean="0"/>
              <a:t>The way in which people view the language they speak is also important, that is, how they evaluate accents; how they establish the fact that they speak one language rather than another; and how they maintain language boundaries.</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Language Variation</a:t>
            </a:r>
          </a:p>
          <a:p>
            <a:r>
              <a:rPr lang="en-US" dirty="0" smtClean="0"/>
              <a:t>As we have seen in previous chapters, languages vary in many ways. </a:t>
            </a:r>
          </a:p>
          <a:p>
            <a:r>
              <a:rPr lang="en-US" dirty="0" smtClean="0"/>
              <a:t>One way of characterizing certain variations is to say that speakers of a particular language sometimes speak different dialects of that language. </a:t>
            </a:r>
          </a:p>
          <a:p>
            <a:r>
              <a:rPr lang="en-US" dirty="0" smtClean="0"/>
              <a:t>Although I have already noted how difficult it is to define </a:t>
            </a:r>
            <a:r>
              <a:rPr lang="en-US" i="1" dirty="0" smtClean="0"/>
              <a:t>dialect, we may still find it useful to use the </a:t>
            </a:r>
            <a:r>
              <a:rPr lang="en-US" dirty="0" smtClean="0"/>
              <a:t>term in our work in sociolinguistics, and even to extend its use from studies of regional variation to those of social variation.</a:t>
            </a:r>
          </a:p>
          <a:p>
            <a:r>
              <a:rPr lang="en-US" dirty="0" smtClean="0"/>
              <a:t> In this way it would be possible to talk about both </a:t>
            </a:r>
            <a:r>
              <a:rPr lang="en-US" i="1" dirty="0" smtClean="0"/>
              <a:t>regional dialects and social dialects of a language.</a:t>
            </a:r>
          </a:p>
          <a:p>
            <a:r>
              <a:rPr lang="en-US" i="1" dirty="0" smtClean="0"/>
              <a:t> Just as a </a:t>
            </a:r>
            <a:r>
              <a:rPr lang="en-US" dirty="0" smtClean="0"/>
              <a:t>regional dialect marks off the residents of one region from those of other regions, a social dialect would be a variety associated with a specific social class or group, marking that class or group off from other classes or groups.</a:t>
            </a:r>
          </a:p>
          <a:p>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should observe that linguists are agreed that no variety of a language is inherently better than any other.</a:t>
            </a:r>
          </a:p>
          <a:p>
            <a:r>
              <a:rPr lang="en-US" dirty="0" smtClean="0"/>
              <a:t> They insist that all languages and all varieties of particular languages are equal in that they quite adequately serve the needs of those who use them. </a:t>
            </a:r>
          </a:p>
          <a:p>
            <a:r>
              <a:rPr lang="en-US" dirty="0" smtClean="0"/>
              <a:t>The only exceptions they recognize are pidgins, which are by definition restricted varieties, or the varieties we associate with people who are impaired in some way, e.g., certain mentally or physically handicapped people.</a:t>
            </a:r>
          </a:p>
          <a:p>
            <a:r>
              <a:rPr lang="en-US" dirty="0" smtClean="0"/>
              <a:t> A standard variety of a language is ‘better’ only in a social sense: it has a preferred status; it gives those who use it certain social advantages; and it increases their life chances.</a:t>
            </a:r>
          </a:p>
          <a:p>
            <a:r>
              <a:rPr lang="en-US" dirty="0" smtClean="0"/>
              <a:t> Nonstandard varieties tend to produce the opposite effect.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Psycholinguistics4</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b="1" dirty="0" smtClean="0"/>
              <a:t>+ The processes question: </a:t>
            </a:r>
            <a:r>
              <a:rPr lang="en-US" dirty="0" smtClean="0"/>
              <a:t>What cognitive processes are involved in the ordinary use of language?</a:t>
            </a:r>
          </a:p>
          <a:p>
            <a:r>
              <a:rPr lang="en-US" dirty="0" smtClean="0"/>
              <a:t>By ordinary use of language, I mean such things as understanding a lecture, reading a book, writing a letter, holding a conversation, etc.</a:t>
            </a:r>
          </a:p>
          <a:p>
            <a:r>
              <a:rPr lang="en-US" dirty="0" smtClean="0"/>
              <a:t> By cognitive processes, I mean processes such as perception, memory, thinking or reasoning [kinds of information processing].</a:t>
            </a:r>
          </a:p>
          <a:p>
            <a:r>
              <a:rPr lang="en-US" dirty="0" smtClean="0"/>
              <a:t>The interplay of linguistic knowledge and language processes is a continuing theme of Psycholinguistics.</a:t>
            </a:r>
          </a:p>
          <a:p>
            <a:r>
              <a:rPr lang="en-US" dirty="0" smtClean="0"/>
              <a:t> Let us briefly examine three examples of this interplay, to illustrate both the concept of “linguistic knowledge” and the concept of “cognitive processing” in a way that highlights the types of questions a psycholinguist is likely to ask.</a:t>
            </a:r>
          </a:p>
          <a:p>
            <a:endParaRPr lang="en-US" dirty="0" smtClean="0"/>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Planning</a:t>
            </a:r>
          </a:p>
          <a:p>
            <a:r>
              <a:rPr lang="en-US" dirty="0" smtClean="0"/>
              <a:t>As a final topic I want to turn attention to some of the numerous attempts that have been made to change a particular variety of a language, or a particular language, or some aspect of how either of these functions in society. </a:t>
            </a:r>
          </a:p>
          <a:p>
            <a:r>
              <a:rPr lang="en-US" dirty="0" smtClean="0"/>
              <a:t>Such changes are usually described as instances of </a:t>
            </a:r>
            <a:r>
              <a:rPr lang="en-US" i="1" dirty="0" smtClean="0"/>
              <a:t>language planning. </a:t>
            </a:r>
          </a:p>
          <a:p>
            <a:r>
              <a:rPr lang="en-US" i="1" dirty="0" smtClean="0"/>
              <a:t>According to </a:t>
            </a:r>
            <a:r>
              <a:rPr lang="en-US" dirty="0" smtClean="0"/>
              <a:t>Weinstein (1980, p. 56), ‘Language planning is a government authorized, long term, sustained, and conscious effort to alter a language’s function in a society for the purpose of solving communication problems.’ </a:t>
            </a:r>
          </a:p>
          <a:p>
            <a:r>
              <a:rPr lang="en-US" dirty="0" smtClean="0"/>
              <a:t>It may involve assessing resources, complex decision-making, the assignment of different functions to different languages or varieties of a language in a community, and the commitment of valuable resources.</a:t>
            </a:r>
          </a:p>
          <a:p>
            <a:r>
              <a:rPr lang="en-US" dirty="0" smtClean="0"/>
              <a:t> As we will see, language planning can take a variety of forms and produce many different kinds of results. It is also not without its controversies</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Each language encapsulates the world-view of its speakers – how they think, what they value, what they believe in, how they classify the world around them, how they order their lives.</a:t>
            </a:r>
          </a:p>
          <a:p>
            <a:r>
              <a:rPr lang="en-US" dirty="0" smtClean="0"/>
              <a:t> Once a language dies, a part of human culture is lost – for ever.</a:t>
            </a:r>
          </a:p>
          <a:p>
            <a:r>
              <a:rPr lang="en-US" dirty="0" smtClean="0"/>
              <a:t>The most important task in linguistics today – indeed, the only really important task – is to get out in the field and describe languages, while this can still be done.</a:t>
            </a:r>
          </a:p>
          <a:p>
            <a:r>
              <a:rPr lang="en-US" dirty="0" smtClean="0"/>
              <a:t>Nettle and Romaine (2000) voice a very similar view, say that as many as 60 percent of all languages are already endangered, and go so far as to claim that some of the endangered languages have much to tell us about the natural world,</a:t>
            </a:r>
          </a:p>
          <a:p>
            <a:r>
              <a:rPr lang="en-US" dirty="0" smtClean="0"/>
              <a:t>e.g., invaluable information about ecological matters, and even perhaps about the nature of reality (see the Whorfian hypothesis, pp. 221–8): ‘each language . . . [is] a way of coming to grips with the external world and developing a symbolism to represent it so that it can be talked and thought about’.</a:t>
            </a:r>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Perhaps the study of language in society is best served by resisting premature urges to declare that it must proceed along certain lines and may not proceed along others. </a:t>
            </a:r>
          </a:p>
          <a:p>
            <a:r>
              <a:rPr lang="en-US" dirty="0" smtClean="0"/>
              <a:t>Repeatedly, we have seen the multi-dimensional nature of any issue we have looked at.</a:t>
            </a:r>
          </a:p>
          <a:p>
            <a:r>
              <a:rPr lang="en-US" dirty="0" smtClean="0"/>
              <a:t> Even when we took a </a:t>
            </a:r>
            <a:r>
              <a:rPr lang="en-US" dirty="0" err="1" smtClean="0"/>
              <a:t>uni</a:t>
            </a:r>
            <a:r>
              <a:rPr lang="en-US" dirty="0" smtClean="0"/>
              <a:t>-dimensional approach, we did so knowing full well what we were doing and in the knowledge that another approach or other approaches might cast a different light on the issue.</a:t>
            </a:r>
          </a:p>
          <a:p>
            <a:r>
              <a:rPr lang="en-US" dirty="0" smtClean="0"/>
              <a:t> Although people have long been interested in the relationships between language and society, it is only fairly recently that scientific approaches have been adopted.</a:t>
            </a:r>
          </a:p>
          <a:p>
            <a:r>
              <a:rPr lang="en-US" dirty="0" smtClean="0"/>
              <a:t>It seems wiser to encourage a variety of scientific approaches and the generation of a range of theories than to put our entire trust and hope into a single way of doing sociolinguistics.</a:t>
            </a:r>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Sociolinguistics31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That is certainly the way I have gone about looking at how language and society are related.</a:t>
            </a:r>
          </a:p>
          <a:p>
            <a:r>
              <a:rPr lang="en-US" dirty="0" smtClean="0"/>
              <a:t> I have not avoided theoretical issues, and I have not avoided looking at data themselves, and not simply in the sense that ‘you cannot have data without a theory.’</a:t>
            </a:r>
          </a:p>
          <a:p>
            <a:r>
              <a:rPr lang="en-US" dirty="0" smtClean="0"/>
              <a:t> However, I have found it neither useful nor possible to adopt a single theoretical approach.</a:t>
            </a:r>
          </a:p>
          <a:p>
            <a:r>
              <a:rPr lang="en-US" dirty="0" smtClean="0"/>
              <a:t>This, I suggest, is also a correct characterization of current sociolinguistic inquiries; there are numerous theories, vast amounts of data, and important findings, but there is no central doctrine a sociolinguist must adhere to.</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Psycholinguistics4</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The knowledge question: </a:t>
            </a:r>
            <a:r>
              <a:rPr lang="en-US" dirty="0" smtClean="0"/>
              <a:t>What knowledge of language is needed for us to use language?</a:t>
            </a:r>
          </a:p>
          <a:p>
            <a:r>
              <a:rPr lang="en-US" dirty="0" smtClean="0"/>
              <a:t>Four broad areas of language knowledge may be distinguished.</a:t>
            </a:r>
          </a:p>
          <a:p>
            <a:r>
              <a:rPr lang="en-US" dirty="0" smtClean="0"/>
              <a:t>Phonology: deals with the system of sounds used in a particular language.</a:t>
            </a:r>
          </a:p>
          <a:p>
            <a:r>
              <a:rPr lang="en-US" dirty="0" smtClean="0"/>
              <a:t>Syntax: deals with the grammatical arrangement of words within sentences.</a:t>
            </a:r>
          </a:p>
          <a:p>
            <a:r>
              <a:rPr lang="en-US" dirty="0" smtClean="0"/>
              <a:t>Semantics: deals with the meanings of sentences and words.</a:t>
            </a:r>
          </a:p>
          <a:p>
            <a:r>
              <a:rPr lang="en-US" dirty="0" smtClean="0"/>
              <a:t>Pragmatics: deals with the social rules involved in language use.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Psycholinguistics4</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Example 2:</a:t>
            </a:r>
            <a:endParaRPr lang="en-US" dirty="0" smtClean="0"/>
          </a:p>
          <a:p>
            <a:r>
              <a:rPr lang="en-US" b="1" dirty="0" smtClean="0"/>
              <a:t>Sentence parsing strategies.</a:t>
            </a:r>
            <a:endParaRPr lang="en-US" dirty="0" smtClean="0"/>
          </a:p>
          <a:p>
            <a:r>
              <a:rPr lang="en-US" dirty="0" smtClean="0"/>
              <a:t>What happens when we understand a sentence like (1):`</a:t>
            </a:r>
          </a:p>
          <a:p>
            <a:r>
              <a:rPr lang="en-US" dirty="0" smtClean="0"/>
              <a:t>[1] The teacher bores the students</a:t>
            </a:r>
          </a:p>
          <a:p>
            <a:r>
              <a:rPr lang="en-US" dirty="0" smtClean="0"/>
              <a:t>Definition of parsing :</a:t>
            </a:r>
          </a:p>
          <a:p>
            <a:r>
              <a:rPr lang="en-US" dirty="0" smtClean="0"/>
              <a:t>A first step in the process of understanding a sentence is to assign the elements of this sentence to linguistic categories (a procedure known as “parsing”).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Psycholinguistics5</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Late closure strategy.</a:t>
            </a:r>
            <a:endParaRPr lang="en-US" dirty="0" smtClean="0"/>
          </a:p>
          <a:p>
            <a:r>
              <a:rPr lang="en-US" dirty="0" smtClean="0"/>
              <a:t>The  Findings show that we prefer this latter strategy.</a:t>
            </a:r>
          </a:p>
          <a:p>
            <a:r>
              <a:rPr lang="en-US" dirty="0" smtClean="0"/>
              <a:t>Further evidence for the late closure strategy comes from eyes fixations of subjects reading structurally ambiguous sentences such as “Since John always jogs a mile seems very like a very short distance to him”.</a:t>
            </a:r>
          </a:p>
          <a:p>
            <a:r>
              <a:rPr lang="en-US" dirty="0" smtClean="0"/>
              <a:t> The subjects’ eye fixations times on the last few words were much longer than on the earlier ones, implying that readers had misinterpreted the phrase “ a mile” and had to make some later adjustments. </a:t>
            </a:r>
          </a:p>
          <a:p>
            <a:r>
              <a:rPr lang="en-US" dirty="0" smtClean="0"/>
              <a:t>In such “garden path sentences” we interpret a sentence in a particular way, before finding out near the end that we were wrong.</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Psycholinguistics5</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Minimal attachment strategy</a:t>
            </a:r>
            <a:r>
              <a:rPr lang="en-US" dirty="0" smtClean="0"/>
              <a:t>.</a:t>
            </a:r>
          </a:p>
          <a:p>
            <a:pPr algn="just">
              <a:lnSpc>
                <a:spcPct val="120000"/>
              </a:lnSpc>
            </a:pPr>
            <a:r>
              <a:rPr lang="en-US" dirty="0" smtClean="0"/>
              <a:t>This strategy states that we prefer attach new items into the phrase marker being constructed using the fewest syntactic nodes consistent with the rules of the language.</a:t>
            </a:r>
          </a:p>
          <a:p>
            <a:pPr algn="just">
              <a:lnSpc>
                <a:spcPct val="120000"/>
              </a:lnSpc>
            </a:pPr>
            <a:r>
              <a:rPr lang="en-US" dirty="0" smtClean="0"/>
              <a:t> For example, a sentence fragment such as “Ernie kissed Marcie and her sister …” could be interpreted as either a noun phrase conjunction (Marcie and her sister were recipients of a kiss), or the beginning of a new noun phrase (and her sister gave her a present). </a:t>
            </a:r>
          </a:p>
          <a:p>
            <a:pPr algn="just">
              <a:lnSpc>
                <a:spcPct val="120000"/>
              </a:lnSpc>
            </a:pPr>
            <a:r>
              <a:rPr lang="en-US" dirty="0" smtClean="0"/>
              <a:t>According to the minimal attachment, we prefer the former interpretation.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Psycholinguistics5</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Impaired language</a:t>
            </a:r>
            <a:endParaRPr lang="en-US" dirty="0" smtClean="0"/>
          </a:p>
          <a:p>
            <a:pPr algn="just"/>
            <a:r>
              <a:rPr lang="en-US" dirty="0" smtClean="0"/>
              <a:t>The primary focus of Psycholinguistics clearly is on language processes in normal individuals. </a:t>
            </a:r>
          </a:p>
          <a:p>
            <a:pPr algn="just"/>
            <a:r>
              <a:rPr lang="en-US" dirty="0" smtClean="0"/>
              <a:t>However, we can learn a great deal about language by studying individuals (children or adults) with impaired language functioning.</a:t>
            </a:r>
          </a:p>
          <a:p>
            <a:pPr algn="just"/>
            <a:r>
              <a:rPr lang="en-US" dirty="0" smtClean="0"/>
              <a:t>An Aphasia for instance is a language disorder due to brain damage. One type of aphasia, called </a:t>
            </a:r>
            <a:r>
              <a:rPr lang="en-US" dirty="0" err="1" smtClean="0"/>
              <a:t>Wernicke’s</a:t>
            </a:r>
            <a:r>
              <a:rPr lang="en-US" dirty="0" smtClean="0"/>
              <a:t> aphasia, involves a breakdown in semantics.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Psycholinguistics5</a:t>
            </a:r>
            <a:endParaRPr lang="en-US" dirty="0"/>
          </a:p>
        </p:txBody>
      </p:sp>
      <p:sp>
        <p:nvSpPr>
          <p:cNvPr id="3" name="Content Placeholder 2"/>
          <p:cNvSpPr>
            <a:spLocks noGrp="1"/>
          </p:cNvSpPr>
          <p:nvPr>
            <p:ph idx="1"/>
          </p:nvPr>
        </p:nvSpPr>
        <p:spPr/>
        <p:txBody>
          <a:bodyPr/>
          <a:lstStyle/>
          <a:p>
            <a:pPr algn="just"/>
            <a:r>
              <a:rPr lang="en-US" b="1" dirty="0" smtClean="0"/>
              <a:t>Language in children</a:t>
            </a:r>
            <a:endParaRPr lang="en-US" dirty="0" smtClean="0"/>
          </a:p>
          <a:p>
            <a:pPr algn="just"/>
            <a:r>
              <a:rPr lang="en-US" dirty="0" smtClean="0"/>
              <a:t>Studying language acquisition, both in normal an troubled children, can also improve our knowledge about cognitive processes involved in ordinary use of language. </a:t>
            </a:r>
          </a:p>
          <a:p>
            <a:pPr algn="just"/>
            <a:r>
              <a:rPr lang="en-US" dirty="0" smtClean="0"/>
              <a:t>This will be addressed in much detail in several lectures specifically devoted to early and later language acquisition.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Psycholinguistics5</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 The information processing system</a:t>
            </a:r>
          </a:p>
          <a:p>
            <a:r>
              <a:rPr lang="en-US" dirty="0" smtClean="0"/>
              <a:t> a general model of information processing that consists of three mental structures and a set of processes that move information from one structure to another.</a:t>
            </a:r>
          </a:p>
          <a:p>
            <a:r>
              <a:rPr lang="en-US" dirty="0" smtClean="0"/>
              <a:t>According to this model of mental functioning, environmental information entering into the cognitive system is successively encoded, stored and retrieved by a set of distinct mental structures.</a:t>
            </a:r>
          </a:p>
          <a:p>
            <a:r>
              <a:rPr lang="en-US" dirty="0" smtClean="0"/>
              <a:t>The emphasis is on the flow of information through the system. Let’s first briefly give an overview of this model, before examining its relevance regarding language processing.</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Psycholinguistics6</a:t>
            </a:r>
            <a:endParaRPr lang="en-US" dirty="0"/>
          </a:p>
        </p:txBody>
      </p:sp>
      <p:sp>
        <p:nvSpPr>
          <p:cNvPr id="3" name="Content Placeholder 2"/>
          <p:cNvSpPr>
            <a:spLocks noGrp="1"/>
          </p:cNvSpPr>
          <p:nvPr>
            <p:ph idx="1"/>
          </p:nvPr>
        </p:nvSpPr>
        <p:spPr/>
        <p:txBody>
          <a:bodyPr/>
          <a:lstStyle/>
          <a:p>
            <a:r>
              <a:rPr lang="en-US" b="1" dirty="0" smtClean="0"/>
              <a:t>Working memory</a:t>
            </a:r>
            <a:endParaRPr lang="en-US" dirty="0" smtClean="0"/>
          </a:p>
          <a:p>
            <a:r>
              <a:rPr lang="en-US" dirty="0" smtClean="0"/>
              <a:t>The second type of memory has been traditionally referred to as short-term memory (STM), and more recently as working memory (WM). Although the meaning of the words are similar, there is a subtle difference between them.</a:t>
            </a:r>
          </a:p>
          <a:p>
            <a:pPr>
              <a:buClr>
                <a:schemeClr val="tx1"/>
              </a:buClr>
              <a:buFont typeface="Perpetua" pitchFamily="18" charset="0"/>
              <a:buChar cha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Linguistics</a:t>
            </a:r>
            <a:r>
              <a:rPr lang="en-US" dirty="0" smtClean="0"/>
              <a:t>:</a:t>
            </a:r>
          </a:p>
          <a:p>
            <a:pPr lvl="1"/>
            <a:r>
              <a:rPr lang="en-US" dirty="0" smtClean="0"/>
              <a:t>It  is the branch of science that studies the origin, structure, and use of language.</a:t>
            </a:r>
          </a:p>
          <a:p>
            <a:r>
              <a:rPr lang="en-US" b="1" dirty="0" smtClean="0"/>
              <a:t>Sociolinguistics:</a:t>
            </a:r>
          </a:p>
          <a:p>
            <a:pPr lvl="1">
              <a:buNone/>
            </a:pPr>
            <a:r>
              <a:rPr lang="en-US" dirty="0" smtClean="0"/>
              <a:t>- The study of relationships between language and social behavior is called sociolinguistics.</a:t>
            </a:r>
          </a:p>
          <a:p>
            <a:r>
              <a:rPr lang="en-US" b="1" dirty="0" smtClean="0"/>
              <a:t>Psycholinguistics:</a:t>
            </a:r>
            <a:r>
              <a:rPr lang="en-US" dirty="0" smtClean="0"/>
              <a:t> </a:t>
            </a:r>
          </a:p>
          <a:p>
            <a:pPr lvl="1" algn="just"/>
            <a:r>
              <a:rPr lang="en-US" dirty="0" smtClean="0"/>
              <a:t>The psychological study of language is called psycholinguistics. As the name implies psycholinguistics is principally an integration of the fields of psychology and linguistics.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Psycholinguistics6</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b="1" dirty="0" smtClean="0"/>
              <a:t>The storage function </a:t>
            </a:r>
            <a:r>
              <a:rPr lang="en-US" dirty="0" smtClean="0"/>
              <a:t>is similar to the storage credited to short term memory: we hold on a limited amount of information for a limited amount of time.</a:t>
            </a:r>
          </a:p>
          <a:p>
            <a:r>
              <a:rPr lang="en-US" dirty="0" smtClean="0"/>
              <a:t>+ </a:t>
            </a:r>
            <a:r>
              <a:rPr lang="en-US" b="1" dirty="0" smtClean="0"/>
              <a:t>The processing function </a:t>
            </a:r>
            <a:r>
              <a:rPr lang="en-US" dirty="0" smtClean="0"/>
              <a:t>is related to the concept of processing capacity. Processing capacity refers to the total amount of cognitive resources we may devote to a task (and this amount is assumed to be limited).</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Psycholinguistics6</a:t>
            </a:r>
            <a:r>
              <a:rPr lang="en-US" dirty="0" smtClean="0"/>
              <a:t/>
            </a:r>
            <a:br>
              <a:rPr lang="en-US" dirty="0" smtClean="0"/>
            </a:br>
            <a:r>
              <a:rPr lang="en-US" dirty="0" smtClean="0"/>
              <a:t>Issues and Areas of Research</a:t>
            </a:r>
            <a:endParaRPr lang="en-US" dirty="0"/>
          </a:p>
        </p:txBody>
      </p:sp>
      <p:sp>
        <p:nvSpPr>
          <p:cNvPr id="3" name="Content Placeholder 2"/>
          <p:cNvSpPr>
            <a:spLocks noGrp="1"/>
          </p:cNvSpPr>
          <p:nvPr>
            <p:ph idx="1"/>
          </p:nvPr>
        </p:nvSpPr>
        <p:spPr/>
        <p:txBody>
          <a:bodyPr/>
          <a:lstStyle/>
          <a:p>
            <a:r>
              <a:rPr lang="en-US" dirty="0" smtClean="0"/>
              <a:t>Psycholinguistics is concerned with the nature of the computations and processes that the brain undergoes to comprehend and produce language.</a:t>
            </a:r>
          </a:p>
          <a:p>
            <a:r>
              <a:rPr lang="en-US" dirty="0" smtClean="0"/>
              <a:t>For example the cohort model seeks to describe how words are retrieved from the mental lexicon when an individual hears or sees linguistic input.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Psycholinguistics6</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b="1" dirty="0" err="1" smtClean="0"/>
              <a:t>Articulatory</a:t>
            </a:r>
            <a:r>
              <a:rPr lang="en-US" b="1" dirty="0" smtClean="0"/>
              <a:t> phonetics</a:t>
            </a:r>
            <a:r>
              <a:rPr lang="en-US" dirty="0" smtClean="0"/>
              <a:t>: the study of the production of speech sounds by the </a:t>
            </a:r>
            <a:r>
              <a:rPr lang="en-US" dirty="0" err="1" smtClean="0"/>
              <a:t>articulatory</a:t>
            </a:r>
            <a:r>
              <a:rPr lang="en-US" dirty="0" smtClean="0"/>
              <a:t> and vocal tract by the speaker</a:t>
            </a:r>
          </a:p>
          <a:p>
            <a:pPr marL="514350" indent="-514350">
              <a:buFont typeface="+mj-lt"/>
              <a:buAutoNum type="arabicPeriod"/>
            </a:pPr>
            <a:r>
              <a:rPr lang="en-US" b="1" dirty="0" smtClean="0"/>
              <a:t>Acoustic phonetics</a:t>
            </a:r>
            <a:r>
              <a:rPr lang="en-US" dirty="0" smtClean="0"/>
              <a:t>: the study of physical transmission of speech sounds from the speaker to the listener</a:t>
            </a:r>
          </a:p>
          <a:p>
            <a:pPr marL="514350" indent="-514350">
              <a:buFont typeface="+mj-lt"/>
              <a:buAutoNum type="arabicPeriod"/>
            </a:pPr>
            <a:r>
              <a:rPr lang="en-US" b="1" dirty="0" smtClean="0"/>
              <a:t>Auditory phonetics</a:t>
            </a:r>
            <a:r>
              <a:rPr lang="en-US" dirty="0" smtClean="0"/>
              <a:t>:  the study of the reception and perception of speech sounds by the listener</a:t>
            </a:r>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Psycholinguistics:6</a:t>
            </a:r>
            <a:br>
              <a:rPr lang="en-US" b="1" dirty="0" smtClean="0"/>
            </a:br>
            <a:r>
              <a:rPr lang="en-US" dirty="0" smtClean="0"/>
              <a:t>The Difference Between Phonetics and Phonology</a:t>
            </a:r>
            <a:endParaRPr lang="en-US"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dirty="0" smtClean="0"/>
              <a:t>Phonology concerns itself with system of phonemes, abstract cognitive units of speech sound or sign which distinguish the words of a language</a:t>
            </a:r>
          </a:p>
          <a:p>
            <a:r>
              <a:rPr lang="en-US" dirty="0" smtClean="0"/>
              <a:t>Phonetics, on the other hand, concerns itself with the productions, transmission, and perception of the physical phenomena which are abstracted in the mind to constitute these speech sounds or signs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Psycholinguistics6</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Permanent memory.</a:t>
            </a:r>
            <a:endParaRPr lang="en-US" dirty="0" smtClean="0"/>
          </a:p>
          <a:p>
            <a:r>
              <a:rPr lang="en-US" dirty="0" smtClean="0"/>
              <a:t>Permanent memory, which is also known as long-term memory (LTM), is a repository of our knowledge of the world. </a:t>
            </a:r>
          </a:p>
          <a:p>
            <a:r>
              <a:rPr lang="en-US" dirty="0" smtClean="0"/>
              <a:t>This includes general knowledge (including the rules of grammar or of arithmetic, along with personal experiences such as memories of our childhood and adolescence).</a:t>
            </a:r>
          </a:p>
          <a:p>
            <a:r>
              <a:rPr lang="en-US" dirty="0" err="1" smtClean="0"/>
              <a:t>Tulving</a:t>
            </a:r>
            <a:r>
              <a:rPr lang="en-US" dirty="0" smtClean="0"/>
              <a:t> has distinguished between two types of permanent memory:</a:t>
            </a:r>
          </a:p>
          <a:p>
            <a:r>
              <a:rPr lang="en-US" dirty="0" smtClean="0"/>
              <a:t> semantic memory and episodic memory.</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Psycholinguistics7</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 Semantic memory:</a:t>
            </a:r>
            <a:endParaRPr lang="en-US" dirty="0" smtClean="0"/>
          </a:p>
          <a:p>
            <a:r>
              <a:rPr lang="en-US" dirty="0" smtClean="0"/>
              <a:t>Refers to our organized knowledge of words, concepts, symbols and objects; it includes our general knowledge (grammar, arithmetic), spatial knowledge (the typical layout of a house), social knowledge (how and when to be polite), etc.</a:t>
            </a:r>
          </a:p>
          <a:p>
            <a:r>
              <a:rPr lang="en-US" dirty="0" smtClean="0"/>
              <a:t> Semantic memory holds the information that is not tagged for a particular time or place (e.g., it holds the information that horses have four legs and a tail but not the memory of the last time you went horseback riding)</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Psycholinguistics7</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 Episodic memory:</a:t>
            </a:r>
            <a:endParaRPr lang="en-US" dirty="0" smtClean="0"/>
          </a:p>
          <a:p>
            <a:r>
              <a:rPr lang="en-US" dirty="0" smtClean="0"/>
              <a:t>Holds traces of events that are specific to a particular time and space.</a:t>
            </a:r>
          </a:p>
          <a:p>
            <a:r>
              <a:rPr lang="en-US" dirty="0" smtClean="0"/>
              <a:t> This is the memory we use to keep a record of our personal experiences;</a:t>
            </a:r>
          </a:p>
          <a:p>
            <a:r>
              <a:rPr lang="en-US" dirty="0" smtClean="0"/>
              <a:t> It includes such items as what you had for breakfast this morning, what you were doing when you learned a man walked on the moon, or where you got your first job. (As these examples illustrate, episodic memory varies from person to person, and is constantly updated)</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Psycholinguistics7</a:t>
            </a:r>
            <a:endParaRPr lang="en-US" dirty="0"/>
          </a:p>
        </p:txBody>
      </p:sp>
      <p:sp>
        <p:nvSpPr>
          <p:cNvPr id="3" name="Content Placeholder 2"/>
          <p:cNvSpPr>
            <a:spLocks noGrp="1"/>
          </p:cNvSpPr>
          <p:nvPr>
            <p:ph idx="1"/>
          </p:nvPr>
        </p:nvSpPr>
        <p:spPr/>
        <p:txBody>
          <a:bodyPr/>
          <a:lstStyle/>
          <a:p>
            <a:r>
              <a:rPr lang="en-US" b="1" dirty="0" smtClean="0"/>
              <a:t>+ Procedural memory:</a:t>
            </a:r>
            <a:endParaRPr lang="en-US" dirty="0" smtClean="0"/>
          </a:p>
          <a:p>
            <a:r>
              <a:rPr lang="en-US" dirty="0" smtClean="0"/>
              <a:t>Is sometimes distinguished from the other two memory structures. </a:t>
            </a:r>
          </a:p>
          <a:p>
            <a:r>
              <a:rPr lang="en-US" dirty="0" smtClean="0"/>
              <a:t>It specifically includes information about motor skills (typing, swimming, bicycling, etc.)</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Psycholinguistics7</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Relevance of these mental structures</a:t>
            </a:r>
            <a:endParaRPr lang="en-US" dirty="0" smtClean="0"/>
          </a:p>
          <a:p>
            <a:r>
              <a:rPr lang="en-US" b="1" dirty="0" smtClean="0"/>
              <a:t>for language processing</a:t>
            </a:r>
            <a:endParaRPr lang="en-US" dirty="0" smtClean="0"/>
          </a:p>
          <a:p>
            <a:r>
              <a:rPr lang="en-US" dirty="0" smtClean="0"/>
              <a:t>How do these concepts (sensory stores, short-term and working memory, long-term memory) apply to the problem of how we comprehend spoken language?</a:t>
            </a:r>
          </a:p>
          <a:p>
            <a:r>
              <a:rPr lang="en-US" dirty="0" smtClean="0"/>
              <a:t>In comprehension, we may assume that as we hear a sentence, the sounds are first stored very briefly in the auditory </a:t>
            </a:r>
            <a:r>
              <a:rPr lang="en-US" b="1" dirty="0" smtClean="0"/>
              <a:t>sensory store</a:t>
            </a:r>
            <a:r>
              <a:rPr lang="en-US" dirty="0" smtClean="0"/>
              <a:t>;</a:t>
            </a:r>
          </a:p>
          <a:p>
            <a:r>
              <a:rPr lang="en-US" dirty="0" smtClean="0"/>
              <a:t>The sounds are held in this store for about 2 to 4 seconds, which gives us time to recognize an auditory pattern, i.e. :</a:t>
            </a:r>
          </a:p>
          <a:p>
            <a:r>
              <a:rPr lang="en-US" dirty="0" smtClean="0"/>
              <a:t>Recognize speech sounds (= identifying acoustic cues that are present in the speech signal)</a:t>
            </a:r>
          </a:p>
          <a:p>
            <a:r>
              <a:rPr lang="en-US" dirty="0" smtClean="0"/>
              <a:t>Organize the sounds into syllables and words (but it is not clear when and how that happens, see below Bottom-Up vs. Top-Down processes)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Psycholinguistics7</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b="1" dirty="0" smtClean="0"/>
              <a:t>Working memory </a:t>
            </a:r>
            <a:r>
              <a:rPr lang="en-US" dirty="0" smtClean="0"/>
              <a:t>has tow functions: storing and processing. </a:t>
            </a:r>
          </a:p>
          <a:p>
            <a:r>
              <a:rPr lang="en-US" dirty="0" smtClean="0"/>
              <a:t>As regards its storing function, WM is only able to hold about seven units of information. </a:t>
            </a:r>
          </a:p>
          <a:p>
            <a:r>
              <a:rPr lang="en-US" dirty="0" smtClean="0"/>
              <a:t>Since many sentences are longer than seven words, we need some way to deal immediately with more than seven words. </a:t>
            </a:r>
          </a:p>
          <a:p>
            <a:r>
              <a:rPr lang="en-US" dirty="0" smtClean="0"/>
              <a:t>One way we do this is to chunk the words into grammatical constituents such as Noun phrase </a:t>
            </a:r>
          </a:p>
          <a:p>
            <a:r>
              <a:rPr lang="en-US" dirty="0" smtClean="0"/>
              <a:t>[e.g., My sister, My sister’s boy, My sister’s little boy, etc.] or Verb phrase [e.g., Bought a book, Bought a book of deserts, Bought a book of chocolate deserts, etc.],</a:t>
            </a:r>
          </a:p>
          <a:p>
            <a:r>
              <a:rPr lang="en-US" dirty="0" smtClean="0"/>
              <a:t>Thereby reducing the storage burden to perhaps two or three constituents.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to Sociolinguistics1</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Sociolinguistics</a:t>
            </a:r>
          </a:p>
          <a:p>
            <a:pPr lvl="1"/>
            <a:r>
              <a:rPr lang="en-US" dirty="0" smtClean="0"/>
              <a:t> It is the study of language in relation to society. Language is always meant for society. The social interaction and communication of ideas or messages can be possible only through language. </a:t>
            </a:r>
          </a:p>
          <a:p>
            <a:pPr algn="just"/>
            <a:r>
              <a:rPr lang="en-US" dirty="0" smtClean="0"/>
              <a:t>The history and the function of language have been the subject of studies since the prehistoric period, but sociolinguistics has been introduced only recently perhaps in the late sixties. Considerable growth has taken place since then.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Psycholinguistics7</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Serial and parallel processing</a:t>
            </a:r>
            <a:endParaRPr lang="en-US" dirty="0" smtClean="0"/>
          </a:p>
          <a:p>
            <a:r>
              <a:rPr lang="en-US" dirty="0" smtClean="0"/>
              <a:t>Serial processing refers to processes that take place one at a time.</a:t>
            </a:r>
          </a:p>
          <a:p>
            <a:r>
              <a:rPr lang="en-US" dirty="0" smtClean="0"/>
              <a:t> Parallel processing refers to processes two or more of which take place simultaneously.</a:t>
            </a:r>
          </a:p>
          <a:p>
            <a:r>
              <a:rPr lang="en-US" dirty="0" smtClean="0"/>
              <a:t>Suppose we wish to develop a model of language production. </a:t>
            </a:r>
          </a:p>
          <a:p>
            <a:r>
              <a:rPr lang="en-US" dirty="0" smtClean="0"/>
              <a:t>The starting point is the idea that the speaker wants to convey;</a:t>
            </a:r>
          </a:p>
          <a:p>
            <a:r>
              <a:rPr lang="en-US" dirty="0" smtClean="0"/>
              <a:t> the ending point is the actual articulation of the idea. But what happens in between?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Psycholinguistics7</a:t>
            </a:r>
            <a:br>
              <a:rPr lang="en-US" b="1" dirty="0" smtClean="0"/>
            </a:br>
            <a:r>
              <a:rPr lang="en-US" b="1" dirty="0" smtClean="0"/>
              <a:t>Top-Down and Bottom-Up processing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Bottom-up processing is a processing which proceeds from the lowest level to the highest level of processing in such a way that all of the lower levels of processing operate without influence from the higher levels.</a:t>
            </a:r>
          </a:p>
          <a:p>
            <a:r>
              <a:rPr lang="en-US" dirty="0" smtClean="0"/>
              <a:t> [This means that the identification of phonemes is not affected by the lexical, syntactic or discourse levels; it means that the retrieval of words is not affected by syntactic, and so on].</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Psycholinguistics7</a:t>
            </a:r>
            <a:br>
              <a:rPr lang="en-US" b="1" dirty="0" smtClean="0"/>
            </a:br>
            <a:r>
              <a:rPr lang="en-US" b="1" dirty="0" smtClean="0"/>
              <a:t>Top-Down and Bottom-Up processing</a:t>
            </a:r>
            <a:endParaRPr lang="en-US" dirty="0"/>
          </a:p>
        </p:txBody>
      </p:sp>
      <p:sp>
        <p:nvSpPr>
          <p:cNvPr id="3" name="Content Placeholder 2"/>
          <p:cNvSpPr>
            <a:spLocks noGrp="1"/>
          </p:cNvSpPr>
          <p:nvPr>
            <p:ph idx="1"/>
          </p:nvPr>
        </p:nvSpPr>
        <p:spPr/>
        <p:txBody>
          <a:bodyPr>
            <a:normAutofit lnSpcReduction="10000"/>
          </a:bodyPr>
          <a:lstStyle/>
          <a:p>
            <a:r>
              <a:rPr lang="en-US" dirty="0" smtClean="0"/>
              <a:t>However, as we have already seen about the serial and parallel processing, there is some reason to doubt that a strict bottom-up model will provide a fully comprehensive account of how we understand language.</a:t>
            </a:r>
          </a:p>
          <a:p>
            <a:r>
              <a:rPr lang="en-US" dirty="0" smtClean="0"/>
              <a:t>A Top-down processing model, in contrast, states that some information at the higher levels may influence processing at the lower levels.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Perceptual processing.</a:t>
            </a:r>
          </a:p>
          <a:p>
            <a:r>
              <a:rPr lang="en-US" dirty="0" smtClean="0"/>
              <a:t>Although virtually no research has addressed the development of the sensory stores per se, there is a substantial literature on perceptual processing defined more broadly.</a:t>
            </a:r>
          </a:p>
          <a:p>
            <a:r>
              <a:rPr lang="en-US" dirty="0" smtClean="0"/>
              <a:t> Prior to the early 1960s, it was generally believed that the infants perceive the world in a disorganized way.</a:t>
            </a:r>
          </a:p>
          <a:p>
            <a:r>
              <a:rPr lang="en-US" dirty="0" smtClean="0"/>
              <a:t>“The baby, assailed by eyes, ears, nose, skin, and entrails at once, feels it all as one great blooming, buzzing confusion” (W. James, 1890, p. 488).</a:t>
            </a:r>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Short-term STM and Working memory WM</a:t>
            </a:r>
          </a:p>
          <a:p>
            <a:r>
              <a:rPr lang="en-US" dirty="0" smtClean="0"/>
              <a:t>A second aspect of the cognitive system that has been examined developmentally is short-term memory.</a:t>
            </a:r>
          </a:p>
          <a:p>
            <a:r>
              <a:rPr lang="en-US" dirty="0" smtClean="0"/>
              <a:t> A common test of STM in grade school children is the simple memory span test:</a:t>
            </a:r>
          </a:p>
          <a:p>
            <a:r>
              <a:rPr lang="en-US" dirty="0" smtClean="0"/>
              <a:t> the children are presented with a list of numbers and asked to recall them (some times in forward order and sometimes in backward order).</a:t>
            </a:r>
          </a:p>
          <a:p>
            <a:r>
              <a:rPr lang="en-US" dirty="0" smtClean="0"/>
              <a:t> It is clear that there are significant differences between older and younger children on this task.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Conclusion</a:t>
            </a:r>
          </a:p>
          <a:p>
            <a:r>
              <a:rPr lang="en-US" dirty="0" smtClean="0"/>
              <a:t>Globally speaking, observed differences between children and adults on cognitive tasks have more to do with the use of information processing resources than with qualitative shifts in thinking (as it is somehow suggested by Piaget’s interpretation of cognitive development). </a:t>
            </a:r>
          </a:p>
          <a:p>
            <a:r>
              <a:rPr lang="en-US" dirty="0" smtClean="0"/>
              <a:t>The major change over time is an increase in efficiency, or a decrease in the amount of cognitive capacity required for a particular task. </a:t>
            </a:r>
          </a:p>
          <a:p>
            <a:r>
              <a:rPr lang="en-US" dirty="0" smtClean="0"/>
              <a:t>Increased efficiency enables a child to do simultaneously two or more tasks, or a complex task with two or more components. </a:t>
            </a:r>
          </a:p>
          <a:p>
            <a:r>
              <a:rPr lang="en-US" dirty="0" smtClean="0"/>
              <a:t>This is directly pertinent to language acquisition. </a:t>
            </a:r>
          </a:p>
          <a:p>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Psycholinguistics9</a:t>
            </a:r>
            <a:endParaRPr lang="en-US" dirty="0"/>
          </a:p>
        </p:txBody>
      </p:sp>
      <p:sp>
        <p:nvSpPr>
          <p:cNvPr id="3" name="Content Placeholder 2"/>
          <p:cNvSpPr>
            <a:spLocks noGrp="1"/>
          </p:cNvSpPr>
          <p:nvPr>
            <p:ph idx="1"/>
          </p:nvPr>
        </p:nvSpPr>
        <p:spPr/>
        <p:txBody>
          <a:bodyPr>
            <a:normAutofit lnSpcReduction="10000"/>
          </a:bodyPr>
          <a:lstStyle/>
          <a:p>
            <a:r>
              <a:rPr lang="en-US" dirty="0" smtClean="0"/>
              <a:t>These theories are known as empiricism and rationalism, respectively.</a:t>
            </a:r>
          </a:p>
          <a:p>
            <a:r>
              <a:rPr lang="en-US" dirty="0" smtClean="0"/>
              <a:t>The empiricists argue that the source of knowledge is experience.</a:t>
            </a:r>
          </a:p>
          <a:p>
            <a:r>
              <a:rPr lang="en-US" dirty="0" smtClean="0"/>
              <a:t>According to them, children begin their learning by imitating, copying and repetition.</a:t>
            </a:r>
          </a:p>
          <a:p>
            <a:r>
              <a:rPr lang="en-US" dirty="0" smtClean="0"/>
              <a:t>According to Taylor(1976), the empiricist says that no linguistic structure is innate, and has to be learned.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the other hand, rationalists or </a:t>
            </a:r>
            <a:r>
              <a:rPr lang="en-US" dirty="0" err="1" smtClean="0"/>
              <a:t>nativists</a:t>
            </a:r>
            <a:r>
              <a:rPr lang="en-US" dirty="0" smtClean="0"/>
              <a:t> , in </a:t>
            </a:r>
            <a:r>
              <a:rPr lang="en-US" dirty="0" err="1" smtClean="0"/>
              <a:t>chomsky’s</a:t>
            </a:r>
            <a:r>
              <a:rPr lang="en-US" dirty="0" smtClean="0"/>
              <a:t>(1968) terms, claim that the structure of language is specified biologically as part of the genetic endowment of humans.</a:t>
            </a:r>
          </a:p>
          <a:p>
            <a:r>
              <a:rPr lang="en-US" dirty="0" smtClean="0"/>
              <a:t>The rationalists contradict the empiricists’ view.</a:t>
            </a:r>
          </a:p>
          <a:p>
            <a:r>
              <a:rPr lang="en-US" dirty="0" smtClean="0"/>
              <a:t>According to them, language learning by children is not subject to a similar conditioning process because they have an inborn capacity which permits them to acquire it through a normal maturational process.</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Psycholinguistics9</a:t>
            </a:r>
            <a:r>
              <a:rPr lang="en-US" dirty="0" smtClean="0"/>
              <a:t> </a:t>
            </a:r>
            <a:br>
              <a:rPr lang="en-US" dirty="0" smtClean="0"/>
            </a:br>
            <a:r>
              <a:rPr lang="en-US" dirty="0" smtClean="0"/>
              <a:t>Subfields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Phonetics as research discipline has three main branches:</a:t>
            </a:r>
          </a:p>
          <a:p>
            <a:pPr algn="just"/>
            <a:r>
              <a:rPr lang="en-US" dirty="0" smtClean="0"/>
              <a:t>●</a:t>
            </a:r>
            <a:r>
              <a:rPr lang="en-US" dirty="0" err="1" smtClean="0"/>
              <a:t>articulatory</a:t>
            </a:r>
            <a:r>
              <a:rPr lang="en-US" dirty="0" smtClean="0"/>
              <a:t> phonetics is concerned with the articulation speech : The position ,shape, and movement of articulators or speech organs ,such as the lips , tongue, and vocal folds.</a:t>
            </a:r>
          </a:p>
          <a:p>
            <a:pPr algn="just"/>
            <a:r>
              <a:rPr lang="en-US" dirty="0" smtClean="0"/>
              <a:t>●acoustic phonetics is concerned with acoustics of speech : The spectra-temporal properties of the sound waves produced by speech , such as their frequency , amplitude , and harmonic structure.</a:t>
            </a:r>
          </a:p>
          <a:p>
            <a:pPr algn="just"/>
            <a:r>
              <a:rPr lang="en-US" dirty="0" smtClean="0"/>
              <a:t>●auditory phonetics is concerned with speech perception : the perception ,  categorization  , and recognition  of speech sound and the role of auditory system and  the brain in the same.</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Psycholinguistics9</a:t>
            </a:r>
            <a:r>
              <a:rPr lang="en-US" dirty="0" smtClean="0"/>
              <a:t> </a:t>
            </a:r>
            <a:br>
              <a:rPr lang="en-US" dirty="0" smtClean="0"/>
            </a:br>
            <a:r>
              <a:rPr lang="en-US" dirty="0" smtClean="0"/>
              <a:t>pistons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Pistons are initiators. </a:t>
            </a:r>
          </a:p>
          <a:p>
            <a:r>
              <a:rPr lang="en-US" dirty="0" smtClean="0"/>
              <a:t>The term initiators refers to the fact that they are used to initiate a change in the volumes of air  cavities, and, by Boyle's Law, the corresponding air pressure of the cavity. </a:t>
            </a:r>
          </a:p>
          <a:p>
            <a:r>
              <a:rPr lang="en-US" dirty="0" smtClean="0"/>
              <a:t>The  term initiation refers to the change.</a:t>
            </a:r>
          </a:p>
          <a:p>
            <a:r>
              <a:rPr lang="en-US" dirty="0" smtClean="0"/>
              <a:t> Since changes in air pressures between connected cavities lead to airflow between the cavities , initiation is also referred to as an airstream mechanism. </a:t>
            </a:r>
          </a:p>
          <a:p>
            <a:r>
              <a:rPr lang="en-US" dirty="0" smtClean="0"/>
              <a:t>The three pistons present in the </a:t>
            </a:r>
            <a:r>
              <a:rPr lang="en-US" dirty="0" err="1" smtClean="0"/>
              <a:t>articulatory</a:t>
            </a:r>
            <a:r>
              <a:rPr lang="en-US" dirty="0" smtClean="0"/>
              <a:t> system are the larynx, the tongue body, and the physiological structures used to manipulate lung volume (in particular the floor and the walls of the chest). </a:t>
            </a:r>
          </a:p>
          <a:p>
            <a:r>
              <a:rPr lang="en-US" dirty="0" smtClean="0"/>
              <a:t>The lung pistons are used to initiate a </a:t>
            </a:r>
            <a:r>
              <a:rPr lang="en-US" dirty="0" err="1" smtClean="0"/>
              <a:t>pulmonic</a:t>
            </a:r>
            <a:r>
              <a:rPr lang="en-US" dirty="0" smtClean="0"/>
              <a:t> airstream (found in all human languages).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Influencing Sociolinguistics1</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Sociolinguistics is a quickly developing branch of linguistics which investigates the individual and social variation of language.</a:t>
            </a:r>
          </a:p>
          <a:p>
            <a:pPr algn="just"/>
            <a:r>
              <a:rPr lang="en-US" dirty="0" smtClean="0"/>
              <a:t>Just as regional variation of language can give a lot of information about the place the speaker is from, social variation tells about the role fulfilled by a given speaker within one community, or country.</a:t>
            </a:r>
          </a:p>
          <a:p>
            <a:pPr algn="just"/>
            <a:r>
              <a:rPr lang="en-US" dirty="0" smtClean="0"/>
              <a:t>Sociolinguistics is practical scientific discipline researching the language that is actually used either by native speakers or foreigners, in order to formulate theories about language change.</a:t>
            </a:r>
          </a:p>
          <a:p>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Psycholinguistics9</a:t>
            </a:r>
            <a:r>
              <a:rPr lang="en-US" dirty="0" smtClean="0"/>
              <a:t> </a:t>
            </a:r>
            <a:br>
              <a:rPr lang="en-US" dirty="0" smtClean="0"/>
            </a:br>
            <a:r>
              <a:rPr lang="en-US" dirty="0" smtClean="0"/>
              <a:t>Air valves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Valves regulate airflow between cavities.</a:t>
            </a:r>
          </a:p>
          <a:p>
            <a:r>
              <a:rPr lang="en-US" dirty="0" smtClean="0"/>
              <a:t> Airflow occurs when an air valve is open and there is a pressure difference between in the connecting cavities.</a:t>
            </a:r>
          </a:p>
          <a:p>
            <a:r>
              <a:rPr lang="en-US" dirty="0" smtClean="0"/>
              <a:t> When an air valve is closed, there is no airflow. </a:t>
            </a:r>
          </a:p>
          <a:p>
            <a:r>
              <a:rPr lang="en-US" dirty="0" smtClean="0"/>
              <a:t>The air valves are the vocal folds (the glottis) which regulate between the </a:t>
            </a:r>
            <a:r>
              <a:rPr lang="en-US" dirty="0" err="1" smtClean="0"/>
              <a:t>supraglottal</a:t>
            </a:r>
            <a:r>
              <a:rPr lang="en-US" dirty="0" smtClean="0"/>
              <a:t> and </a:t>
            </a:r>
            <a:r>
              <a:rPr lang="en-US" dirty="0" err="1" smtClean="0"/>
              <a:t>subglottal</a:t>
            </a:r>
            <a:r>
              <a:rPr lang="en-US" dirty="0" smtClean="0"/>
              <a:t> cavities, the </a:t>
            </a:r>
            <a:r>
              <a:rPr lang="en-US" dirty="0" err="1" smtClean="0"/>
              <a:t>velopharyngeal</a:t>
            </a:r>
            <a:r>
              <a:rPr lang="en-US" dirty="0" smtClean="0"/>
              <a:t> port, which regulates between the oral and nasal cavities, and ….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Psycholinguistics9</a:t>
            </a:r>
            <a:r>
              <a:rPr lang="en-US" dirty="0" smtClean="0"/>
              <a:t> </a:t>
            </a:r>
            <a:br>
              <a:rPr lang="en-US" dirty="0" smtClean="0"/>
            </a:br>
            <a:r>
              <a:rPr lang="en-US" dirty="0" smtClean="0"/>
              <a:t>The two classes of sounds</a:t>
            </a:r>
            <a:endParaRPr lang="en-US" dirty="0"/>
          </a:p>
        </p:txBody>
      </p:sp>
      <p:sp>
        <p:nvSpPr>
          <p:cNvPr id="3" name="Content Placeholder 2"/>
          <p:cNvSpPr>
            <a:spLocks noGrp="1"/>
          </p:cNvSpPr>
          <p:nvPr>
            <p:ph idx="1"/>
          </p:nvPr>
        </p:nvSpPr>
        <p:spPr/>
        <p:txBody>
          <a:bodyPr>
            <a:normAutofit fontScale="92500"/>
          </a:bodyPr>
          <a:lstStyle/>
          <a:p>
            <a:r>
              <a:rPr lang="en-US" dirty="0" smtClean="0"/>
              <a:t>Sounds of all languages fall under two categories:</a:t>
            </a:r>
          </a:p>
          <a:p>
            <a:r>
              <a:rPr lang="en-US" dirty="0" smtClean="0"/>
              <a:t> Consonants and Vowels.</a:t>
            </a:r>
          </a:p>
          <a:p>
            <a:r>
              <a:rPr lang="en-US" dirty="0" smtClean="0"/>
              <a:t> Consonants are produced with some form of restriction or closing in the vocal tract that hinders the air flow from the lungs. </a:t>
            </a:r>
          </a:p>
          <a:p>
            <a:r>
              <a:rPr lang="en-US" dirty="0" smtClean="0"/>
              <a:t>Consonants are classified according to where in the vocal tract the airflow has been restricted.</a:t>
            </a:r>
          </a:p>
          <a:p>
            <a:r>
              <a:rPr lang="en-US" dirty="0" smtClean="0"/>
              <a:t> This is also known as places of articulation.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Psycholinguistics10</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Language and the brain </a:t>
            </a:r>
          </a:p>
          <a:p>
            <a:r>
              <a:rPr lang="en-US" dirty="0" smtClean="0"/>
              <a:t>Language is a cognitive skill and one therefore whose roots are situated in the evolution of the brain. We do not know exactly when our ancestors began to speak (estimates vary from 30,000 – 100,000 years ago), or even what triggered them to do so, but once they started, </a:t>
            </a:r>
          </a:p>
          <a:p>
            <a:r>
              <a:rPr lang="en-US" dirty="0" smtClean="0"/>
              <a:t>there was no stopping them. From such humble beginnings the 5,000 – 6,000 languages we assume to exist today have evolved.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Psycholinguistics10</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828800" y="4114800"/>
            <a:ext cx="5181600" cy="2377281"/>
          </a:xfrm>
          <a:prstGeom prst="rect">
            <a:avLst/>
          </a:prstGeom>
          <a:noFill/>
          <a:ln w="9525">
            <a:noFill/>
            <a:miter lim="800000"/>
            <a:headEnd/>
            <a:tailEnd/>
          </a:ln>
          <a:effectLst/>
        </p:spPr>
      </p:pic>
      <p:sp>
        <p:nvSpPr>
          <p:cNvPr id="5" name="Rectangle 4"/>
          <p:cNvSpPr/>
          <p:nvPr/>
        </p:nvSpPr>
        <p:spPr>
          <a:xfrm>
            <a:off x="304800" y="1295400"/>
            <a:ext cx="8458200" cy="3108543"/>
          </a:xfrm>
          <a:prstGeom prst="rect">
            <a:avLst/>
          </a:prstGeom>
        </p:spPr>
        <p:txBody>
          <a:bodyPr wrap="square">
            <a:spAutoFit/>
          </a:bodyPr>
          <a:lstStyle/>
          <a:p>
            <a:r>
              <a:rPr lang="en-US" sz="2800" dirty="0" smtClean="0"/>
              <a:t>Research mainly on </a:t>
            </a:r>
            <a:r>
              <a:rPr lang="en-US" sz="2800" b="1" dirty="0" smtClean="0"/>
              <a:t>language aphasia has been able to show that there are two major areas of the brain specialized in language processing, production and comprehension: </a:t>
            </a:r>
            <a:r>
              <a:rPr lang="en-US" sz="2800" b="1" dirty="0" err="1" smtClean="0"/>
              <a:t>Broca’s</a:t>
            </a:r>
            <a:r>
              <a:rPr lang="en-US" sz="2800" b="1" dirty="0" smtClean="0"/>
              <a:t> and </a:t>
            </a:r>
            <a:r>
              <a:rPr lang="en-US" sz="2800" b="1" dirty="0" err="1" smtClean="0"/>
              <a:t>Wernicke’s</a:t>
            </a:r>
            <a:r>
              <a:rPr lang="en-US" sz="2800" b="1" dirty="0" smtClean="0"/>
              <a:t> areas, situated in the left hemisphere and named after the two physicians who first discovered them in the 19th century. </a:t>
            </a:r>
            <a:endParaRPr 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Psycholinguistics10</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Prosody </a:t>
            </a:r>
          </a:p>
          <a:p>
            <a:r>
              <a:rPr lang="en-US" dirty="0" smtClean="0"/>
              <a:t>Prosody belongs to the domain of </a:t>
            </a:r>
            <a:r>
              <a:rPr lang="en-US" dirty="0" err="1" smtClean="0"/>
              <a:t>suprasegmental</a:t>
            </a:r>
            <a:r>
              <a:rPr lang="en-US" dirty="0" smtClean="0"/>
              <a:t> phonology in that it describes phenomena extending over more than one phoneme.</a:t>
            </a:r>
          </a:p>
          <a:p>
            <a:r>
              <a:rPr lang="en-US" dirty="0" smtClean="0"/>
              <a:t> The phenomena that belong here are stress, rhythm, and intonation. </a:t>
            </a:r>
          </a:p>
          <a:p>
            <a:r>
              <a:rPr lang="en-US" dirty="0" smtClean="0"/>
              <a:t>While </a:t>
            </a:r>
            <a:r>
              <a:rPr lang="en-US" b="1" dirty="0" smtClean="0"/>
              <a:t>stress can be word or sentence stress, rhythm and intonation occur in phrases and sentences. Intonation is described by reference to pitch (tones); different levels of pitch are used to express a wide range of meanings:</a:t>
            </a:r>
          </a:p>
          <a:p>
            <a:r>
              <a:rPr lang="en-US" b="1" dirty="0" smtClean="0"/>
              <a:t> for example, we use the difference between a falling and a rising pitch pattern in statements and questions.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Psycholinguistics10</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Connected Speech </a:t>
            </a:r>
          </a:p>
          <a:p>
            <a:r>
              <a:rPr lang="en-US" dirty="0" smtClean="0"/>
              <a:t>The phonological changes that occur when language is used in natural utterances are described as features of connected speech. </a:t>
            </a:r>
          </a:p>
          <a:p>
            <a:r>
              <a:rPr lang="en-US" dirty="0" smtClean="0"/>
              <a:t>The most important ones are: </a:t>
            </a:r>
          </a:p>
          <a:p>
            <a:r>
              <a:rPr lang="en-US" b="1" dirty="0" smtClean="0"/>
              <a:t>assimilation, i.e. when </a:t>
            </a:r>
            <a:r>
              <a:rPr lang="en-US" b="1" dirty="0" err="1" smtClean="0"/>
              <a:t>neighbouring</a:t>
            </a:r>
            <a:r>
              <a:rPr lang="en-US" b="1" dirty="0" smtClean="0"/>
              <a:t> sounds become more alike (as in </a:t>
            </a:r>
            <a:r>
              <a:rPr lang="en-US" b="1" i="1" dirty="0" err="1" smtClean="0"/>
              <a:t>i</a:t>
            </a:r>
            <a:r>
              <a:rPr lang="en-US" b="1" i="1" u="sng" dirty="0" err="1" smtClean="0"/>
              <a:t>m</a:t>
            </a:r>
            <a:r>
              <a:rPr lang="en-US" b="1" i="1" u="sng" dirty="0" smtClean="0"/>
              <a:t>-possible, in contrast to in-decent) </a:t>
            </a:r>
            <a:r>
              <a:rPr lang="en-US" b="1" dirty="0" smtClean="0"/>
              <a:t>elision,</a:t>
            </a:r>
          </a:p>
          <a:p>
            <a:r>
              <a:rPr lang="en-US" b="1" dirty="0" smtClean="0"/>
              <a:t> i.e. the loss of sounds (as in </a:t>
            </a:r>
            <a:r>
              <a:rPr lang="en-US" b="1" i="1" dirty="0" smtClean="0"/>
              <a:t>Chris(t)</a:t>
            </a:r>
            <a:r>
              <a:rPr lang="en-US" b="1" i="1" dirty="0" err="1" smtClean="0"/>
              <a:t>mas</a:t>
            </a:r>
            <a:r>
              <a:rPr lang="en-US" b="1" i="1" dirty="0" smtClean="0"/>
              <a:t> or san(d)</a:t>
            </a:r>
            <a:r>
              <a:rPr lang="en-US" b="1" i="1" dirty="0" err="1" smtClean="0"/>
              <a:t>wich</a:t>
            </a:r>
            <a:r>
              <a:rPr lang="en-US" b="1" i="1" dirty="0" smtClean="0"/>
              <a:t>) </a:t>
            </a:r>
            <a:r>
              <a:rPr lang="en-US" b="1" dirty="0" smtClean="0"/>
              <a:t>intrusion and linking (as in </a:t>
            </a:r>
            <a:r>
              <a:rPr lang="en-US" b="1" i="1" dirty="0" smtClean="0"/>
              <a:t>law(r) and order).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most important feature of connected speech, however, is the occurrence of </a:t>
            </a:r>
            <a:r>
              <a:rPr lang="en-US" b="1" dirty="0" smtClean="0"/>
              <a:t>weak forms, which is the result of the occurrence of stress in connected speech.</a:t>
            </a:r>
          </a:p>
          <a:p>
            <a:r>
              <a:rPr lang="en-US" b="1" dirty="0" smtClean="0"/>
              <a:t> English has the property of being a stress-timed language, which means there is a tendency for stressed syllables to occur at fairly equal intervals.</a:t>
            </a:r>
          </a:p>
          <a:p>
            <a:r>
              <a:rPr lang="en-US" b="1" dirty="0" smtClean="0"/>
              <a:t> As a result, in unstressed syllables vowel quality tends to be weakened, mostly to the schwa [ə], but the total omission of vowels (as it frequently happens in contractions, such as </a:t>
            </a:r>
            <a:r>
              <a:rPr lang="en-US" b="1" i="1" dirty="0" smtClean="0"/>
              <a:t>isn’t, she’s) is also possible, particularly in the case of function words (auxiliaries, pronouns, prepositions, conjunctions).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Although Chomsky and the early psycholinguists focused on the creative side of language, language also has its rote side.</a:t>
            </a:r>
          </a:p>
          <a:p>
            <a:endParaRPr lang="en-US" dirty="0" smtClean="0"/>
          </a:p>
          <a:p>
            <a:r>
              <a:rPr lang="en-US" dirty="0" smtClean="0"/>
              <a:t> For example, we store a great deal of information about the properties of words in our </a:t>
            </a:r>
            <a:r>
              <a:rPr lang="en-US" i="1" dirty="0" smtClean="0"/>
              <a:t>mental lexicon, and we retrieve this information when we </a:t>
            </a:r>
            <a:r>
              <a:rPr lang="en-US" dirty="0" smtClean="0"/>
              <a:t>understand or produce language.</a:t>
            </a:r>
          </a:p>
          <a:p>
            <a:endParaRPr lang="en-US" dirty="0" smtClean="0"/>
          </a:p>
          <a:p>
            <a:r>
              <a:rPr lang="en-US" dirty="0" smtClean="0"/>
              <a:t> On some views, different kinds of mechanisms are responsible for the creative and the habitual aspects of language.</a:t>
            </a:r>
          </a:p>
          <a:p>
            <a:endParaRPr lang="en-US" dirty="0" smtClean="0"/>
          </a:p>
          <a:p>
            <a:r>
              <a:rPr lang="en-US" dirty="0" smtClean="0"/>
              <a:t> For example, we may use morpheme-based rules to decompose a complex word like </a:t>
            </a:r>
            <a:r>
              <a:rPr lang="en-US" i="1" dirty="0" smtClean="0"/>
              <a:t>rewritable the first few times we encounter it, but after </a:t>
            </a:r>
            <a:r>
              <a:rPr lang="en-US" dirty="0" smtClean="0"/>
              <a:t>several exposures we may begin to store and access the word as a unit (</a:t>
            </a:r>
            <a:r>
              <a:rPr lang="en-US" dirty="0" err="1" smtClean="0"/>
              <a:t>Caramazza</a:t>
            </a:r>
            <a:r>
              <a:rPr lang="en-US" dirty="0" smtClean="0"/>
              <a:t>, </a:t>
            </a:r>
            <a:r>
              <a:rPr lang="en-US" dirty="0" err="1" smtClean="0"/>
              <a:t>Laudanna</a:t>
            </a:r>
            <a:r>
              <a:rPr lang="en-US" dirty="0" smtClean="0"/>
              <a:t>, &amp; Romani, 1988; </a:t>
            </a:r>
            <a:r>
              <a:rPr lang="en-US" dirty="0" err="1" smtClean="0"/>
              <a:t>Schreuder</a:t>
            </a:r>
            <a:r>
              <a:rPr lang="en-US" dirty="0" smtClean="0"/>
              <a:t> &amp; </a:t>
            </a:r>
            <a:r>
              <a:rPr lang="en-US" dirty="0" err="1" smtClean="0"/>
              <a:t>Baayen</a:t>
            </a:r>
            <a:r>
              <a:rPr lang="en-US" dirty="0" smtClean="0"/>
              <a:t>, 1995).</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Another tension in current-day psycholinguistics concerns the proper role of linguistics in the field. </a:t>
            </a:r>
          </a:p>
          <a:p>
            <a:r>
              <a:rPr lang="en-US" dirty="0" smtClean="0"/>
              <a:t>Work on syntactic processing, especially in the early days of psycholinguistics, was very much influenced by developments in linguistics. Links between linguistics and psycholinguistics have been less close in other areas, but they do exist.</a:t>
            </a:r>
          </a:p>
          <a:p>
            <a:r>
              <a:rPr lang="en-US" dirty="0" smtClean="0"/>
              <a:t> For instance, work on phonological processing has been influenced by linguistic accounts of </a:t>
            </a:r>
            <a:r>
              <a:rPr lang="en-US" i="1" dirty="0" smtClean="0"/>
              <a:t>prosody (the melody, </a:t>
            </a:r>
            <a:r>
              <a:rPr lang="en-US" dirty="0" smtClean="0"/>
              <a:t>rhythm, and stress pattern of spoken language) and of the internal structure of syllables, and some work on word recognition and language production has been influenced by linguistic analyses of </a:t>
            </a:r>
            <a:r>
              <a:rPr lang="en-US" i="1" dirty="0" smtClean="0"/>
              <a:t>morphology (the study of morphemes and their combination).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cohort model and the model of McClelland and Elman (1986) are examples of interactive models, those in which higher processing levels have a direct, “top-down” influence on lower levels. </a:t>
            </a:r>
          </a:p>
          <a:p>
            <a:r>
              <a:rPr lang="en-US" dirty="0" smtClean="0"/>
              <a:t>In particular, lexical knowledge can affect the perception of phonemes.</a:t>
            </a:r>
          </a:p>
          <a:p>
            <a:r>
              <a:rPr lang="en-US" dirty="0" smtClean="0"/>
              <a:t>A number of researchers have found evidence for interactivity in the form of lexical effects on the</a:t>
            </a:r>
          </a:p>
          <a:p>
            <a:r>
              <a:rPr lang="en-US" dirty="0" smtClean="0"/>
              <a:t>perception of </a:t>
            </a:r>
            <a:r>
              <a:rPr lang="en-US" dirty="0" err="1" smtClean="0"/>
              <a:t>sublexical</a:t>
            </a:r>
            <a:r>
              <a:rPr lang="en-US" dirty="0" smtClean="0"/>
              <a:t> units. </a:t>
            </a:r>
          </a:p>
          <a:p>
            <a:r>
              <a:rPr lang="en-US" dirty="0" err="1" smtClean="0"/>
              <a:t>Wurm</a:t>
            </a:r>
            <a:r>
              <a:rPr lang="en-US" dirty="0" smtClean="0"/>
              <a:t> and Samuel (1997), for example, reported that listeners’ knowledge of words can lead to the inhibition of certain phonemes.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 to</a:t>
            </a:r>
            <a:br>
              <a:rPr lang="en-US" b="1" dirty="0" smtClean="0"/>
            </a:br>
            <a:r>
              <a:rPr lang="en-US" b="1" dirty="0" smtClean="0"/>
              <a:t>Psycholinguistics1</a:t>
            </a:r>
            <a:endParaRPr lang="en-US" dirty="0"/>
          </a:p>
        </p:txBody>
      </p:sp>
      <p:sp>
        <p:nvSpPr>
          <p:cNvPr id="3" name="Content Placeholder 2"/>
          <p:cNvSpPr>
            <a:spLocks noGrp="1"/>
          </p:cNvSpPr>
          <p:nvPr>
            <p:ph idx="1"/>
          </p:nvPr>
        </p:nvSpPr>
        <p:spPr>
          <a:xfrm>
            <a:off x="457200" y="1600200"/>
            <a:ext cx="8229600" cy="4800600"/>
          </a:xfrm>
        </p:spPr>
        <p:txBody>
          <a:bodyPr>
            <a:normAutofit fontScale="25000" lnSpcReduction="20000"/>
          </a:bodyPr>
          <a:lstStyle/>
          <a:p>
            <a:r>
              <a:rPr lang="en-US" sz="9600" dirty="0" smtClean="0"/>
              <a:t>Psycholinguistics is the study of  the psychological processes involved in the language.</a:t>
            </a:r>
          </a:p>
          <a:p>
            <a:r>
              <a:rPr lang="en-US" sz="9600" dirty="0" smtClean="0"/>
              <a:t>Psycholinguists  study understanding, producing and remembering language and hence are concerned with listening, reading , speaking, writing and memory of language.</a:t>
            </a:r>
          </a:p>
          <a:p>
            <a:r>
              <a:rPr lang="en-US" sz="9600" dirty="0" smtClean="0"/>
              <a:t> They are also interested in how we acquire language and the way in which it interacts with other psychological systems.</a:t>
            </a:r>
          </a:p>
          <a:p>
            <a:r>
              <a:rPr lang="en-US" sz="9600" dirty="0" smtClean="0"/>
              <a:t>Many people think that psycholinguistics has a rather dated field emphasizing the role of linguistics too much. Although the area might once have been about the psychology of linguistic theory, it is now much more. Still there is currently no better term so it will have to do.</a:t>
            </a:r>
          </a:p>
          <a:p>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mental lexicon</a:t>
            </a:r>
          </a:p>
          <a:p>
            <a:r>
              <a:rPr lang="en-US" dirty="0" smtClean="0"/>
              <a:t>So far, in discussing how listeners and readers access information in the mental lexicon, we have not said much about the nature of the information that they access.</a:t>
            </a:r>
          </a:p>
          <a:p>
            <a:r>
              <a:rPr lang="en-US" dirty="0" smtClean="0"/>
              <a:t> It is to this topic that we now turn. </a:t>
            </a:r>
          </a:p>
          <a:p>
            <a:r>
              <a:rPr lang="en-US" dirty="0" smtClean="0"/>
              <a:t>One question, which relates to the trade-off between computation and storage in language processing, is whether the mental lexicon is organized by morphemes or by words.</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Psycholinguistics12</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381000" y="1600200"/>
            <a:ext cx="83058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Psycholinguistics12</a:t>
            </a:r>
            <a:endParaRPr lang="en-US" dirty="0"/>
          </a:p>
        </p:txBody>
      </p:sp>
      <p:pic>
        <p:nvPicPr>
          <p:cNvPr id="8" name="Picture 2"/>
          <p:cNvPicPr>
            <a:picLocks noGrp="1" noChangeAspect="1" noChangeArrowheads="1"/>
          </p:cNvPicPr>
          <p:nvPr>
            <p:ph idx="1"/>
          </p:nvPr>
        </p:nvPicPr>
        <p:blipFill>
          <a:blip r:embed="rId2" cstate="print"/>
          <a:stretch>
            <a:fillRect/>
          </a:stretch>
        </p:blipFill>
        <p:spPr bwMode="auto">
          <a:xfrm>
            <a:off x="457200" y="1600200"/>
            <a:ext cx="82296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child whose speech isn't progressing should be checked by a doctor. Speech delays occur in up to 10 percent of young children. Causes include: </a:t>
            </a:r>
          </a:p>
          <a:p>
            <a:r>
              <a:rPr lang="en-US" dirty="0" smtClean="0"/>
              <a:t>Being a twin </a:t>
            </a:r>
          </a:p>
          <a:p>
            <a:r>
              <a:rPr lang="en-US" dirty="0" smtClean="0"/>
              <a:t>Slow development </a:t>
            </a:r>
          </a:p>
          <a:p>
            <a:r>
              <a:rPr lang="en-US" dirty="0" smtClean="0"/>
              <a:t>Mental retardation </a:t>
            </a:r>
          </a:p>
          <a:p>
            <a:r>
              <a:rPr lang="en-US" dirty="0" smtClean="0"/>
              <a:t>Autism </a:t>
            </a:r>
          </a:p>
          <a:p>
            <a:r>
              <a:rPr lang="en-US" dirty="0" smtClean="0"/>
              <a:t>In addition, children living in bilingual homes may experience some speech delays as they learn to interpret and use two languages. This is normal.</a:t>
            </a:r>
          </a:p>
          <a:p>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Psycholinguistics13</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smtClean="0"/>
              <a:t>Random Articulation </a:t>
            </a:r>
          </a:p>
          <a:p>
            <a:r>
              <a:rPr lang="en-US" sz="7200" dirty="0" smtClean="0"/>
              <a:t>stimulated by the pleasurable experiences of the child, the main stimulus: reflex; produces non-distinctive sounds </a:t>
            </a:r>
          </a:p>
          <a:p>
            <a:r>
              <a:rPr lang="en-US" sz="7200" dirty="0" smtClean="0"/>
              <a:t>Auditory organs </a:t>
            </a:r>
          </a:p>
          <a:p>
            <a:r>
              <a:rPr lang="en-US" sz="7200" dirty="0" smtClean="0"/>
              <a:t>Internalization </a:t>
            </a:r>
          </a:p>
          <a:p>
            <a:pPr lvl="1"/>
            <a:r>
              <a:rPr lang="en-US" sz="7200" dirty="0" smtClean="0"/>
              <a:t>an infant takes in whatever it can </a:t>
            </a:r>
          </a:p>
          <a:p>
            <a:r>
              <a:rPr lang="en-US" sz="7200" dirty="0" smtClean="0"/>
              <a:t>Production </a:t>
            </a:r>
          </a:p>
          <a:p>
            <a:r>
              <a:rPr lang="en-US" sz="7200" dirty="0" smtClean="0"/>
              <a:t>internalizes the basic sound system of a language: phonology; produces distinctive sounds </a:t>
            </a:r>
          </a:p>
          <a:p>
            <a:r>
              <a:rPr lang="en-US" sz="7200" dirty="0" smtClean="0"/>
              <a:t>Random Articulation </a:t>
            </a:r>
          </a:p>
          <a:p>
            <a:r>
              <a:rPr lang="en-US" sz="7200" dirty="0" smtClean="0"/>
              <a:t>stimulated by the pleasurable experiences of the child, the main stimulus: reflex; produces non-distinctive sounds </a:t>
            </a:r>
          </a:p>
          <a:p>
            <a:r>
              <a:rPr lang="en-US" sz="7200" dirty="0" smtClean="0"/>
              <a:t>Auditory organs </a:t>
            </a:r>
          </a:p>
          <a:p>
            <a:r>
              <a:rPr lang="en-US" sz="7200" dirty="0" smtClean="0"/>
              <a:t>Internalization </a:t>
            </a:r>
          </a:p>
          <a:p>
            <a:pPr lvl="1"/>
            <a:r>
              <a:rPr lang="en-US" sz="7200" dirty="0" smtClean="0"/>
              <a:t>an infant takes in whatever it can </a:t>
            </a:r>
          </a:p>
          <a:p>
            <a:r>
              <a:rPr lang="en-US" sz="7200" dirty="0" smtClean="0"/>
              <a:t>Production </a:t>
            </a:r>
          </a:p>
          <a:p>
            <a:r>
              <a:rPr lang="en-US" sz="7200" dirty="0" smtClean="0"/>
              <a:t>Internalizes the basic sound system of a language: phonology; produces </a:t>
            </a:r>
          </a:p>
          <a:p>
            <a:r>
              <a:rPr lang="en-US" sz="7200" dirty="0" smtClean="0"/>
              <a:t>Getting familiar with the basic morphological sets of the language </a:t>
            </a:r>
          </a:p>
          <a:p>
            <a:r>
              <a:rPr lang="en-US" sz="7200" dirty="0" smtClean="0"/>
              <a:t>etc</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mental lexicon</a:t>
            </a:r>
          </a:p>
          <a:p>
            <a:r>
              <a:rPr lang="en-US" dirty="0" smtClean="0"/>
              <a:t>So far, in discussing how listeners and readers access information in the mental lexicon, we have not said much about the nature of the information that they access.</a:t>
            </a:r>
          </a:p>
          <a:p>
            <a:r>
              <a:rPr lang="en-US" dirty="0" smtClean="0"/>
              <a:t> It is to this topic that we now turn. </a:t>
            </a:r>
          </a:p>
          <a:p>
            <a:r>
              <a:rPr lang="en-US" dirty="0" smtClean="0"/>
              <a:t>One question, which relates to the trade-off between computation and storage in language processing, is whether the mental lexicon is organized by morphemes or by words.</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AGRAMMATISM</a:t>
            </a:r>
          </a:p>
          <a:p>
            <a:r>
              <a:rPr lang="en-US" dirty="0" smtClean="0"/>
              <a:t>Speech production in which many function words and inflectional endings are omitted – one possible symptom of the syndrome known as </a:t>
            </a:r>
            <a:r>
              <a:rPr lang="en-US" dirty="0" err="1" smtClean="0"/>
              <a:t>Broca’s</a:t>
            </a:r>
            <a:r>
              <a:rPr lang="en-US" dirty="0" smtClean="0"/>
              <a:t> aphasia. </a:t>
            </a:r>
          </a:p>
          <a:p>
            <a:r>
              <a:rPr lang="en-US" dirty="0" smtClean="0"/>
              <a:t>Early studies of </a:t>
            </a:r>
            <a:r>
              <a:rPr lang="en-US" dirty="0" err="1" smtClean="0"/>
              <a:t>agrammatism</a:t>
            </a:r>
            <a:r>
              <a:rPr lang="en-US" dirty="0" smtClean="0"/>
              <a:t> associated it with damage to motor areas of the brain which prevented sufferers from assembling syntactic structures.</a:t>
            </a:r>
          </a:p>
          <a:p>
            <a:r>
              <a:rPr lang="en-US" dirty="0" smtClean="0"/>
              <a:t> However, it was discovered that many </a:t>
            </a:r>
            <a:r>
              <a:rPr lang="en-US" dirty="0" err="1" smtClean="0"/>
              <a:t>Broca’s</a:t>
            </a:r>
            <a:r>
              <a:rPr lang="en-US" dirty="0" smtClean="0"/>
              <a:t> aphasics had problems in understanding function words as well as in using them.</a:t>
            </a:r>
          </a:p>
          <a:p>
            <a:r>
              <a:rPr lang="en-US" dirty="0" smtClean="0"/>
              <a:t> A theory developed that there may be separate stores for closed class items (those with a grammatical function) and lexical items (those where meaning has to be accessed). </a:t>
            </a:r>
          </a:p>
          <a:p>
            <a:r>
              <a:rPr lang="en-US" dirty="0" err="1" smtClean="0"/>
              <a:t>Agrammatism</a:t>
            </a:r>
            <a:r>
              <a:rPr lang="en-US" dirty="0" smtClean="0"/>
              <a:t> may derive, in part at least, from difficulty in accessing the former.</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Psycholinguistics15</a:t>
            </a:r>
            <a:endParaRPr lang="en-US" dirty="0"/>
          </a:p>
        </p:txBody>
      </p:sp>
      <p:sp>
        <p:nvSpPr>
          <p:cNvPr id="3" name="Content Placeholder 2"/>
          <p:cNvSpPr>
            <a:spLocks noGrp="1"/>
          </p:cNvSpPr>
          <p:nvPr>
            <p:ph idx="1"/>
          </p:nvPr>
        </p:nvSpPr>
        <p:spPr/>
        <p:txBody>
          <a:bodyPr>
            <a:normAutofit fontScale="92500"/>
          </a:bodyPr>
          <a:lstStyle/>
          <a:p>
            <a:r>
              <a:rPr lang="en-US" dirty="0" smtClean="0"/>
              <a:t>AGNOSIA</a:t>
            </a:r>
          </a:p>
          <a:p>
            <a:r>
              <a:rPr lang="en-US" dirty="0" smtClean="0"/>
              <a:t>A condition, sometimes caused by brain damage, where a patient receives a signal but cannot recognize or classify it.</a:t>
            </a:r>
          </a:p>
          <a:p>
            <a:r>
              <a:rPr lang="en-US" dirty="0" smtClean="0"/>
              <a:t>They might see a familiar object but be unable to say what it is. </a:t>
            </a:r>
          </a:p>
          <a:p>
            <a:r>
              <a:rPr lang="en-US" dirty="0" smtClean="0"/>
              <a:t>Visual </a:t>
            </a:r>
            <a:r>
              <a:rPr lang="en-US" dirty="0" err="1" smtClean="0"/>
              <a:t>agnosia</a:t>
            </a:r>
            <a:r>
              <a:rPr lang="en-US" dirty="0" smtClean="0"/>
              <a:t> in reading and auditory </a:t>
            </a:r>
            <a:r>
              <a:rPr lang="en-US" dirty="0" err="1" smtClean="0"/>
              <a:t>agnosia</a:t>
            </a:r>
            <a:r>
              <a:rPr lang="en-US" dirty="0" smtClean="0"/>
              <a:t> in listening result in an inability to perceive that two identical word forms represent the same word.</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ANAPHOR RESOLUTION</a:t>
            </a:r>
          </a:p>
          <a:p>
            <a:r>
              <a:rPr lang="en-US" dirty="0" smtClean="0"/>
              <a:t>An anaphor is a piece of language which refers back to a previously mentioned entity, action or idea.</a:t>
            </a:r>
          </a:p>
          <a:p>
            <a:r>
              <a:rPr lang="en-US" dirty="0" smtClean="0"/>
              <a:t> Examples are: personal or demonstrative pronouns (she, that), pro-verbs (did so), adverbs (there) and expressions like the latter.</a:t>
            </a:r>
          </a:p>
          <a:p>
            <a:r>
              <a:rPr lang="en-US" dirty="0" smtClean="0"/>
              <a:t> Anaphor resolution is the process that occurs when a listener or reader interprets an anaphor by linking it to its antecedent.</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ANXIETY</a:t>
            </a:r>
          </a:p>
          <a:p>
            <a:r>
              <a:rPr lang="en-US" dirty="0" smtClean="0"/>
              <a:t>General anxiety is one of several affective factors which can influence attention and hence lead to a deterioration in language performance.</a:t>
            </a:r>
          </a:p>
          <a:p>
            <a:r>
              <a:rPr lang="en-US" dirty="0" smtClean="0"/>
              <a:t>But there are also specific types of anxiety related to language which reflect the complexity or perceived importance of a language task and the extent to which the task places a premium on accuracy. </a:t>
            </a:r>
          </a:p>
          <a:p>
            <a:r>
              <a:rPr lang="en-US" dirty="0" smtClean="0"/>
              <a:t>An additional factor might be the individual’s uncertainty about their ability to perform the task. </a:t>
            </a:r>
          </a:p>
          <a:p>
            <a:r>
              <a:rPr lang="en-US" dirty="0" smtClean="0"/>
              <a:t>This might result from introvert personality traits, from a lack of self-confidence or from awareness of limitations in a particular language skill area.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Psycholinguistics2</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lgn="just"/>
            <a:r>
              <a:rPr lang="en-US" dirty="0" smtClean="0"/>
              <a:t>Psycholinguistics or psychology of language is the study of psychological and neurobiological factors that enable humans to acquire ,use ,comprehend and produce language. </a:t>
            </a:r>
          </a:p>
          <a:p>
            <a:pPr algn="just"/>
            <a:r>
              <a:rPr lang="en-US" dirty="0" smtClean="0"/>
              <a:t>Modern research makes use of biology , </a:t>
            </a:r>
            <a:r>
              <a:rPr lang="en-US" dirty="0" err="1" smtClean="0"/>
              <a:t>neuro</a:t>
            </a:r>
            <a:r>
              <a:rPr lang="en-US" dirty="0" smtClean="0"/>
              <a:t> science , cognitive science, linguistics, and information theory to study how the brain processes language.</a:t>
            </a:r>
          </a:p>
          <a:p>
            <a:pPr algn="just"/>
            <a:r>
              <a:rPr lang="en-US" dirty="0" smtClean="0"/>
              <a:t>Psycholinguistics covers the cognitive processes that make it possible to generate a grammatical and meaningful sentence out of vocabulary and grammatical structure, as well as the processes that make it possible to understand utterances, words, texts, etc.</a:t>
            </a:r>
          </a:p>
          <a:p>
            <a:pPr algn="just"/>
            <a:r>
              <a:rPr lang="en-US" dirty="0" smtClean="0"/>
              <a:t>Developmental psycholinguistics studies children ability to learn language.  </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Early accounts of </a:t>
            </a:r>
            <a:r>
              <a:rPr lang="en-US" dirty="0" err="1" smtClean="0"/>
              <a:t>Broca’s</a:t>
            </a:r>
            <a:r>
              <a:rPr lang="en-US" dirty="0" smtClean="0"/>
              <a:t> aphasia associated it with impaired motor activity which led to difficulty in assembling utterances; while</a:t>
            </a:r>
          </a:p>
          <a:p>
            <a:r>
              <a:rPr lang="en-US" dirty="0" err="1" smtClean="0"/>
              <a:t>Wernicke’s</a:t>
            </a:r>
            <a:r>
              <a:rPr lang="en-US" dirty="0" smtClean="0"/>
              <a:t> aphasia was said to reflect impaired access to stored lexical information. </a:t>
            </a:r>
          </a:p>
          <a:p>
            <a:r>
              <a:rPr lang="en-US" dirty="0" smtClean="0"/>
              <a:t>However, </a:t>
            </a:r>
            <a:r>
              <a:rPr lang="en-US" dirty="0" err="1" smtClean="0"/>
              <a:t>Broca’s</a:t>
            </a:r>
            <a:r>
              <a:rPr lang="en-US" dirty="0" smtClean="0"/>
              <a:t> aphasics show signs not just of being unable to use </a:t>
            </a:r>
            <a:r>
              <a:rPr lang="en-US" dirty="0" err="1" smtClean="0"/>
              <a:t>functors</a:t>
            </a:r>
            <a:r>
              <a:rPr lang="en-US" dirty="0" smtClean="0"/>
              <a:t> appropriately but also of being unable to understand them.</a:t>
            </a:r>
          </a:p>
          <a:p>
            <a:r>
              <a:rPr lang="en-US" dirty="0" smtClean="0"/>
              <a:t>The fact that the symptoms of aphasia vary considerably from patient to patient suggests that the language-sensitive areas of the brain may be differently located in different individuals.</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Psycholinguistics17</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AUTISM</a:t>
            </a:r>
          </a:p>
          <a:p>
            <a:r>
              <a:rPr lang="en-US" dirty="0" smtClean="0"/>
              <a:t>A condition characterized by a withdrawal from linguistic interaction with others.</a:t>
            </a:r>
          </a:p>
          <a:p>
            <a:r>
              <a:rPr lang="en-US" dirty="0" smtClean="0"/>
              <a:t> The sufferer is often mute or uses language in a non-communicative way.</a:t>
            </a:r>
          </a:p>
          <a:p>
            <a:r>
              <a:rPr lang="en-US" dirty="0" smtClean="0"/>
              <a:t>The symptoms of autism appear between the ages of one and three, and are sometimes misdiagnosed as deafness.</a:t>
            </a:r>
          </a:p>
          <a:p>
            <a:r>
              <a:rPr lang="en-US" dirty="0" smtClean="0"/>
              <a:t> They include delayed cognitive and linguistic development and a reduced ability to react to people, events and objects.</a:t>
            </a:r>
          </a:p>
          <a:p>
            <a:r>
              <a:rPr lang="en-US" dirty="0" smtClean="0"/>
              <a:t> Autistic children tend to have exceptionally low IQs but they may excel in one or two isolated skills such as painting or music. </a:t>
            </a:r>
          </a:p>
          <a:p>
            <a:r>
              <a:rPr lang="en-US" dirty="0" smtClean="0"/>
              <a:t>The syndrome is much more common in males than in females and appears to be caused by a physical dysfunction of the brain.</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important symptom of autism is echolalia, where the child meaninglessly repeats what has been said to it.</a:t>
            </a:r>
          </a:p>
          <a:p>
            <a:r>
              <a:rPr lang="en-US" dirty="0" smtClean="0"/>
              <a:t> It was once believed that echolalia indicated a rejection of interaction.</a:t>
            </a:r>
          </a:p>
          <a:p>
            <a:r>
              <a:rPr lang="en-US" dirty="0" smtClean="0"/>
              <a:t> Now, it is sometimes interpreted as evidence that the autistic child does not succeed in grasping the true function of language. </a:t>
            </a:r>
          </a:p>
          <a:p>
            <a:r>
              <a:rPr lang="en-US" dirty="0" smtClean="0"/>
              <a:t>Delayed echolalia, where the child repeats an earlier string of words out of context, appears sometimes to have a communicative intent.</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BOOTSTRAPPING</a:t>
            </a:r>
          </a:p>
          <a:p>
            <a:r>
              <a:rPr lang="en-US" dirty="0" smtClean="0"/>
              <a:t>A </a:t>
            </a:r>
            <a:r>
              <a:rPr lang="en-US" dirty="0" err="1" smtClean="0"/>
              <a:t>prelinguistic</a:t>
            </a:r>
            <a:r>
              <a:rPr lang="en-US" dirty="0" smtClean="0"/>
              <a:t> infant has no lexicon against which to match the sound sequences encountered in the speech signal. </a:t>
            </a:r>
          </a:p>
          <a:p>
            <a:r>
              <a:rPr lang="en-US" dirty="0" smtClean="0"/>
              <a:t>Furthermore, connected speech provides few cues to where word boundaries lie.</a:t>
            </a:r>
          </a:p>
          <a:p>
            <a:r>
              <a:rPr lang="en-US" dirty="0" smtClean="0"/>
              <a:t> It is therefore difficult to explain how the language-acquiring infant comes to identify word forms and to map them on to meanings relating to the real world.</a:t>
            </a:r>
          </a:p>
          <a:p>
            <a:r>
              <a:rPr lang="en-US" dirty="0" smtClean="0"/>
              <a:t> It has been suggested that the infant can only achieve this task by relying on some kind of technique which gives it a head start – just as straps can help one to pull on a pair of boots (the metaphor comes via computer science).</a:t>
            </a:r>
          </a:p>
          <a:p>
            <a:r>
              <a:rPr lang="en-US" dirty="0" smtClean="0"/>
              <a:t> This technique might be specific to the process of language acquisition or it might be the product of general cognition, reflecting, for example, a predisposition to impose patterns upon diverse information.</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Three main types of bootstrapping have been proposed: </a:t>
            </a:r>
          </a:p>
          <a:p>
            <a:r>
              <a:rPr lang="en-US" dirty="0" smtClean="0"/>
              <a:t> In prosodic bootstrapping (Cutler and </a:t>
            </a:r>
            <a:r>
              <a:rPr lang="en-US" dirty="0" err="1" smtClean="0"/>
              <a:t>Mehler</a:t>
            </a:r>
            <a:r>
              <a:rPr lang="en-US" dirty="0" smtClean="0"/>
              <a:t>, 1993), the infant exploits rhythmic regularities in the language it is acquiring.</a:t>
            </a:r>
          </a:p>
          <a:p>
            <a:r>
              <a:rPr lang="en-US" dirty="0" smtClean="0"/>
              <a:t> At the phoneme level, it can distinguish a difference between steady-state sequences representing full vowels and transitional sequences representing consonants.</a:t>
            </a:r>
          </a:p>
          <a:p>
            <a:r>
              <a:rPr lang="en-US" dirty="0" smtClean="0"/>
              <a:t> It is thus sensitive to syllable structure.</a:t>
            </a:r>
          </a:p>
          <a:p>
            <a:r>
              <a:rPr lang="en-US" dirty="0" smtClean="0"/>
              <a:t>From this and from its innate sense of rhythm, the infant acquiring English is able to recognize the difference between longer stressed syllables featuring full vowels and shorter unstressed syllables featuring weak quality vowels.</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However, the ‘plasticity’ hypothesis has been challenged by evidence that a degree of left-hemisphere lateralization exists from birth.</a:t>
            </a:r>
          </a:p>
          <a:p>
            <a:r>
              <a:rPr lang="en-US" dirty="0" smtClean="0"/>
              <a:t> Furthermore, recent studies have identified cases of infants who have not recovered some aspects of their linguistic competence after left-brain damage, and of adults who seem to have recovered their language by relocating it to their right hemisphere.</a:t>
            </a:r>
          </a:p>
          <a:p>
            <a:r>
              <a:rPr lang="en-US" dirty="0" smtClean="0"/>
              <a:t>In addition, we now have more evidence about right-hemisphere damage.</a:t>
            </a:r>
          </a:p>
          <a:p>
            <a:r>
              <a:rPr lang="en-US" dirty="0" smtClean="0"/>
              <a:t> While damage to the left hemisphere affects primary language functions such as syntax and lexis, damage to the right appears to affect the processing of discourse.</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Psycholinguistics19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CAPACITY THEORIES</a:t>
            </a:r>
          </a:p>
          <a:p>
            <a:r>
              <a:rPr lang="en-US" dirty="0" smtClean="0"/>
              <a:t>Theories based on a view that the processing of linguistic information is affected by the limitations of the human processor. </a:t>
            </a:r>
          </a:p>
          <a:p>
            <a:r>
              <a:rPr lang="en-US" dirty="0" smtClean="0"/>
              <a:t>The constraints on performance are usually said to derive from our limited working memory capacity, which determines the amount of information we can process at any given time and/or the number of processes that we can apply. </a:t>
            </a:r>
          </a:p>
          <a:p>
            <a:r>
              <a:rPr lang="en-US" dirty="0" smtClean="0"/>
              <a:t>If one task demands great resources of attention, it restricts the amount of working memory that is available for performing others.</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Psycholinguistics20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CHOMSKYAN THEORY</a:t>
            </a:r>
          </a:p>
          <a:p>
            <a:r>
              <a:rPr lang="en-US" dirty="0" smtClean="0"/>
              <a:t>Noam Chomsky (b.1928) formulated what is currently the leading model of language, generative grammar. </a:t>
            </a:r>
          </a:p>
          <a:p>
            <a:r>
              <a:rPr lang="en-US" dirty="0" smtClean="0"/>
              <a:t>His goal was to create a set of rules to account for the creativity of language: the way in which a potentially infinite number of sentences can be generated from a finite set of words. </a:t>
            </a:r>
          </a:p>
          <a:p>
            <a:r>
              <a:rPr lang="en-US" dirty="0" smtClean="0"/>
              <a:t>A </a:t>
            </a:r>
            <a:r>
              <a:rPr lang="en-US" dirty="0" err="1" smtClean="0"/>
              <a:t>Chomskyan</a:t>
            </a:r>
            <a:r>
              <a:rPr lang="en-US" dirty="0" smtClean="0"/>
              <a:t> grammar offers a symbolic representation of the system which native speaker-hearers internalize in acquiring the language, a system which enables them to formulate or to understand sentences that they may never have said or heard before.</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Psycholinguistics20</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Chomskyan</a:t>
            </a:r>
            <a:r>
              <a:rPr lang="en-US" dirty="0" smtClean="0"/>
              <a:t> theory has recently taken a new direction, known as minimalism, which </a:t>
            </a:r>
            <a:r>
              <a:rPr lang="en-US" dirty="0" err="1" smtClean="0"/>
              <a:t>emphasises</a:t>
            </a:r>
            <a:r>
              <a:rPr lang="en-US" dirty="0" smtClean="0"/>
              <a:t> the importance of simplicity in formulating syntactic rules.</a:t>
            </a:r>
          </a:p>
          <a:p>
            <a:r>
              <a:rPr lang="en-US" dirty="0" smtClean="0"/>
              <a:t> One development is that much of what is traditionally represented as syntax can be explained by reference to the constraints which are imposed by lexis. </a:t>
            </a:r>
          </a:p>
          <a:p>
            <a:r>
              <a:rPr lang="en-US" dirty="0" smtClean="0"/>
              <a:t>Thus, if one decides to construct a sentence around the verb GIVE, the choice of verb determines the possible structure VP þ NP þ NP (Elizabeth gave Philip a book). </a:t>
            </a:r>
          </a:p>
          <a:p>
            <a:r>
              <a:rPr lang="en-US" dirty="0" smtClean="0"/>
              <a:t>This information is stored as part of the lexical entry for GIVE in the user’s lexicon.</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Sociolinguistics21</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 Any discussion of the relationship between language and society, or of the various functions of language in society, should begin with some attempt to define each of these terms. </a:t>
            </a:r>
          </a:p>
          <a:p>
            <a:pPr algn="just"/>
            <a:r>
              <a:rPr lang="en-US" dirty="0" smtClean="0"/>
              <a:t>Let us say that a </a:t>
            </a:r>
            <a:r>
              <a:rPr lang="en-US" i="1" dirty="0" smtClean="0"/>
              <a:t>society is any group of people who are </a:t>
            </a:r>
            <a:r>
              <a:rPr lang="en-US" dirty="0" smtClean="0"/>
              <a:t>drawn together for a certain purpose or purposes. </a:t>
            </a:r>
          </a:p>
          <a:p>
            <a:pPr algn="just"/>
            <a:r>
              <a:rPr lang="en-US" dirty="0" smtClean="0"/>
              <a:t>By such a definition ‘society’ becomes a very comprehensive concept, but we will soon see how useful such a comprehensive view is because of the very different kinds of societies we must consider in the course of the various discussions that follow</a:t>
            </a:r>
            <a:r>
              <a:rPr lang="en-US" sz="2800"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Psycholinguistics2</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Particularly, semantics is totally dependant on psychology.</a:t>
            </a:r>
          </a:p>
          <a:p>
            <a:pPr algn="just"/>
            <a:r>
              <a:rPr lang="en-US" dirty="0" smtClean="0"/>
              <a:t>Psychology also assists in forming the syntax of a language.</a:t>
            </a:r>
          </a:p>
          <a:p>
            <a:pPr algn="just"/>
            <a:r>
              <a:rPr lang="en-US" dirty="0" smtClean="0"/>
              <a:t>On some occasions, to know the reason for phonological changes, we have to take the help of psychology.</a:t>
            </a:r>
          </a:p>
          <a:p>
            <a:pPr algn="just"/>
            <a:r>
              <a:rPr lang="en-US" dirty="0" smtClean="0"/>
              <a:t>The origin and growth of a language is also the direct or indirect areas of psychology.</a:t>
            </a:r>
          </a:p>
          <a:p>
            <a:pPr algn="just"/>
            <a:r>
              <a:rPr lang="en-US" dirty="0" smtClean="0"/>
              <a:t>It also studies child psychology of mentally retarded people. The psychological treatment of the mentally diseased also depends on the specific type of speech.</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Sociolinguistics21</a:t>
            </a:r>
            <a:br>
              <a:rPr lang="en-US" b="1" dirty="0" smtClean="0"/>
            </a:br>
            <a:r>
              <a:rPr lang="en-US" b="1" dirty="0" smtClean="0"/>
              <a:t>Scientific Investigation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scientific study of language, its uses, and the linguistic norms that people observe poses a number of problems. </a:t>
            </a:r>
          </a:p>
          <a:p>
            <a:r>
              <a:rPr lang="en-US" dirty="0" smtClean="0"/>
              <a:t>Such a study must go a long way beyond merely devising schemes for classifying the various bits and pieces of linguistic data you might happen to observe. </a:t>
            </a:r>
          </a:p>
          <a:p>
            <a:r>
              <a:rPr lang="en-US" dirty="0" smtClean="0"/>
              <a:t>That would be a rather uninteresting activity, a kind of butterfly collecting. </a:t>
            </a:r>
          </a:p>
          <a:p>
            <a:r>
              <a:rPr lang="en-US" dirty="0" smtClean="0"/>
              <a:t>A more profound kind of theorizing is called for: some attempt to arrive at an understanding of the general principles of organization</a:t>
            </a:r>
          </a:p>
          <a:p>
            <a:r>
              <a:rPr lang="en-US" dirty="0" smtClean="0"/>
              <a:t>that surely must exist in both language and the uses of language.</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 and the Sociology of Language22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Some investigators have found it appropriate to try to introduce a distinction between </a:t>
            </a:r>
            <a:r>
              <a:rPr lang="en-US" i="1" dirty="0" smtClean="0"/>
              <a:t>sociolinguistics or micro-sociolinguistics and the sociology of language </a:t>
            </a:r>
            <a:r>
              <a:rPr lang="en-US" dirty="0" smtClean="0"/>
              <a:t>or </a:t>
            </a:r>
            <a:r>
              <a:rPr lang="en-US" i="1" dirty="0" smtClean="0"/>
              <a:t>macro-sociolinguistics.</a:t>
            </a:r>
          </a:p>
          <a:p>
            <a:r>
              <a:rPr lang="en-US" i="1" dirty="0" smtClean="0"/>
              <a:t> In this distinction, sociolinguistics is concerned with </a:t>
            </a:r>
            <a:r>
              <a:rPr lang="en-US" dirty="0" smtClean="0"/>
              <a:t>investigating the relationships between language and society with the goal being a better understanding of the structure of language and of how languages function in communication; </a:t>
            </a:r>
          </a:p>
          <a:p>
            <a:r>
              <a:rPr lang="en-US" dirty="0" smtClean="0"/>
              <a:t>the equivalent goal in the sociology of language is trying to discover how social structure can be better understood through the study of language, e.g., how certain linguistic features serve to characterize particular social arrangements.</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Sociolinguistics22</a:t>
            </a:r>
            <a:br>
              <a:rPr lang="en-US" b="1" dirty="0" smtClean="0"/>
            </a:br>
            <a:r>
              <a:rPr lang="en-US" b="1" dirty="0" smtClean="0"/>
              <a:t>Methodological Concerns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Sociolinguistics should encompass everything from considering ‘who speaks (or writes)</a:t>
            </a:r>
          </a:p>
          <a:p>
            <a:r>
              <a:rPr lang="en-US" dirty="0" smtClean="0"/>
              <a:t> what language (or what language variety) to whom and when and to what end’ (Fishman, 1972b),</a:t>
            </a:r>
          </a:p>
          <a:p>
            <a:r>
              <a:rPr lang="en-US" dirty="0" smtClean="0"/>
              <a:t> that is, the social distribution of linguistic items, to considering how a particular linguistic variable might relate to the formulation of a specific grammatical rule in a particular language or dialect,</a:t>
            </a:r>
          </a:p>
          <a:p>
            <a:r>
              <a:rPr lang="en-US" dirty="0" smtClean="0"/>
              <a:t> and even to the processes through which languages change.</a:t>
            </a:r>
          </a:p>
          <a:p>
            <a:r>
              <a:rPr lang="en-US" dirty="0" smtClean="0"/>
              <a:t>Whatever sociolinguistics is, it must be oriented toward both data and theory: that is, any conclusions we come to must be solidly based on evidence.</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Sociolinguistics23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cannot be content with ‘butterfly collecting,’ no matter how beautiful the specimens are! </a:t>
            </a:r>
          </a:p>
          <a:p>
            <a:r>
              <a:rPr lang="en-US" dirty="0" smtClean="0"/>
              <a:t>We must collect data for a purpose and that purpose should be to find an answer, or answers, to an interesting question.</a:t>
            </a:r>
          </a:p>
          <a:p>
            <a:r>
              <a:rPr lang="en-US" dirty="0" smtClean="0"/>
              <a:t> Questions phrased in ways that do not allow for some kind of empirical testing have no more than a speculative interest.</a:t>
            </a:r>
          </a:p>
          <a:p>
            <a:r>
              <a:rPr lang="en-US" dirty="0" smtClean="0"/>
              <a:t>Those who seek to investigate the possible relationships between language and society must have a twofold concern: they must ask good questions, and they must find the right kinds of data that bear on those questions.</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Sociolinguistics23</a:t>
            </a:r>
            <a:r>
              <a:rPr lang="en-US" b="1" dirty="0" smtClean="0"/>
              <a:t/>
            </a:r>
            <a:br>
              <a:rPr lang="en-US" b="1" dirty="0" smtClean="0"/>
            </a:br>
            <a:r>
              <a:rPr lang="en-US" b="1" dirty="0" smtClean="0"/>
              <a:t>Overview</a:t>
            </a:r>
            <a:endParaRPr lang="en-US" dirty="0"/>
          </a:p>
        </p:txBody>
      </p:sp>
      <p:sp>
        <p:nvSpPr>
          <p:cNvPr id="3" name="Content Placeholder 2"/>
          <p:cNvSpPr>
            <a:spLocks noGrp="1"/>
          </p:cNvSpPr>
          <p:nvPr>
            <p:ph idx="1"/>
          </p:nvPr>
        </p:nvSpPr>
        <p:spPr>
          <a:xfrm>
            <a:off x="457200" y="1828800"/>
            <a:ext cx="8229600" cy="4297363"/>
          </a:xfrm>
        </p:spPr>
        <p:txBody>
          <a:bodyPr>
            <a:normAutofit fontScale="77500" lnSpcReduction="20000"/>
          </a:bodyPr>
          <a:lstStyle/>
          <a:p>
            <a:r>
              <a:rPr lang="en-US" dirty="0" smtClean="0"/>
              <a:t>Sociolinguistics brings together linguists and sociologists to investigate matters of joint concern but they are not the only researchers involved in studies of language in society.</a:t>
            </a:r>
          </a:p>
          <a:p>
            <a:r>
              <a:rPr lang="en-US" dirty="0" smtClean="0"/>
              <a:t> Scholars from a variety of other disciplines have an interest too, e.g., anthropologists, psychologists, educators, and planners. </a:t>
            </a:r>
          </a:p>
          <a:p>
            <a:r>
              <a:rPr lang="en-US" dirty="0" smtClean="0"/>
              <a:t>We will see, for example, that a number of anthropologists have done work which we can describe as sociolinguistic in nature, for example in the exploration of kinship systems.</a:t>
            </a:r>
          </a:p>
          <a:p>
            <a:r>
              <a:rPr lang="en-US" dirty="0" smtClean="0"/>
              <a:t> The same may be said of certain psychologists, particularly those concerned with the possible effects of linguistic structure on social and psychological behavior. </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Sociolinguistics23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Hindi–Urdu situation that </a:t>
            </a:r>
            <a:r>
              <a:rPr lang="en-US" dirty="0" err="1" smtClean="0"/>
              <a:t>Gumperz</a:t>
            </a:r>
            <a:r>
              <a:rPr lang="en-US" dirty="0" smtClean="0"/>
              <a:t> mentions is an interesting one. </a:t>
            </a:r>
          </a:p>
          <a:p>
            <a:r>
              <a:rPr lang="en-US" dirty="0" smtClean="0"/>
              <a:t>Hindi and Urdu are the same language, but one in which certain differences are becoming more and more magnified for political and religious reasons. </a:t>
            </a:r>
          </a:p>
          <a:p>
            <a:r>
              <a:rPr lang="en-US" dirty="0" smtClean="0"/>
              <a:t>Hindi is written left to right in the </a:t>
            </a:r>
            <a:r>
              <a:rPr lang="en-US" dirty="0" err="1" smtClean="0"/>
              <a:t>Devanagari</a:t>
            </a:r>
            <a:r>
              <a:rPr lang="en-US" dirty="0" smtClean="0"/>
              <a:t> script, whereas Urdu is written right to left in the Arabic–Persian script. </a:t>
            </a:r>
          </a:p>
          <a:p>
            <a:r>
              <a:rPr lang="en-US" dirty="0" smtClean="0"/>
              <a:t>Whereas Hindi draws on Sanskrit for its borrowings, Urdu draws on Arabic and Persian sources. </a:t>
            </a:r>
          </a:p>
          <a:p>
            <a:r>
              <a:rPr lang="en-US" dirty="0" smtClean="0"/>
              <a:t>Large religious and political differences make much of small linguistic differences.</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Sociolinguistics23</a:t>
            </a:r>
            <a:br>
              <a:rPr lang="en-US" dirty="0" smtClean="0"/>
            </a:br>
            <a:r>
              <a:rPr lang="en-US" dirty="0" smtClean="0"/>
              <a:t>2 Languages, Dialects, and Varieties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stated in the introductory chapter that all languages exhibit internal variation, that is, each language exists in a number of varieties and is in one sense the sum of those varieties.</a:t>
            </a:r>
          </a:p>
          <a:p>
            <a:pPr>
              <a:buNone/>
            </a:pPr>
            <a:r>
              <a:rPr lang="en-US" dirty="0" smtClean="0"/>
              <a:t> </a:t>
            </a:r>
          </a:p>
          <a:p>
            <a:r>
              <a:rPr lang="en-US" dirty="0" smtClean="0"/>
              <a:t>But what do we mean by </a:t>
            </a:r>
            <a:r>
              <a:rPr lang="en-US" i="1" dirty="0" smtClean="0"/>
              <a:t>variety? Hudson (1996) </a:t>
            </a:r>
            <a:r>
              <a:rPr lang="en-US" dirty="0" smtClean="0"/>
              <a:t>defines a variety of language as ‘</a:t>
            </a:r>
            <a:r>
              <a:rPr lang="en-US" i="1" dirty="0" smtClean="0"/>
              <a:t>a set of linguistic items with similar distribution, </a:t>
            </a:r>
            <a:r>
              <a:rPr lang="en-US" dirty="0" smtClean="0"/>
              <a:t>a definition that allows us to say that all of the following are varieties:</a:t>
            </a:r>
          </a:p>
          <a:p>
            <a:r>
              <a:rPr lang="en-US" dirty="0" smtClean="0"/>
              <a:t>Canadian English, London English, the English of football commentaries, and so on. </a:t>
            </a:r>
          </a:p>
          <a:p>
            <a:pPr>
              <a:buNone/>
            </a:pPr>
            <a:endParaRPr lang="en-US" dirty="0" smtClean="0"/>
          </a:p>
          <a:p>
            <a:r>
              <a:rPr lang="en-US" dirty="0" smtClean="0"/>
              <a:t>According to Hudson, this definition also allows us ‘to treat all the languages of some multilingual speaker, or community, as a single variety, since all the linguistic items concerned have a similar social distribution.’ </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Sociolinguistics24</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various relationships among languages and dialects discussed above can be used to show how the concepts of ‘power’ and ‘solidarity’ help us understand what is happening. </a:t>
            </a:r>
          </a:p>
          <a:p>
            <a:r>
              <a:rPr lang="en-US" dirty="0" smtClean="0"/>
              <a:t>Power requires some kind of asymmetrical relationship between entities: one has more of something that is important, e.g. status, money, influence, etc., than the other or others.</a:t>
            </a:r>
          </a:p>
          <a:p>
            <a:r>
              <a:rPr lang="en-US" dirty="0" smtClean="0"/>
              <a:t> A language has more power than any of its dialects. </a:t>
            </a:r>
          </a:p>
          <a:p>
            <a:r>
              <a:rPr lang="en-US" dirty="0" smtClean="0"/>
              <a:t>It is the powerful dialect but it has become so because of non-linguistic factors.</a:t>
            </a:r>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Sociolinguistics24</a:t>
            </a:r>
            <a:endParaRPr lang="en-US" b="1" dirty="0"/>
          </a:p>
        </p:txBody>
      </p:sp>
      <p:sp>
        <p:nvSpPr>
          <p:cNvPr id="3" name="Content Placeholder 2"/>
          <p:cNvSpPr>
            <a:spLocks noGrp="1"/>
          </p:cNvSpPr>
          <p:nvPr>
            <p:ph idx="1"/>
          </p:nvPr>
        </p:nvSpPr>
        <p:spPr/>
        <p:txBody>
          <a:bodyPr/>
          <a:lstStyle/>
          <a:p>
            <a:r>
              <a:rPr lang="en-US" dirty="0" smtClean="0"/>
              <a:t>Introduction to sociolinguistics</a:t>
            </a:r>
          </a:p>
          <a:p>
            <a:r>
              <a:rPr lang="en-US" dirty="0" smtClean="0"/>
              <a:t>Different dialects </a:t>
            </a:r>
          </a:p>
          <a:p>
            <a:r>
              <a:rPr lang="en-US" dirty="0" smtClean="0"/>
              <a:t>Varieties of dialects</a:t>
            </a:r>
          </a:p>
          <a:p>
            <a:r>
              <a:rPr lang="en-US" dirty="0" smtClean="0"/>
              <a:t>Grammatical accuracy</a:t>
            </a:r>
          </a:p>
          <a:p>
            <a:r>
              <a:rPr lang="en-US" dirty="0" smtClean="0"/>
              <a:t>Different language community</a:t>
            </a:r>
          </a:p>
          <a:p>
            <a:r>
              <a:rPr lang="en-US" dirty="0" smtClean="0"/>
              <a:t>Language vocabulary</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Sociolinguistics24</a:t>
            </a:r>
            <a:endParaRPr lang="en-US" b="1" dirty="0"/>
          </a:p>
        </p:txBody>
      </p:sp>
      <p:sp>
        <p:nvSpPr>
          <p:cNvPr id="3" name="Content Placeholder 2"/>
          <p:cNvSpPr>
            <a:spLocks noGrp="1"/>
          </p:cNvSpPr>
          <p:nvPr>
            <p:ph idx="1"/>
          </p:nvPr>
        </p:nvSpPr>
        <p:spPr/>
        <p:txBody>
          <a:bodyPr/>
          <a:lstStyle/>
          <a:p>
            <a:pPr>
              <a:buFont typeface="Wingdings" pitchFamily="2" charset="2"/>
              <a:buChar char="§"/>
            </a:pPr>
            <a:r>
              <a:rPr lang="en-US" dirty="0" smtClean="0"/>
              <a:t>A detailed explanation</a:t>
            </a:r>
          </a:p>
          <a:p>
            <a:r>
              <a:rPr lang="en-US" dirty="0" smtClean="0"/>
              <a:t>The exotic character of language</a:t>
            </a:r>
          </a:p>
          <a:p>
            <a:r>
              <a:rPr lang="en-US" dirty="0" smtClean="0"/>
              <a:t>The familiar language</a:t>
            </a:r>
          </a:p>
          <a:p>
            <a:r>
              <a:rPr lang="en-US" dirty="0" smtClean="0"/>
              <a:t>Language communities</a:t>
            </a:r>
          </a:p>
          <a:p>
            <a:r>
              <a:rPr lang="en-US" dirty="0" smtClean="0"/>
              <a:t>Language in relation to society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Linguistics-related areas 3</a:t>
            </a:r>
            <a:endParaRPr lang="en-US" dirty="0"/>
          </a:p>
        </p:txBody>
      </p:sp>
      <p:sp>
        <p:nvSpPr>
          <p:cNvPr id="3" name="Content Placeholder 2"/>
          <p:cNvSpPr>
            <a:spLocks noGrp="1"/>
          </p:cNvSpPr>
          <p:nvPr>
            <p:ph idx="1"/>
          </p:nvPr>
        </p:nvSpPr>
        <p:spPr/>
        <p:txBody>
          <a:bodyPr>
            <a:normAutofit fontScale="92500"/>
          </a:bodyPr>
          <a:lstStyle/>
          <a:p>
            <a:r>
              <a:rPr lang="en-US" dirty="0" smtClean="0"/>
              <a:t>Phonetics and phonology are concerned with the study of speech sounds. Within psycholinguistics , research focuses on how the brain processes and understands these sounds.</a:t>
            </a:r>
          </a:p>
          <a:p>
            <a:r>
              <a:rPr lang="en-US" dirty="0" smtClean="0"/>
              <a:t>Morphology is the study of word structure, especially the relationship between related words (such as dog and dogs) and the formation of words based on rules (such as plural formation).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Sociolinguistics25</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Diglossia</a:t>
            </a:r>
            <a:endParaRPr lang="en-US" b="1" dirty="0" smtClean="0"/>
          </a:p>
          <a:p>
            <a:r>
              <a:rPr lang="en-US" dirty="0" smtClean="0"/>
              <a:t>A </a:t>
            </a:r>
            <a:r>
              <a:rPr lang="en-US" i="1" dirty="0" err="1" smtClean="0"/>
              <a:t>diglossic</a:t>
            </a:r>
            <a:r>
              <a:rPr lang="en-US" i="1" dirty="0" smtClean="0"/>
              <a:t> situation exists in a society when it has two distinct codes which </a:t>
            </a:r>
            <a:r>
              <a:rPr lang="en-US" dirty="0" smtClean="0"/>
              <a:t>show clear functional separation; that is, one code is employed in one set of circumstances and the other in an entirely different set.</a:t>
            </a:r>
          </a:p>
          <a:p>
            <a:r>
              <a:rPr lang="en-US" dirty="0" smtClean="0"/>
              <a:t> Ferguson (1959) has defined </a:t>
            </a:r>
            <a:r>
              <a:rPr lang="en-US" dirty="0" err="1" smtClean="0"/>
              <a:t>diglossia</a:t>
            </a:r>
            <a:r>
              <a:rPr lang="en-US" dirty="0" smtClean="0"/>
              <a:t> as follows:</a:t>
            </a:r>
          </a:p>
          <a:p>
            <a:r>
              <a:rPr lang="en-US" dirty="0" err="1" smtClean="0"/>
              <a:t>diglossia</a:t>
            </a:r>
            <a:r>
              <a:rPr lang="en-US" dirty="0" smtClean="0"/>
              <a:t> is a relatively stable language situation in which, in addition to the primary dialects of the language (which may include a standard or regional standards), there is a very divergent, highly codified (often grammatically more complex) superposed variety,</a:t>
            </a:r>
          </a:p>
          <a:p>
            <a:r>
              <a:rPr lang="en-US" dirty="0" smtClean="0"/>
              <a:t>the vehicle of a large and respected body of written literature, either of an earlier period or in another speech community, </a:t>
            </a:r>
          </a:p>
          <a:p>
            <a:r>
              <a:rPr lang="en-US" dirty="0" smtClean="0"/>
              <a:t>which is learned largely by formal education and is used for most written and formal spoken purposes but is not used by any sector of the community for ordinary conversation.</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Sociolinguistics25</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Bilingualism and Multilingualism</a:t>
            </a:r>
          </a:p>
          <a:p>
            <a:r>
              <a:rPr lang="en-US" dirty="0" err="1" smtClean="0"/>
              <a:t>Monolingualism</a:t>
            </a:r>
            <a:r>
              <a:rPr lang="en-US" dirty="0" smtClean="0"/>
              <a:t>, that is, the ability to use only one language, is such a widely accepted norm in so many parts of the Western world that it is often assumed to be a world-wide phenomenon, to the extent that bilingual and multilingual individuals may appear to be ‘unusual.’</a:t>
            </a:r>
          </a:p>
          <a:p>
            <a:r>
              <a:rPr lang="en-US" dirty="0" smtClean="0"/>
              <a:t> Indeed, we often have mixed feelings when we discover that someone we meet is fluent in several languages: perhaps a mixture of admiration and envy but also, occasionally, a feeling of superiority in that many such people are not ‘native’ to the culture in which we function.</a:t>
            </a:r>
          </a:p>
          <a:p>
            <a:r>
              <a:rPr lang="en-US" dirty="0" smtClean="0"/>
              <a:t>Such people are likely to be immigrants, visitors, or children of ‘mixed’ marriages and in that respect ‘marked’ in some way, and such marking is not always regarded favorably.</a:t>
            </a:r>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err="1" smtClean="0"/>
              <a:t>Tukano</a:t>
            </a:r>
            <a:r>
              <a:rPr lang="en-US" dirty="0" smtClean="0"/>
              <a:t> are a multilingual people because men must marry outside their language group;</a:t>
            </a:r>
          </a:p>
          <a:p>
            <a:r>
              <a:rPr lang="en-US" dirty="0" smtClean="0"/>
              <a:t> that is, no man may have a wife who speaks his language, for that kind of marriage relationship is not permitted and would be viewed as a kind of incest.</a:t>
            </a:r>
          </a:p>
          <a:p>
            <a:r>
              <a:rPr lang="en-US" dirty="0" smtClean="0"/>
              <a:t> Men choose the women they marry from various neighboring tribes who speak other languages.</a:t>
            </a:r>
          </a:p>
          <a:p>
            <a:r>
              <a:rPr lang="en-US" dirty="0" smtClean="0"/>
              <a:t> Furthermore, on marriage, women move into the men’s households or longhouses. </a:t>
            </a:r>
          </a:p>
          <a:p>
            <a:r>
              <a:rPr lang="en-US" dirty="0" smtClean="0"/>
              <a:t>Consequently, in any village several languages are used: the language of the men; the various languages spoken by women who originate from different neighboring tribes; and a widespread regional ‘trade’ language</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possible to refer to a language or a variety of a language as a </a:t>
            </a:r>
            <a:r>
              <a:rPr lang="en-US" i="1" dirty="0" smtClean="0"/>
              <a:t>code. </a:t>
            </a:r>
          </a:p>
          <a:p>
            <a:r>
              <a:rPr lang="en-US" i="1" dirty="0" smtClean="0"/>
              <a:t>The term is useful because it is neutral.</a:t>
            </a:r>
          </a:p>
          <a:p>
            <a:r>
              <a:rPr lang="en-US" i="1" dirty="0" smtClean="0"/>
              <a:t> Terms like dialect, language, style, standard language, pidgin, and </a:t>
            </a:r>
            <a:r>
              <a:rPr lang="en-US" i="1" dirty="0" err="1" smtClean="0"/>
              <a:t>creole</a:t>
            </a:r>
            <a:r>
              <a:rPr lang="en-US" i="1" dirty="0" smtClean="0"/>
              <a:t> are inclined to arouse emotions.</a:t>
            </a:r>
          </a:p>
          <a:p>
            <a:r>
              <a:rPr lang="en-US" dirty="0" smtClean="0"/>
              <a:t>In contrast, the ‘neutral’ term </a:t>
            </a:r>
            <a:r>
              <a:rPr lang="en-US" i="1" dirty="0" smtClean="0"/>
              <a:t>code, taken from information theory, can </a:t>
            </a:r>
            <a:r>
              <a:rPr lang="en-US" dirty="0" smtClean="0"/>
              <a:t>be used to refer to any kind of system that two or more people employ for communication. </a:t>
            </a:r>
          </a:p>
          <a:p>
            <a:r>
              <a:rPr lang="en-US" dirty="0" smtClean="0"/>
              <a:t>(It can actually be used for a system used by a single person, as when someone devises a private code to protect certain secrets.)</a:t>
            </a:r>
          </a:p>
          <a:p>
            <a:r>
              <a:rPr lang="en-US" dirty="0" smtClean="0"/>
              <a:t>All of the above, then, are codes by this, admittedly loose, definition. </a:t>
            </a:r>
          </a:p>
          <a:p>
            <a:r>
              <a:rPr lang="en-US" dirty="0" smtClean="0"/>
              <a:t>What is interesting is the factors that govern the choice of a particular code on a particular occasion.</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Bilingualism is actually sometimes regarded as a problem in that many bilingual individuals tend to occupy rather low positions in society and knowledge of another language becomes associated with ‘inferiority.’</a:t>
            </a:r>
          </a:p>
          <a:p>
            <a:r>
              <a:rPr lang="en-US" dirty="0" smtClean="0"/>
              <a:t> Bilingualism is sometimes seen as a personal and social problem, not something that has strong positive connotations. </a:t>
            </a:r>
          </a:p>
          <a:p>
            <a:r>
              <a:rPr lang="en-US" dirty="0" smtClean="0"/>
              <a:t>One unfortunate consequence is that some Western societies go to great lengths to downgrade, even eradicate, the languages that immigrants bring with them while at the same time trying to teach foreign languages in schools.</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Sociolinguistics26</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Code-Switching</a:t>
            </a:r>
          </a:p>
          <a:p>
            <a:r>
              <a:rPr lang="en-US" dirty="0" smtClean="0"/>
              <a:t>I have observed that the particular dialect or language that a person chooses to use on any occasion is a code, a system used for communication between two or more parties.</a:t>
            </a:r>
          </a:p>
          <a:p>
            <a:r>
              <a:rPr lang="en-US" dirty="0" smtClean="0"/>
              <a:t> I have also indicated that it is unusual for a speaker to have command of, or use, only one such code or system.</a:t>
            </a:r>
          </a:p>
          <a:p>
            <a:r>
              <a:rPr lang="en-US" dirty="0" smtClean="0"/>
              <a:t> Command of only a single variety of language, whether it be a dialect, style, or register, would appear to be an extremely rare phenomenon, one likely to occasion comment.</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Sociolinguistics26</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Situational code-switching occurs</a:t>
            </a:r>
          </a:p>
          <a:p>
            <a:r>
              <a:rPr lang="en-US" dirty="0" smtClean="0"/>
              <a:t>when the languages used change according to the situations in which the conversant find themselves: they speak one language in one situation and another in a different one. </a:t>
            </a:r>
          </a:p>
          <a:p>
            <a:r>
              <a:rPr lang="en-US" dirty="0" smtClean="0"/>
              <a:t>No topic change is involved. When a change of topic requires a change in the language used we have </a:t>
            </a:r>
            <a:r>
              <a:rPr lang="en-US" i="1" dirty="0" smtClean="0"/>
              <a:t>metaphorical code-switching. </a:t>
            </a:r>
          </a:p>
          <a:p>
            <a:r>
              <a:rPr lang="en-US" i="1" dirty="0" smtClean="0"/>
              <a:t>The interesting </a:t>
            </a:r>
            <a:r>
              <a:rPr lang="en-US" dirty="0" smtClean="0"/>
              <a:t>point here is that some topics may be discussed in either code, but the choice of code adds a distinct flavor to what is said about the topic. </a:t>
            </a:r>
          </a:p>
          <a:p>
            <a:r>
              <a:rPr lang="en-US" dirty="0" smtClean="0"/>
              <a:t>The choice encodes certain social values.</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Sociolinguistics27</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final comment seems called for with regard to the terms </a:t>
            </a:r>
            <a:r>
              <a:rPr lang="en-US" i="1" dirty="0" smtClean="0"/>
              <a:t>language and dialect.</a:t>
            </a:r>
          </a:p>
          <a:p>
            <a:r>
              <a:rPr lang="en-US" i="1" dirty="0" smtClean="0"/>
              <a:t> A dialect is a subordinate variety of a language, so that we can say that </a:t>
            </a:r>
            <a:r>
              <a:rPr lang="en-US" dirty="0" smtClean="0"/>
              <a:t>Texas English and Swiss German are, respectively, dialects of English and German. The language name (i.e., </a:t>
            </a:r>
            <a:r>
              <a:rPr lang="en-US" i="1" dirty="0" smtClean="0"/>
              <a:t>English or German) is the </a:t>
            </a:r>
            <a:r>
              <a:rPr lang="en-US" i="1" dirty="0" err="1" smtClean="0"/>
              <a:t>superordinate</a:t>
            </a:r>
            <a:r>
              <a:rPr lang="en-US" i="1" dirty="0" smtClean="0"/>
              <a:t> term. We can </a:t>
            </a:r>
            <a:r>
              <a:rPr lang="en-US" dirty="0" smtClean="0"/>
              <a:t>also say of some languages that they contain more than one dialect; e.g., English, French, and Italian are spoken in various dialects. If a language is spoken by so few people, or so uniformly, that it has only one variety, we might be tempted to say that </a:t>
            </a:r>
            <a:r>
              <a:rPr lang="en-US" i="1" dirty="0" smtClean="0"/>
              <a:t>language and dialect become synonymous in such a case.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Sociolinguistics27</a:t>
            </a:r>
            <a:endParaRPr lang="en-US" dirty="0"/>
          </a:p>
        </p:txBody>
      </p:sp>
      <p:sp>
        <p:nvSpPr>
          <p:cNvPr id="3" name="Content Placeholder 2"/>
          <p:cNvSpPr>
            <a:spLocks noGrp="1"/>
          </p:cNvSpPr>
          <p:nvPr>
            <p:ph idx="1"/>
          </p:nvPr>
        </p:nvSpPr>
        <p:spPr/>
        <p:txBody>
          <a:bodyPr>
            <a:normAutofit fontScale="92500"/>
          </a:bodyPr>
          <a:lstStyle/>
          <a:p>
            <a:r>
              <a:rPr lang="en-US" dirty="0" smtClean="0"/>
              <a:t>Standardization is also an ongoing matter, for only ‘dead’ languages like Latin and Classical Greek are standardized for all time. </a:t>
            </a:r>
          </a:p>
          <a:p>
            <a:r>
              <a:rPr lang="en-US" dirty="0" smtClean="0"/>
              <a:t>Living languages change and the standardization process is necessarily an ongoing one.</a:t>
            </a:r>
          </a:p>
          <a:p>
            <a:r>
              <a:rPr lang="en-US" dirty="0" smtClean="0"/>
              <a:t> It is also one that may be described as more advanced in languages like French or German and less advanced in languages like </a:t>
            </a:r>
            <a:r>
              <a:rPr lang="en-US" dirty="0" err="1" smtClean="0"/>
              <a:t>Bahasa</a:t>
            </a:r>
            <a:r>
              <a:rPr lang="en-US" dirty="0" smtClean="0"/>
              <a:t> Indonesia and Swahili.</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Sociolinguistics28 </a:t>
            </a:r>
            <a:br>
              <a:rPr lang="en-US" b="1" dirty="0" smtClean="0"/>
            </a:br>
            <a:r>
              <a:rPr lang="en-US" b="1" dirty="0" smtClean="0"/>
              <a:t>Regional Dialects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Regional variation in the way a language is spoken is likely to provide one of the easiest ways of observing variety in language.</a:t>
            </a:r>
          </a:p>
          <a:p>
            <a:r>
              <a:rPr lang="en-US" dirty="0" smtClean="0"/>
              <a:t> As you travel throughout a wide geographical area in which a language is spoken, and particularly if that language has been spoken in that area for many hundreds of years, you are almost certain to notice differences in pronunciation, in the choices and forms</a:t>
            </a:r>
            <a:r>
              <a:rPr lang="en-US" i="1" dirty="0" smtClean="0"/>
              <a:t>, Dialects, and Varieties </a:t>
            </a:r>
            <a:r>
              <a:rPr lang="en-US" dirty="0" smtClean="0"/>
              <a:t>of words, and in syntax.</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 3</a:t>
            </a:r>
            <a:endParaRPr lang="en-US" dirty="0"/>
          </a:p>
        </p:txBody>
      </p:sp>
      <p:sp>
        <p:nvSpPr>
          <p:cNvPr id="3" name="Content Placeholder 2"/>
          <p:cNvSpPr>
            <a:spLocks noGrp="1"/>
          </p:cNvSpPr>
          <p:nvPr>
            <p:ph idx="1"/>
          </p:nvPr>
        </p:nvSpPr>
        <p:spPr/>
        <p:txBody>
          <a:bodyPr>
            <a:normAutofit lnSpcReduction="10000"/>
          </a:bodyPr>
          <a:lstStyle/>
          <a:p>
            <a:r>
              <a:rPr lang="en-US" dirty="0" smtClean="0"/>
              <a:t>Syntax is the study of patterns which dictate how words are combined to form sentences.</a:t>
            </a:r>
          </a:p>
          <a:p>
            <a:r>
              <a:rPr lang="en-US" dirty="0" smtClean="0"/>
              <a:t>Semantics deals with the meaning of words and sentences.</a:t>
            </a:r>
          </a:p>
          <a:p>
            <a:r>
              <a:rPr lang="en-US" dirty="0" smtClean="0"/>
              <a:t>Where syntax is concerned with the formal structure of sentences, semantics deals with the actual meaning of sentences.</a:t>
            </a:r>
          </a:p>
          <a:p>
            <a:r>
              <a:rPr lang="en-US" dirty="0" smtClean="0"/>
              <a:t>Pragmatics is concerned with the role of context in the interpretation of meaning.</a:t>
            </a:r>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Sociolinguistics28</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 language is recognized as being spoken in different varieties, the issue becomes one of deciding how many varieties and how to classify each variety.</a:t>
            </a:r>
          </a:p>
          <a:p>
            <a:r>
              <a:rPr lang="en-US" i="1" dirty="0" smtClean="0"/>
              <a:t>Dialect geography is the term used to describe attempts made to map the distributions </a:t>
            </a:r>
            <a:r>
              <a:rPr lang="en-US" dirty="0" smtClean="0"/>
              <a:t>of various linguistic features so as to show their geographical provenance.</a:t>
            </a:r>
          </a:p>
          <a:p>
            <a:r>
              <a:rPr lang="en-US" dirty="0" smtClean="0"/>
              <a:t>For example, in seeking to determine features of the dialects of English and to show their distributions, dialect geographers try to find answers to questions such as the following.</a:t>
            </a:r>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As a final observation I must reiterate that it is impossible to speak English without an accent. </a:t>
            </a:r>
          </a:p>
          <a:p>
            <a:r>
              <a:rPr lang="en-US" dirty="0" smtClean="0"/>
              <a:t>There is no such thing as an ‘unaccented English.’ RP is an accent, a social one rather than a regional one. </a:t>
            </a:r>
          </a:p>
          <a:p>
            <a:r>
              <a:rPr lang="en-US" dirty="0" smtClean="0"/>
              <a:t>However, we must note that there are different evaluations of the different accents, evaluations arising from social factors not linguistic ones. </a:t>
            </a:r>
          </a:p>
          <a:p>
            <a:r>
              <a:rPr lang="en-US" dirty="0" smtClean="0"/>
              <a:t>Matsuda (1991, p. 1361) says it is really an issue of power: ‘When . . . parties are in a relationship of domination and subordination we tend to say that the dominant is normal, and the subordinate is different from normal. </a:t>
            </a:r>
          </a:p>
          <a:p>
            <a:r>
              <a:rPr lang="en-US" dirty="0" smtClean="0"/>
              <a:t>And so it is with accent. . . . People in power are perceived as speaking normal, unaccented English.</a:t>
            </a:r>
          </a:p>
          <a:p>
            <a:r>
              <a:rPr lang="en-US" dirty="0" smtClean="0"/>
              <a:t> Any speech that is different from that constructed norm is called an accent.’ In the pages that follow we will return constantly to linguistic issues having to do with power.</a:t>
            </a:r>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Sociolinguistics28</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term dialect can also be used to describe differences in  speech associated with various social groups or classes. </a:t>
            </a:r>
          </a:p>
          <a:p>
            <a:r>
              <a:rPr lang="en-US" dirty="0" smtClean="0"/>
              <a:t>There are social dialects as well as regional ones.</a:t>
            </a:r>
          </a:p>
          <a:p>
            <a:r>
              <a:rPr lang="en-US" dirty="0" smtClean="0"/>
              <a:t> An immediate problem is that of defining social group or social class ,giving proper weight to the various factors that can be used to determine social position,</a:t>
            </a:r>
          </a:p>
          <a:p>
            <a:r>
              <a:rPr lang="en-US" dirty="0" smtClean="0"/>
              <a:t> e.g., occupation, place of residence, education, ‘new’ versus ‘old’ money, income, racial or ethnic origin, cultural background, caste, religion, and so on.</a:t>
            </a:r>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Sociolinguistics28</a:t>
            </a:r>
            <a:br>
              <a:rPr lang="en-US" b="1" dirty="0" smtClean="0"/>
            </a:br>
            <a:r>
              <a:rPr lang="en-US" b="1" dirty="0" smtClean="0"/>
              <a:t>Styles, Registers, and Beliefs</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The study of dialects is further complicated by the fact that speakers can adopt different </a:t>
            </a:r>
            <a:r>
              <a:rPr lang="en-US" i="1" dirty="0" smtClean="0"/>
              <a:t>styles of speaking.</a:t>
            </a:r>
          </a:p>
          <a:p>
            <a:r>
              <a:rPr lang="en-US" i="1" dirty="0" smtClean="0"/>
              <a:t> You can speak very formally or very informally, </a:t>
            </a:r>
            <a:r>
              <a:rPr lang="en-US" dirty="0" smtClean="0"/>
              <a:t>your choice being governed by circumstances.</a:t>
            </a:r>
          </a:p>
          <a:p>
            <a:r>
              <a:rPr lang="en-US" dirty="0" smtClean="0"/>
              <a:t> Ceremonial occasions almost invariably require very formal speech, public lectures somewhat less formal, casual conversation quite informal, and conversations between intimates on matters of little importance may be extremely informal and casual. </a:t>
            </a:r>
          </a:p>
          <a:p>
            <a:r>
              <a:rPr lang="en-US" dirty="0" smtClean="0"/>
              <a:t>We may try to relate the level of formality chosen to a variety of factors: the kind of occasion; the various social, age, and other differences that exist between the participants; the particular task that is involved, e.g., writing or speaking;</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 Hudson (1996) says ‘your dialect shows who (or what) you </a:t>
            </a:r>
            <a:r>
              <a:rPr lang="en-US" i="1" dirty="0" smtClean="0"/>
              <a:t>are, </a:t>
            </a:r>
            <a:r>
              <a:rPr lang="en-US" dirty="0" smtClean="0"/>
              <a:t>whilst your register shows what you are </a:t>
            </a:r>
            <a:r>
              <a:rPr lang="en-US" i="1" dirty="0" smtClean="0"/>
              <a:t>doing.’</a:t>
            </a:r>
          </a:p>
          <a:p>
            <a:r>
              <a:rPr lang="en-US" i="1" dirty="0" smtClean="0"/>
              <a:t> He acknowledges that </a:t>
            </a:r>
            <a:r>
              <a:rPr lang="en-US" dirty="0" smtClean="0"/>
              <a:t>‘these concepts are much less distinct than the slogan implies’; </a:t>
            </a:r>
          </a:p>
          <a:p>
            <a:r>
              <a:rPr lang="en-US" dirty="0" smtClean="0"/>
              <a:t>however, you might use them to sort out what would be dialect and register for a professor of sociology from Mississippi; </a:t>
            </a:r>
          </a:p>
          <a:p>
            <a:r>
              <a:rPr lang="en-US" dirty="0" smtClean="0"/>
              <a:t>a hairdresser from Newcastle working in London; a British naval commander; a sheep farmer in New Zealand; </a:t>
            </a:r>
          </a:p>
          <a:p>
            <a:r>
              <a:rPr lang="en-US" dirty="0" smtClean="0"/>
              <a:t>And a ‘street-wise’ person from any location you might choose</a:t>
            </a:r>
          </a:p>
          <a:p>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Sociolinguistics29</a:t>
            </a:r>
            <a:r>
              <a:rPr lang="en-US" dirty="0" smtClean="0"/>
              <a:t/>
            </a:r>
            <a:br>
              <a:rPr lang="en-US" dirty="0" smtClean="0"/>
            </a:br>
            <a:r>
              <a:rPr lang="en-US" dirty="0" smtClean="0"/>
              <a:t>Pidgins and Creoles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Among the many languages of the world are a few often assigned to a somewhat marginal position: </a:t>
            </a:r>
          </a:p>
          <a:p>
            <a:r>
              <a:rPr lang="en-US" dirty="0" smtClean="0"/>
              <a:t>the various lingua </a:t>
            </a:r>
            <a:r>
              <a:rPr lang="en-US" dirty="0" err="1" smtClean="0"/>
              <a:t>francas</a:t>
            </a:r>
            <a:r>
              <a:rPr lang="en-US" dirty="0" smtClean="0"/>
              <a:t>, pidgins, and creoles. </a:t>
            </a:r>
          </a:p>
          <a:p>
            <a:r>
              <a:rPr lang="en-US" dirty="0" smtClean="0"/>
              <a:t>To the best of our knowledge all have existed since time immemorial, but, in comparison with what we know about many ‘fully fledged’ languages, we know comparatively little about them. </a:t>
            </a:r>
          </a:p>
          <a:p>
            <a:r>
              <a:rPr lang="en-US" dirty="0" smtClean="0"/>
              <a:t>There is a paucity of historical records; the history of serious study of such languages goes back only a few decades;</a:t>
            </a:r>
          </a:p>
          <a:p>
            <a:r>
              <a:rPr lang="en-US" dirty="0" smtClean="0"/>
              <a:t> and, because of the circumstances of their use, they have often been regarded as being of little intrinsic value or interest.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Sociolinguistics29</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Hymes</a:t>
            </a:r>
            <a:r>
              <a:rPr lang="en-US" dirty="0" smtClean="0"/>
              <a:t> (1971, p. 3) has pointed out that before the 1930s pidgins and creoles were largely ignored by linguists, who regarded them as ‘marginal languages’ at best.</a:t>
            </a:r>
          </a:p>
          <a:p>
            <a:r>
              <a:rPr lang="en-US" dirty="0" smtClean="0"/>
              <a:t> (Some linguists were even advised to keep away from studying them lest they jeopardize their careers!) </a:t>
            </a:r>
          </a:p>
          <a:p>
            <a:r>
              <a:rPr lang="en-US" dirty="0" smtClean="0"/>
              <a:t>He points out that pidgins and creoles ‘are marginal, in the circumstances of their origin, and in the attitudes towards them on the part of those who speak one of the languages from which they derive.’ </a:t>
            </a:r>
          </a:p>
          <a:p>
            <a:r>
              <a:rPr lang="en-US" dirty="0" smtClean="0"/>
              <a:t>They are also marginal ‘in terms of knowledge about them,’ even though ‘these languages are of central importance to our understanding of language, and central too in the lives of some millions of people.</a:t>
            </a:r>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Sociolinguistics29</a:t>
            </a:r>
            <a:br>
              <a:rPr lang="en-US" b="1" dirty="0" smtClean="0"/>
            </a:br>
            <a:r>
              <a:rPr lang="en-US" b="1" dirty="0" smtClean="0"/>
              <a:t>Lingua </a:t>
            </a:r>
            <a:r>
              <a:rPr lang="en-US" b="1" dirty="0" err="1" smtClean="0"/>
              <a:t>Francas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People who speak different languages who are forced into contact with each other must find some way of communicating, a </a:t>
            </a:r>
            <a:r>
              <a:rPr lang="en-US" i="1" dirty="0" smtClean="0"/>
              <a:t>lingua franca.</a:t>
            </a:r>
          </a:p>
          <a:p>
            <a:r>
              <a:rPr lang="en-US" i="1" dirty="0" smtClean="0"/>
              <a:t> In a publication </a:t>
            </a:r>
            <a:r>
              <a:rPr lang="en-US" dirty="0" smtClean="0"/>
              <a:t>concerned with the use of vernacular languages in education published in Paris in 1953, UNESCO defined a lingua franca as ‘a language which is used habitually by people whose mother tongues are different in order to facilitate communication between them.’ </a:t>
            </a:r>
          </a:p>
          <a:p>
            <a:r>
              <a:rPr lang="en-US" dirty="0" smtClean="0"/>
              <a:t>A variety of other terms can be found which describe much the same phenomenon.</a:t>
            </a:r>
          </a:p>
          <a:p>
            <a:r>
              <a:rPr lang="en-US" dirty="0" smtClean="0"/>
              <a:t> </a:t>
            </a:r>
            <a:r>
              <a:rPr lang="en-US" dirty="0" err="1" smtClean="0"/>
              <a:t>Samarin</a:t>
            </a:r>
            <a:r>
              <a:rPr lang="en-US" dirty="0" smtClean="0"/>
              <a:t>  lists four: a </a:t>
            </a:r>
            <a:r>
              <a:rPr lang="en-US" i="1" dirty="0" smtClean="0"/>
              <a:t>trade language </a:t>
            </a:r>
            <a:r>
              <a:rPr lang="en-US" dirty="0" smtClean="0"/>
              <a:t>(e.g., Hausa in West Africa or Swahili in East Africa); a </a:t>
            </a:r>
            <a:r>
              <a:rPr lang="en-US" i="1" dirty="0" smtClean="0"/>
              <a:t>contact language (e.g., </a:t>
            </a:r>
            <a:r>
              <a:rPr lang="en-US" dirty="0" smtClean="0"/>
              <a:t>Greek </a:t>
            </a:r>
            <a:r>
              <a:rPr lang="en-US" dirty="0" err="1" smtClean="0"/>
              <a:t>koiné</a:t>
            </a:r>
            <a:r>
              <a:rPr lang="en-US" dirty="0" smtClean="0"/>
              <a:t> in the Ancient World);  an </a:t>
            </a:r>
            <a:r>
              <a:rPr lang="en-US" i="1" dirty="0" smtClean="0"/>
              <a:t>international language (e.g., English </a:t>
            </a:r>
            <a:r>
              <a:rPr lang="en-US" dirty="0" smtClean="0"/>
              <a:t>throughout much of our contemporary world); and an </a:t>
            </a:r>
            <a:r>
              <a:rPr lang="en-US" i="1" dirty="0" smtClean="0"/>
              <a:t>auxiliary language (e.g., </a:t>
            </a:r>
            <a:r>
              <a:rPr lang="en-US" dirty="0" smtClean="0"/>
              <a:t>Esperanto or Basic English).</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Sociolinguistics29</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North America, Chinook Jargon was used extensively as a lingua franca among native peoples of the northwest, from British Columbia into Alaska, during the second half of the nineteenth century.</a:t>
            </a:r>
          </a:p>
          <a:p>
            <a:r>
              <a:rPr lang="en-US" dirty="0" smtClean="0"/>
              <a:t> (‘Jargon’ is one of the original derogatory terms for a pidgin.) Speakers of English and French also learned it.</a:t>
            </a:r>
          </a:p>
          <a:p>
            <a:r>
              <a:rPr lang="en-US" dirty="0" smtClean="0"/>
              <a:t> Today Chinook Jargon is virtually extinct. Its vocabulary came from various sources: principally, Nootka, Chinook, Chehalis (all Amerindian languages), French, and English. </a:t>
            </a:r>
          </a:p>
          <a:p>
            <a:r>
              <a:rPr lang="en-US" dirty="0" smtClean="0"/>
              <a:t>The sound system tended to vary according to the native language of whoever spoke Chinook Jargon. </a:t>
            </a:r>
          </a:p>
          <a:p>
            <a:r>
              <a:rPr lang="en-US" dirty="0" smtClean="0"/>
              <a:t>The grammar, ostensibly Chinook, was extremely reduced so that it is really quite difficult to say with conviction that it is more Chinook than anything else.</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Sociolinguistics29</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a:t>
            </a:r>
            <a:r>
              <a:rPr lang="en-US" i="1" dirty="0" smtClean="0"/>
              <a:t>pidgin is a language with no native speakers: it is no one’s first language but </a:t>
            </a:r>
            <a:r>
              <a:rPr lang="en-US" dirty="0" smtClean="0"/>
              <a:t>is a </a:t>
            </a:r>
            <a:r>
              <a:rPr lang="en-US" i="1" dirty="0" smtClean="0"/>
              <a:t>contact language. </a:t>
            </a:r>
          </a:p>
          <a:p>
            <a:r>
              <a:rPr lang="en-US" i="1" dirty="0" smtClean="0"/>
              <a:t>That is, it is the product of a multilingual situation in </a:t>
            </a:r>
            <a:r>
              <a:rPr lang="en-US" dirty="0" smtClean="0"/>
              <a:t>which those who wish to communicate must find or improvise a simple language system that will enable them to do so. </a:t>
            </a:r>
          </a:p>
          <a:p>
            <a:r>
              <a:rPr lang="en-US" dirty="0" smtClean="0"/>
              <a:t>Very often too, that situation is one in which there is an imbalance of power among the languages as the speakers of one language dominate the speakers of the other languages economically and socially. </a:t>
            </a:r>
          </a:p>
          <a:p>
            <a:r>
              <a:rPr lang="en-US" dirty="0" smtClean="0"/>
              <a:t>A highly codified language often accompanies that dominant position. A pidgin is therefore sometimes regarded as a ‘reduced’ variety of a ‘normal’ language,</a:t>
            </a:r>
          </a:p>
          <a:p>
            <a:r>
              <a:rPr lang="en-US" dirty="0" smtClean="0"/>
              <a:t> i.e., one of the aforementioned dominant languages, with simplification of the grammar and vocabulary of that language, considerable phonological variation, and an admixture of local vocabulary to meet the special needs of the contact group. Holm  defines a pidgin as: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TotalTime>
  <Words>10925</Words>
  <Application>Microsoft Office PowerPoint</Application>
  <PresentationFormat>On-screen Show (4:3)</PresentationFormat>
  <Paragraphs>603</Paragraphs>
  <Slides>113</Slides>
  <Notes>0</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Office Theme</vt:lpstr>
      <vt:lpstr>Psycholinguistic &amp; Sociolinguistics</vt:lpstr>
      <vt:lpstr>Definitions</vt:lpstr>
      <vt:lpstr>Introduction to Sociolinguistics1</vt:lpstr>
      <vt:lpstr>Factors Influencing Sociolinguistics1</vt:lpstr>
      <vt:lpstr>Introduction to Psycholinguistics1</vt:lpstr>
      <vt:lpstr>Psycholinguistics2</vt:lpstr>
      <vt:lpstr>Psycholinguistics2</vt:lpstr>
      <vt:lpstr>Psycholinguistics Linguistics-related areas 3</vt:lpstr>
      <vt:lpstr>Psycholinguistics 3</vt:lpstr>
      <vt:lpstr>Psycholinguistics4</vt:lpstr>
      <vt:lpstr>Psycholinguistics4</vt:lpstr>
      <vt:lpstr>Psycholinguistics4</vt:lpstr>
      <vt:lpstr>Psycholinguistics4</vt:lpstr>
      <vt:lpstr>Psycholinguistics5</vt:lpstr>
      <vt:lpstr>Psycholinguistics5</vt:lpstr>
      <vt:lpstr>Psycholinguistics5</vt:lpstr>
      <vt:lpstr>Psycholinguistics5</vt:lpstr>
      <vt:lpstr>Psycholinguistics5</vt:lpstr>
      <vt:lpstr>Psycholinguistics6</vt:lpstr>
      <vt:lpstr>Psycholinguistics6</vt:lpstr>
      <vt:lpstr>Psycholinguistics6 Issues and Areas of Research</vt:lpstr>
      <vt:lpstr>Psycholinguistics6</vt:lpstr>
      <vt:lpstr>Psycholinguistics:6 The Difference Between Phonetics and Phonology</vt:lpstr>
      <vt:lpstr>Psycholinguistics6</vt:lpstr>
      <vt:lpstr>Psycholinguistics7</vt:lpstr>
      <vt:lpstr>Psycholinguistics7</vt:lpstr>
      <vt:lpstr>Psycholinguistics7</vt:lpstr>
      <vt:lpstr>Psycholinguistics7</vt:lpstr>
      <vt:lpstr>Psycholinguistics7</vt:lpstr>
      <vt:lpstr>Psycholinguistics7</vt:lpstr>
      <vt:lpstr> Psycholinguistics7 Top-Down and Bottom-Up processing </vt:lpstr>
      <vt:lpstr>Psycholinguistics7 Top-Down and Bottom-Up processing</vt:lpstr>
      <vt:lpstr>Psycholinguistics8</vt:lpstr>
      <vt:lpstr>Psycholinguistics8</vt:lpstr>
      <vt:lpstr>Psycholinguistics8</vt:lpstr>
      <vt:lpstr>Psycholinguistics9</vt:lpstr>
      <vt:lpstr>Psycholinguistics9</vt:lpstr>
      <vt:lpstr>Psycholinguistics9  Subfields</vt:lpstr>
      <vt:lpstr>Psycholinguistics9  pistons</vt:lpstr>
      <vt:lpstr>Psycholinguistics9  Air valves</vt:lpstr>
      <vt:lpstr>Psycholinguistics9  The two classes of sounds</vt:lpstr>
      <vt:lpstr>Psycholinguistics10</vt:lpstr>
      <vt:lpstr>Psycholinguistics10</vt:lpstr>
      <vt:lpstr>Psycholinguistics10</vt:lpstr>
      <vt:lpstr>Psycholinguistics10</vt:lpstr>
      <vt:lpstr>Psycholinguistics10</vt:lpstr>
      <vt:lpstr>Psycholinguistics11</vt:lpstr>
      <vt:lpstr>Psycholinguistics11</vt:lpstr>
      <vt:lpstr>Psycholinguistics11</vt:lpstr>
      <vt:lpstr>Psycholinguistics11</vt:lpstr>
      <vt:lpstr>Psycholinguistics12</vt:lpstr>
      <vt:lpstr>Psycholinguistics12</vt:lpstr>
      <vt:lpstr>Psycholinguistics13</vt:lpstr>
      <vt:lpstr>Psycholinguistics13</vt:lpstr>
      <vt:lpstr>Psycholinguistics14</vt:lpstr>
      <vt:lpstr>Psycholinguistics15</vt:lpstr>
      <vt:lpstr>Psycholinguistics15</vt:lpstr>
      <vt:lpstr>Psycholinguistics15</vt:lpstr>
      <vt:lpstr>Psycholinguistics16</vt:lpstr>
      <vt:lpstr>Psycholinguistics16</vt:lpstr>
      <vt:lpstr>Psycholinguistics17</vt:lpstr>
      <vt:lpstr>Psycholinguistics17</vt:lpstr>
      <vt:lpstr>Psycholinguistics18</vt:lpstr>
      <vt:lpstr>Psycholinguistics18</vt:lpstr>
      <vt:lpstr>Psycholinguistics19</vt:lpstr>
      <vt:lpstr>Psycholinguistics19</vt:lpstr>
      <vt:lpstr>Psycholinguistics20</vt:lpstr>
      <vt:lpstr>Psycholinguistics20</vt:lpstr>
      <vt:lpstr>Sociolinguistics21</vt:lpstr>
      <vt:lpstr>Sociolinguistics21 Scientific Investigation</vt:lpstr>
      <vt:lpstr>Sociolinguistics and the Sociology of Language22</vt:lpstr>
      <vt:lpstr>Sociolinguistics22 Methodological Concerns</vt:lpstr>
      <vt:lpstr>Sociolinguistics23</vt:lpstr>
      <vt:lpstr>Sociolinguistics23 Overview</vt:lpstr>
      <vt:lpstr>Sociolinguistics23</vt:lpstr>
      <vt:lpstr>Sociolinguistics23 2 Languages, Dialects, and Varieties</vt:lpstr>
      <vt:lpstr>Sociolinguistics24</vt:lpstr>
      <vt:lpstr>Sociolinguistics24</vt:lpstr>
      <vt:lpstr>Sociolinguistics24</vt:lpstr>
      <vt:lpstr>Sociolinguistics25</vt:lpstr>
      <vt:lpstr>Sociolinguistics25</vt:lpstr>
      <vt:lpstr>Sociolinguistics25</vt:lpstr>
      <vt:lpstr>Sociolinguistics25</vt:lpstr>
      <vt:lpstr>Sociolinguistics26</vt:lpstr>
      <vt:lpstr>Sociolinguistics26</vt:lpstr>
      <vt:lpstr>Sociolinguistics26</vt:lpstr>
      <vt:lpstr>Sociolinguistics27</vt:lpstr>
      <vt:lpstr>Sociolinguistics27</vt:lpstr>
      <vt:lpstr>Sociolinguistics28  Regional Dialects</vt:lpstr>
      <vt:lpstr>Sociolinguistics28</vt:lpstr>
      <vt:lpstr>Sociolinguistics28</vt:lpstr>
      <vt:lpstr>Sociolinguistics28</vt:lpstr>
      <vt:lpstr>Sociolinguistics28 Styles, Registers, and Beliefs</vt:lpstr>
      <vt:lpstr>Sociolinguistics29</vt:lpstr>
      <vt:lpstr>Sociolinguistics29 Pidgins and Creoles</vt:lpstr>
      <vt:lpstr>Sociolinguistics29</vt:lpstr>
      <vt:lpstr>Sociolinguistics29 Lingua Francas</vt:lpstr>
      <vt:lpstr>Sociolinguistics29</vt:lpstr>
      <vt:lpstr>Sociolinguistics29</vt:lpstr>
      <vt:lpstr>Sociolinguistics29</vt:lpstr>
      <vt:lpstr>Sociolinguistics30</vt:lpstr>
      <vt:lpstr>Sociolinguistics30</vt:lpstr>
      <vt:lpstr>Sociolinguistics30</vt:lpstr>
      <vt:lpstr>Sociolinguistics30</vt:lpstr>
      <vt:lpstr>Sociolinguistics30</vt:lpstr>
      <vt:lpstr>Sociolinguistics30</vt:lpstr>
      <vt:lpstr>Sociolinguistics31</vt:lpstr>
      <vt:lpstr>Sociolinguistics31</vt:lpstr>
      <vt:lpstr>Sociolinguistics31</vt:lpstr>
      <vt:lpstr>Sociolinguistics31</vt:lpstr>
      <vt:lpstr>Sociolinguistics31</vt:lpstr>
      <vt:lpstr>Sociolinguistics31</vt:lpstr>
      <vt:lpstr>Sociolinguistics31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 &amp; Sociolinguistics</dc:title>
  <dc:creator>Zara Bukhari</dc:creator>
  <cp:lastModifiedBy>stdc_lp</cp:lastModifiedBy>
  <cp:revision>87</cp:revision>
  <dcterms:created xsi:type="dcterms:W3CDTF">2014-07-14T12:15:54Z</dcterms:created>
  <dcterms:modified xsi:type="dcterms:W3CDTF">2014-07-23T01:27:58Z</dcterms:modified>
</cp:coreProperties>
</file>