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87" r:id="rId3"/>
    <p:sldId id="288" r:id="rId4"/>
    <p:sldId id="289" r:id="rId5"/>
    <p:sldId id="290" r:id="rId6"/>
    <p:sldId id="291" r:id="rId7"/>
    <p:sldId id="292" r:id="rId8"/>
    <p:sldId id="293" r:id="rId9"/>
    <p:sldId id="294" r:id="rId10"/>
    <p:sldId id="295" r:id="rId11"/>
    <p:sldId id="296" r:id="rId12"/>
    <p:sldId id="256" r:id="rId13"/>
    <p:sldId id="258" r:id="rId14"/>
    <p:sldId id="285" r:id="rId15"/>
    <p:sldId id="259" r:id="rId16"/>
    <p:sldId id="260" r:id="rId17"/>
    <p:sldId id="272" r:id="rId18"/>
    <p:sldId id="262" r:id="rId19"/>
    <p:sldId id="268" r:id="rId20"/>
    <p:sldId id="261" r:id="rId21"/>
    <p:sldId id="257" r:id="rId22"/>
    <p:sldId id="263" r:id="rId23"/>
    <p:sldId id="264" r:id="rId24"/>
    <p:sldId id="265" r:id="rId25"/>
    <p:sldId id="267" r:id="rId26"/>
    <p:sldId id="266" r:id="rId27"/>
    <p:sldId id="269" r:id="rId28"/>
    <p:sldId id="270" r:id="rId29"/>
    <p:sldId id="271" r:id="rId30"/>
    <p:sldId id="273" r:id="rId31"/>
    <p:sldId id="274" r:id="rId32"/>
    <p:sldId id="276" r:id="rId33"/>
    <p:sldId id="277" r:id="rId34"/>
    <p:sldId id="27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F3EAF3-889F-4B09-AB45-DAA71280AD82}" type="datetimeFigureOut">
              <a:rPr lang="en-US" smtClean="0"/>
              <a:pPr/>
              <a:t>6/20/2014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2E737B-175F-4BAD-890B-1913E845983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F3EAF3-889F-4B09-AB45-DAA71280AD82}" type="datetimeFigureOut">
              <a:rPr lang="en-US" smtClean="0"/>
              <a:pPr/>
              <a:t>6/20/2014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2E737B-175F-4BAD-890B-1913E845983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F3EAF3-889F-4B09-AB45-DAA71280AD82}" type="datetimeFigureOut">
              <a:rPr lang="en-US" smtClean="0"/>
              <a:pPr/>
              <a:t>6/20/2014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2E737B-175F-4BAD-890B-1913E845983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F3EAF3-889F-4B09-AB45-DAA71280AD82}" type="datetimeFigureOut">
              <a:rPr lang="en-US" smtClean="0"/>
              <a:pPr/>
              <a:t>6/20/2014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2E737B-175F-4BAD-890B-1913E845983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F3EAF3-889F-4B09-AB45-DAA71280AD82}" type="datetimeFigureOut">
              <a:rPr lang="en-US" smtClean="0"/>
              <a:pPr/>
              <a:t>6/20/2014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2E737B-175F-4BAD-890B-1913E845983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F3EAF3-889F-4B09-AB45-DAA71280AD82}" type="datetimeFigureOut">
              <a:rPr lang="en-US" smtClean="0"/>
              <a:pPr/>
              <a:t>6/20/2014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2E737B-175F-4BAD-890B-1913E845983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F3EAF3-889F-4B09-AB45-DAA71280AD82}" type="datetimeFigureOut">
              <a:rPr lang="en-US" smtClean="0"/>
              <a:pPr/>
              <a:t>6/20/2014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02E737B-175F-4BAD-890B-1913E845983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F3EAF3-889F-4B09-AB45-DAA71280AD82}" type="datetimeFigureOut">
              <a:rPr lang="en-US" smtClean="0"/>
              <a:pPr/>
              <a:t>6/20/2014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02E737B-175F-4BAD-890B-1913E845983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F3EAF3-889F-4B09-AB45-DAA71280AD82}" type="datetimeFigureOut">
              <a:rPr lang="en-US" smtClean="0"/>
              <a:pPr/>
              <a:t>6/20/2014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02E737B-175F-4BAD-890B-1913E845983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F3EAF3-889F-4B09-AB45-DAA71280AD82}" type="datetimeFigureOut">
              <a:rPr lang="en-US" smtClean="0"/>
              <a:pPr/>
              <a:t>6/20/2014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2E737B-175F-4BAD-890B-1913E845983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F3EAF3-889F-4B09-AB45-DAA71280AD82}" type="datetimeFigureOut">
              <a:rPr lang="en-US" smtClean="0"/>
              <a:pPr/>
              <a:t>6/20/2014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2E737B-175F-4BAD-890B-1913E845983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F3EAF3-889F-4B09-AB45-DAA71280AD82}" type="datetimeFigureOut">
              <a:rPr lang="en-US" smtClean="0"/>
              <a:pPr/>
              <a:t>6/20/2014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2E737B-175F-4BAD-890B-1913E845983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Psycholinguistic</a:t>
            </a:r>
            <a:endParaRPr lang="en-US" dirty="0"/>
          </a:p>
        </p:txBody>
      </p:sp>
      <p:sp>
        <p:nvSpPr>
          <p:cNvPr id="3" name="Subtitle 2"/>
          <p:cNvSpPr>
            <a:spLocks noGrp="1"/>
          </p:cNvSpPr>
          <p:nvPr>
            <p:ph type="subTitle" idx="1"/>
          </p:nvPr>
        </p:nvSpPr>
        <p:spPr/>
        <p:txBody>
          <a:bodyPr/>
          <a:lstStyle/>
          <a:p>
            <a:r>
              <a:rPr lang="en-US" b="1" dirty="0" smtClean="0">
                <a:solidFill>
                  <a:schemeClr val="tx1"/>
                </a:solidFill>
              </a:rPr>
              <a:t>Lecture# 9</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r>
              <a:rPr lang="en-US" dirty="0" smtClean="0"/>
              <a:t>Language acquisition is different from other skills, such as gymnastics, dancing and swimming.</a:t>
            </a:r>
          </a:p>
          <a:p>
            <a:r>
              <a:rPr lang="en-US" dirty="0" smtClean="0"/>
              <a:t>Every normal child learns more than one language unless he is brought up in linguistic isolation, and learns the essentials of language by the age of six.</a:t>
            </a:r>
          </a:p>
          <a:p>
            <a:r>
              <a:rPr lang="en-US" dirty="0" smtClean="0"/>
              <a:t>A child has to be exposed to a community of the language speakers which he has to learn.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r>
              <a:rPr lang="en-US" dirty="0" smtClean="0"/>
              <a:t>A language is not an instinctive gift or that one can inherit from one’s parents, but it is the result of one’s exposure to a certain linguistic community.</a:t>
            </a:r>
          </a:p>
          <a:p>
            <a:r>
              <a:rPr lang="en-US" dirty="0" smtClean="0"/>
              <a:t> Language acquisition is easier in a child than in an adult.</a:t>
            </a:r>
          </a:p>
          <a:p>
            <a:r>
              <a:rPr lang="en-US" dirty="0" smtClean="0"/>
              <a:t>He does not take it as a task, but it is a recreation for him.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
            <a:ext cx="7620000" cy="1524000"/>
          </a:xfrm>
        </p:spPr>
        <p:txBody>
          <a:bodyPr/>
          <a:lstStyle/>
          <a:p>
            <a:r>
              <a:rPr lang="en-US" dirty="0" smtClean="0"/>
              <a:t>Psycholinguistics</a:t>
            </a:r>
            <a:br>
              <a:rPr lang="en-US" dirty="0" smtClean="0"/>
            </a:br>
            <a:r>
              <a:rPr lang="en-US" dirty="0" smtClean="0"/>
              <a:t>Subfields</a:t>
            </a:r>
            <a:endParaRPr lang="en-US" dirty="0"/>
          </a:p>
        </p:txBody>
      </p:sp>
      <p:sp>
        <p:nvSpPr>
          <p:cNvPr id="3" name="Subtitle 2"/>
          <p:cNvSpPr>
            <a:spLocks noGrp="1"/>
          </p:cNvSpPr>
          <p:nvPr>
            <p:ph type="subTitle" idx="1"/>
          </p:nvPr>
        </p:nvSpPr>
        <p:spPr>
          <a:xfrm>
            <a:off x="609600" y="1524000"/>
            <a:ext cx="7467600" cy="4648200"/>
          </a:xfrm>
        </p:spPr>
        <p:txBody>
          <a:bodyPr>
            <a:normAutofit fontScale="77500" lnSpcReduction="20000"/>
          </a:bodyPr>
          <a:lstStyle/>
          <a:p>
            <a:pPr algn="just"/>
            <a:r>
              <a:rPr lang="en-US" dirty="0" smtClean="0">
                <a:solidFill>
                  <a:schemeClr val="tx1"/>
                </a:solidFill>
              </a:rPr>
              <a:t>Phonetics as research discipline has three main branches:</a:t>
            </a:r>
          </a:p>
          <a:p>
            <a:pPr algn="just"/>
            <a:r>
              <a:rPr lang="en-US" dirty="0" smtClean="0">
                <a:solidFill>
                  <a:schemeClr val="tx1"/>
                </a:solidFill>
              </a:rPr>
              <a:t>●articulatory phonetics is concerned with the articulation speech : The position ,shape, and movement of articulators or speech organs ,such as the lips , tongue, and vocal folds.</a:t>
            </a:r>
          </a:p>
          <a:p>
            <a:pPr algn="just"/>
            <a:r>
              <a:rPr lang="en-US" dirty="0" smtClean="0">
                <a:solidFill>
                  <a:schemeClr val="tx1"/>
                </a:solidFill>
              </a:rPr>
              <a:t>●acoustic phonetics is concerned with acoustics of speech : The spectra-temporal properties of the sound waves produced by speech , such as their frequency , amplitude , and harmonic structure.</a:t>
            </a:r>
          </a:p>
          <a:p>
            <a:pPr algn="just"/>
            <a:r>
              <a:rPr lang="en-US" dirty="0" smtClean="0">
                <a:solidFill>
                  <a:schemeClr val="tx1"/>
                </a:solidFill>
              </a:rPr>
              <a:t>●auditory phonetics is concerned with speech perception : the perception ,  categorization  , and recognition  of speech sound and the role of auditory system and  the brain in the same.</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219200"/>
          </a:xfrm>
        </p:spPr>
        <p:txBody>
          <a:bodyPr>
            <a:normAutofit fontScale="90000"/>
          </a:bodyPr>
          <a:lstStyle/>
          <a:p>
            <a:r>
              <a:rPr lang="en-US" dirty="0" smtClean="0"/>
              <a:t>Psycholinguistics </a:t>
            </a:r>
            <a:br>
              <a:rPr lang="en-US" dirty="0" smtClean="0"/>
            </a:br>
            <a:r>
              <a:rPr lang="en-US" dirty="0" err="1" smtClean="0"/>
              <a:t>Articulatory</a:t>
            </a:r>
            <a:r>
              <a:rPr lang="en-US" dirty="0" smtClean="0"/>
              <a:t> phonetics</a:t>
            </a:r>
            <a:endParaRPr lang="en-US" dirty="0"/>
          </a:p>
        </p:txBody>
      </p:sp>
      <p:sp>
        <p:nvSpPr>
          <p:cNvPr id="3" name="Content Placeholder 2"/>
          <p:cNvSpPr>
            <a:spLocks noGrp="1"/>
          </p:cNvSpPr>
          <p:nvPr>
            <p:ph idx="1"/>
          </p:nvPr>
        </p:nvSpPr>
        <p:spPr>
          <a:xfrm>
            <a:off x="381000" y="1371600"/>
            <a:ext cx="8229600" cy="4038599"/>
          </a:xfrm>
        </p:spPr>
        <p:txBody>
          <a:bodyPr>
            <a:normAutofit fontScale="70000" lnSpcReduction="20000"/>
          </a:bodyPr>
          <a:lstStyle/>
          <a:p>
            <a:pPr>
              <a:buNone/>
            </a:pPr>
            <a:r>
              <a:rPr lang="en-US" dirty="0" smtClean="0"/>
              <a:t>●the field of articulatory phonetics is a subfield of phonetics.</a:t>
            </a:r>
          </a:p>
          <a:p>
            <a:pPr>
              <a:buNone/>
            </a:pPr>
            <a:r>
              <a:rPr lang="en-US" dirty="0" smtClean="0"/>
              <a:t>● In studying articulation , phonetician explain how humans produce speech sound via the interaction of different physiological structures.</a:t>
            </a:r>
          </a:p>
          <a:p>
            <a:pPr>
              <a:buNone/>
            </a:pPr>
            <a:r>
              <a:rPr lang="en-US" dirty="0" smtClean="0"/>
              <a:t>● Generally, articulatory phonetics is concerned with the transformation of aerodynamic energy into acoustic energy.</a:t>
            </a:r>
          </a:p>
          <a:p>
            <a:pPr>
              <a:buNone/>
            </a:pPr>
            <a:r>
              <a:rPr lang="en-US" dirty="0" smtClean="0"/>
              <a:t>● Aerodynamic energy refers to the airflow through the vocal tract.</a:t>
            </a:r>
          </a:p>
          <a:p>
            <a:pPr>
              <a:buNone/>
            </a:pPr>
            <a:r>
              <a:rPr lang="en-US" dirty="0" smtClean="0"/>
              <a:t>● Its potential form is air pressure; Its kinetic form is the actual dynamic airflow.</a:t>
            </a:r>
          </a:p>
          <a:p>
            <a:pPr>
              <a:buNone/>
            </a:pPr>
            <a:r>
              <a:rPr lang="en-US" dirty="0" smtClean="0"/>
              <a:t>● Acoustic energy is variation in the air pressure that can be represented  as sound waves, which are then perceived by the human auditory system as sound.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Psycholinguistics</a:t>
            </a:r>
            <a:endParaRPr lang="en-US" dirty="0"/>
          </a:p>
        </p:txBody>
      </p:sp>
      <p:sp>
        <p:nvSpPr>
          <p:cNvPr id="3" name="Content Placeholder 2"/>
          <p:cNvSpPr>
            <a:spLocks noGrp="1"/>
          </p:cNvSpPr>
          <p:nvPr>
            <p:ph idx="1"/>
          </p:nvPr>
        </p:nvSpPr>
        <p:spPr/>
        <p:txBody>
          <a:bodyPr/>
          <a:lstStyle/>
          <a:p>
            <a:r>
              <a:rPr lang="en-US" dirty="0" smtClean="0"/>
              <a:t>OVERVIEW</a:t>
            </a:r>
          </a:p>
          <a:p>
            <a:r>
              <a:rPr lang="en-US" dirty="0" smtClean="0"/>
              <a:t>The vocal tract can viewed through an aerodynamic-</a:t>
            </a:r>
            <a:r>
              <a:rPr lang="en-US" dirty="0" err="1" smtClean="0"/>
              <a:t>biomechanic</a:t>
            </a:r>
            <a:r>
              <a:rPr lang="en-US" dirty="0" smtClean="0"/>
              <a:t> model that includes three main components:</a:t>
            </a:r>
          </a:p>
          <a:p>
            <a:pPr marL="514350" indent="-514350">
              <a:buFont typeface="+mj-lt"/>
              <a:buAutoNum type="arabicPeriod"/>
            </a:pPr>
            <a:r>
              <a:rPr lang="en-US" dirty="0" smtClean="0"/>
              <a:t>Air cavities</a:t>
            </a:r>
          </a:p>
          <a:p>
            <a:pPr marL="514350" indent="-514350">
              <a:buFont typeface="+mj-lt"/>
              <a:buAutoNum type="arabicPeriod"/>
            </a:pPr>
            <a:r>
              <a:rPr lang="en-US" dirty="0" smtClean="0"/>
              <a:t>Pistons</a:t>
            </a:r>
          </a:p>
          <a:p>
            <a:pPr marL="514350" indent="-514350">
              <a:buFont typeface="+mj-lt"/>
              <a:buAutoNum type="arabicPeriod"/>
            </a:pPr>
            <a:r>
              <a:rPr lang="en-US" dirty="0" smtClean="0"/>
              <a:t>Air valves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Psycholinguistics </a:t>
            </a:r>
            <a:br>
              <a:rPr lang="en-US" dirty="0" smtClean="0"/>
            </a:br>
            <a:r>
              <a:rPr lang="en-US" dirty="0" smtClean="0"/>
              <a:t>Air cavities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Air cavities are containers of air molecules of specific volumes and masses. The main air cavities present in the articulatory system are the supraglottal cavity and the subglottal cavity. They are so-named because the glottis, the openable space between the vocal folds internal to the larynx, separates the two cavities.</a:t>
            </a:r>
          </a:p>
          <a:p>
            <a:r>
              <a:rPr lang="en-US" dirty="0" smtClean="0"/>
              <a:t>The supraglottal cavity or the orinasal cavity is divided into an oral subcavity and a nasal  subcavity .The subglottal cavity consists of the trachea and the lungs. The atmosphere external to the articulatory stem may also be consisted an air cavity whose potential connecting points with respect to the body are the nostrils and the  lips.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Psycholinguistics </a:t>
            </a:r>
            <a:br>
              <a:rPr lang="en-US" dirty="0" smtClean="0"/>
            </a:br>
            <a:r>
              <a:rPr lang="en-US" dirty="0" smtClean="0"/>
              <a:t>pistons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Pistons are initiators. </a:t>
            </a:r>
          </a:p>
          <a:p>
            <a:r>
              <a:rPr lang="en-US" dirty="0" smtClean="0"/>
              <a:t>The term initiators refers to the fact that they are used to initiate a change in the volumes of air  cavities, and, by Boyle's Law, the corresponding air pressure of the cavity. </a:t>
            </a:r>
          </a:p>
          <a:p>
            <a:r>
              <a:rPr lang="en-US" dirty="0" smtClean="0"/>
              <a:t>The  term initiation refers to the change.</a:t>
            </a:r>
          </a:p>
          <a:p>
            <a:r>
              <a:rPr lang="en-US" dirty="0" smtClean="0"/>
              <a:t> Since changes in air pressures between connected cavities lead to airflow between the cavities , initiation is also referred to as an airstream mechanism. </a:t>
            </a:r>
          </a:p>
          <a:p>
            <a:r>
              <a:rPr lang="en-US" dirty="0" smtClean="0"/>
              <a:t>The three pistons present in the articulatory system are the larynx, the tongue body, and the physiological structures used to manipulate lung volume (in particular the floor and the walls of the chest). </a:t>
            </a:r>
          </a:p>
          <a:p>
            <a:r>
              <a:rPr lang="en-US" dirty="0" smtClean="0"/>
              <a:t>The lung pistons are used to initiate a </a:t>
            </a:r>
            <a:r>
              <a:rPr lang="en-US" dirty="0" err="1" smtClean="0"/>
              <a:t>pulmonic</a:t>
            </a:r>
            <a:r>
              <a:rPr lang="en-US" dirty="0" smtClean="0"/>
              <a:t> airstream (found in all human languages).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Psycholinguistics </a:t>
            </a:r>
            <a:br>
              <a:rPr lang="en-US" dirty="0" smtClean="0"/>
            </a:br>
            <a:r>
              <a:rPr lang="en-US" dirty="0" smtClean="0"/>
              <a:t>Contd.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larynx is used to initiate the glottalic airstream mechanism by changing the volume of the supraglottal and subglottal cavities via vertical movement of the larynx.(with a closed glottis).</a:t>
            </a:r>
          </a:p>
          <a:p>
            <a:r>
              <a:rPr lang="en-US" dirty="0" smtClean="0"/>
              <a:t> Ejectives and implosives are made with this airstream mechanism. </a:t>
            </a:r>
          </a:p>
          <a:p>
            <a:r>
              <a:rPr lang="en-US" dirty="0" smtClean="0"/>
              <a:t>The tongue body creates a velar airstream by changing the pressure within the oral cavity : the tongue body changes the mouth sub cavity.</a:t>
            </a:r>
          </a:p>
          <a:p>
            <a:r>
              <a:rPr lang="en-US" dirty="0" smtClean="0"/>
              <a:t> Click consonants use the velar airstream mechanism. </a:t>
            </a:r>
          </a:p>
          <a:p>
            <a:r>
              <a:rPr lang="en-US" dirty="0" smtClean="0"/>
              <a:t>Pistons are controlled by various muscles.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Psycholinguistics </a:t>
            </a:r>
            <a:br>
              <a:rPr lang="en-US" dirty="0" smtClean="0"/>
            </a:br>
            <a:r>
              <a:rPr lang="en-US" dirty="0" smtClean="0"/>
              <a:t>Air </a:t>
            </a:r>
            <a:r>
              <a:rPr lang="en-US" dirty="0" smtClean="0"/>
              <a:t>valves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Valves regulate airflow between cavities.</a:t>
            </a:r>
          </a:p>
          <a:p>
            <a:r>
              <a:rPr lang="en-US" dirty="0" smtClean="0"/>
              <a:t> Airflow occurs when an air valve is open and there is a pressure difference between in the connecting cavities.</a:t>
            </a:r>
          </a:p>
          <a:p>
            <a:r>
              <a:rPr lang="en-US" dirty="0" smtClean="0"/>
              <a:t> When an air valve is closed, there is no airflow. </a:t>
            </a:r>
          </a:p>
          <a:p>
            <a:r>
              <a:rPr lang="en-US" dirty="0" smtClean="0"/>
              <a:t>The air valves are the vocal folds (the glottis) which regulate between the supraglottal and subglottal cavities, the velopharyngeal port, which regulates between the oral and nasal cavities, and ….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Psycholinguistics </a:t>
            </a:r>
            <a:br>
              <a:rPr lang="en-US" dirty="0" smtClean="0"/>
            </a:br>
            <a:r>
              <a:rPr lang="en-US" dirty="0" smtClean="0"/>
              <a:t>Air </a:t>
            </a:r>
            <a:r>
              <a:rPr lang="en-US" dirty="0" smtClean="0"/>
              <a:t>valves</a:t>
            </a:r>
            <a:endParaRPr lang="en-US" dirty="0"/>
          </a:p>
        </p:txBody>
      </p:sp>
      <p:sp>
        <p:nvSpPr>
          <p:cNvPr id="3" name="Content Placeholder 2"/>
          <p:cNvSpPr>
            <a:spLocks noGrp="1"/>
          </p:cNvSpPr>
          <p:nvPr>
            <p:ph idx="1"/>
          </p:nvPr>
        </p:nvSpPr>
        <p:spPr/>
        <p:txBody>
          <a:bodyPr/>
          <a:lstStyle/>
          <a:p>
            <a:r>
              <a:rPr lang="en-US" dirty="0" smtClean="0"/>
              <a:t> The tongue, which regulates between the oral cavity and the atmosphere, and the lips, which also regulates between the oral cavity and the atmosphere.</a:t>
            </a:r>
          </a:p>
          <a:p>
            <a:r>
              <a:rPr lang="en-US" dirty="0" smtClean="0"/>
              <a:t> Like the pistons, the air values are also controlled by various muscles.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r>
              <a:rPr lang="en-US" dirty="0" smtClean="0"/>
              <a:t>These theories are known as empiricism and rationalism, respectively.</a:t>
            </a:r>
          </a:p>
          <a:p>
            <a:r>
              <a:rPr lang="en-US" dirty="0" smtClean="0"/>
              <a:t>The empiricists argue that the source of knowledge is experience.</a:t>
            </a:r>
          </a:p>
          <a:p>
            <a:r>
              <a:rPr lang="en-US" dirty="0" smtClean="0"/>
              <a:t>According to them, children begin their learning by imitating, copying and repetition.</a:t>
            </a:r>
          </a:p>
          <a:p>
            <a:r>
              <a:rPr lang="en-US" dirty="0" smtClean="0"/>
              <a:t>According to Taylor(1976), the empiricist says that no linguistic structure is innate, and has to be learned.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Psycholinguistics </a:t>
            </a:r>
            <a:br>
              <a:rPr lang="en-US" dirty="0" smtClean="0"/>
            </a:br>
            <a:r>
              <a:rPr lang="en-US" dirty="0" smtClean="0"/>
              <a:t>Initiation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To produce any kind of sound, there must be movement of air.</a:t>
            </a:r>
          </a:p>
          <a:p>
            <a:r>
              <a:rPr lang="en-US" dirty="0" smtClean="0"/>
              <a:t> To produce sound that people today can interpret as words, the movement of air must pass though the vocal chords, up through the throat and, into mouth or nose to then leave the body.</a:t>
            </a:r>
          </a:p>
          <a:p>
            <a:r>
              <a:rPr lang="en-US" dirty="0" smtClean="0"/>
              <a:t> What forms the different sounds and allows people to create different words is though the different position’s of the mouth. (or as linguists call it “the oral cavity”. This is to distinguish it from the nasal cavity).</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Psycholinguistics </a:t>
            </a:r>
            <a:br>
              <a:rPr lang="en-US" dirty="0" smtClean="0"/>
            </a:br>
            <a:r>
              <a:rPr lang="en-US" dirty="0" smtClean="0"/>
              <a:t>The two classes of sounds</a:t>
            </a:r>
            <a:endParaRPr lang="en-US" dirty="0"/>
          </a:p>
        </p:txBody>
      </p:sp>
      <p:sp>
        <p:nvSpPr>
          <p:cNvPr id="3" name="Content Placeholder 2"/>
          <p:cNvSpPr>
            <a:spLocks noGrp="1"/>
          </p:cNvSpPr>
          <p:nvPr>
            <p:ph idx="1"/>
          </p:nvPr>
        </p:nvSpPr>
        <p:spPr/>
        <p:txBody>
          <a:bodyPr/>
          <a:lstStyle/>
          <a:p>
            <a:r>
              <a:rPr lang="en-US" dirty="0" smtClean="0"/>
              <a:t>Sounds of all languages fall under two categories:</a:t>
            </a:r>
          </a:p>
          <a:p>
            <a:r>
              <a:rPr lang="en-US" dirty="0" smtClean="0"/>
              <a:t> Consonants and Vowels.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Psycholinguistics </a:t>
            </a:r>
            <a:br>
              <a:rPr lang="en-US" dirty="0" smtClean="0"/>
            </a:br>
            <a:r>
              <a:rPr lang="en-US" dirty="0" smtClean="0"/>
              <a:t>Consonants</a:t>
            </a:r>
            <a:endParaRPr lang="en-US" dirty="0"/>
          </a:p>
        </p:txBody>
      </p:sp>
      <p:sp>
        <p:nvSpPr>
          <p:cNvPr id="3" name="Content Placeholder 2"/>
          <p:cNvSpPr>
            <a:spLocks noGrp="1"/>
          </p:cNvSpPr>
          <p:nvPr>
            <p:ph idx="1"/>
          </p:nvPr>
        </p:nvSpPr>
        <p:spPr/>
        <p:txBody>
          <a:bodyPr/>
          <a:lstStyle/>
          <a:p>
            <a:r>
              <a:rPr lang="en-US" dirty="0" smtClean="0"/>
              <a:t>Consonants are produced with some form of restriction or closing in the vocal tract that hinders the air flow from the lungs. </a:t>
            </a:r>
          </a:p>
          <a:p>
            <a:r>
              <a:rPr lang="en-US" dirty="0" smtClean="0"/>
              <a:t>Consonants are classified according to where in the vocal tract the airflow has been restricted.</a:t>
            </a:r>
          </a:p>
          <a:p>
            <a:r>
              <a:rPr lang="en-US" dirty="0" smtClean="0"/>
              <a:t> This is also known as places of articulation.</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Psycholinguistics </a:t>
            </a:r>
            <a:br>
              <a:rPr lang="en-US" dirty="0" smtClean="0"/>
            </a:br>
            <a:r>
              <a:rPr lang="en-US" dirty="0" smtClean="0"/>
              <a:t>Places of articulation</a:t>
            </a:r>
            <a:endParaRPr lang="en-US" dirty="0"/>
          </a:p>
        </p:txBody>
      </p:sp>
      <p:sp>
        <p:nvSpPr>
          <p:cNvPr id="3" name="Content Placeholder 2"/>
          <p:cNvSpPr>
            <a:spLocks noGrp="1"/>
          </p:cNvSpPr>
          <p:nvPr>
            <p:ph idx="1"/>
          </p:nvPr>
        </p:nvSpPr>
        <p:spPr/>
        <p:txBody>
          <a:bodyPr/>
          <a:lstStyle/>
          <a:p>
            <a:r>
              <a:rPr lang="en-US" dirty="0" smtClean="0"/>
              <a:t>Movement of the tongue and lips can create these constrictions and by forming the oral cavity in different ways, different sounds can be produced.</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Psycholinguistics </a:t>
            </a:r>
            <a:br>
              <a:rPr lang="en-US" dirty="0" smtClean="0"/>
            </a:br>
            <a:r>
              <a:rPr lang="en-US" dirty="0" smtClean="0"/>
              <a:t>Bilabial</a:t>
            </a:r>
            <a:endParaRPr lang="en-US" dirty="0"/>
          </a:p>
        </p:txBody>
      </p:sp>
      <p:sp>
        <p:nvSpPr>
          <p:cNvPr id="3" name="Content Placeholder 2"/>
          <p:cNvSpPr>
            <a:spLocks noGrp="1"/>
          </p:cNvSpPr>
          <p:nvPr>
            <p:ph idx="1"/>
          </p:nvPr>
        </p:nvSpPr>
        <p:spPr/>
        <p:txBody>
          <a:bodyPr/>
          <a:lstStyle/>
          <a:p>
            <a:r>
              <a:rPr lang="en-US" dirty="0" smtClean="0"/>
              <a:t>When producing a[b], [p]or[m] articulation is done by bringing both lips together.</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Psycholinguistics </a:t>
            </a:r>
            <a:br>
              <a:rPr lang="en-US" dirty="0" smtClean="0"/>
            </a:br>
            <a:r>
              <a:rPr lang="en-US" dirty="0" err="1" smtClean="0"/>
              <a:t>Labiodental</a:t>
            </a:r>
            <a:endParaRPr lang="en-US" dirty="0"/>
          </a:p>
        </p:txBody>
      </p:sp>
      <p:sp>
        <p:nvSpPr>
          <p:cNvPr id="3" name="Content Placeholder 2"/>
          <p:cNvSpPr>
            <a:spLocks noGrp="1"/>
          </p:cNvSpPr>
          <p:nvPr>
            <p:ph idx="1"/>
          </p:nvPr>
        </p:nvSpPr>
        <p:spPr/>
        <p:txBody>
          <a:bodyPr/>
          <a:lstStyle/>
          <a:p>
            <a:r>
              <a:rPr lang="en-US" dirty="0" smtClean="0"/>
              <a:t>[f] and [v] are also used with lips.</a:t>
            </a:r>
          </a:p>
          <a:p>
            <a:r>
              <a:rPr lang="en-US" dirty="0" smtClean="0"/>
              <a:t> They however are also articulate by touching the bottom lip to the upper teeth.</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Psycholinguistics </a:t>
            </a:r>
            <a:br>
              <a:rPr lang="en-US" dirty="0" smtClean="0"/>
            </a:br>
            <a:r>
              <a:rPr lang="en-US" dirty="0" smtClean="0"/>
              <a:t>Alveolar</a:t>
            </a:r>
            <a:endParaRPr lang="en-US" dirty="0"/>
          </a:p>
        </p:txBody>
      </p:sp>
      <p:sp>
        <p:nvSpPr>
          <p:cNvPr id="3" name="Content Placeholder 2"/>
          <p:cNvSpPr>
            <a:spLocks noGrp="1"/>
          </p:cNvSpPr>
          <p:nvPr>
            <p:ph idx="1"/>
          </p:nvPr>
        </p:nvSpPr>
        <p:spPr/>
        <p:txBody>
          <a:bodyPr/>
          <a:lstStyle/>
          <a:p>
            <a:r>
              <a:rPr lang="en-US" dirty="0" smtClean="0"/>
              <a:t>[t][d][n][s][z][l][r] these seven sounds are produced in many ways where the tongue is raised towards the alveolar ridge.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Psycholinguistics </a:t>
            </a:r>
            <a:br>
              <a:rPr lang="en-US" dirty="0" smtClean="0"/>
            </a:br>
            <a:r>
              <a:rPr lang="en-US" dirty="0" smtClean="0"/>
              <a:t>Palatal</a:t>
            </a:r>
            <a:endParaRPr lang="en-US" dirty="0"/>
          </a:p>
        </p:txBody>
      </p:sp>
      <p:sp>
        <p:nvSpPr>
          <p:cNvPr id="3" name="Content Placeholder 2"/>
          <p:cNvSpPr>
            <a:spLocks noGrp="1"/>
          </p:cNvSpPr>
          <p:nvPr>
            <p:ph idx="1"/>
          </p:nvPr>
        </p:nvSpPr>
        <p:spPr/>
        <p:txBody>
          <a:bodyPr/>
          <a:lstStyle/>
          <a:p>
            <a:r>
              <a:rPr lang="en-US" dirty="0" smtClean="0"/>
              <a:t>[f][‘][t f][d’][j] with these sounds the constriction occurs by raising the front part of the tongue to the palate.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Psycholinguistics </a:t>
            </a:r>
            <a:br>
              <a:rPr lang="en-US" dirty="0" smtClean="0"/>
            </a:br>
            <a:r>
              <a:rPr lang="en-US" dirty="0" smtClean="0"/>
              <a:t>Velar</a:t>
            </a:r>
            <a:endParaRPr lang="en-US" dirty="0"/>
          </a:p>
        </p:txBody>
      </p:sp>
      <p:sp>
        <p:nvSpPr>
          <p:cNvPr id="3" name="Content Placeholder 2"/>
          <p:cNvSpPr>
            <a:spLocks noGrp="1"/>
          </p:cNvSpPr>
          <p:nvPr>
            <p:ph idx="1"/>
          </p:nvPr>
        </p:nvSpPr>
        <p:spPr/>
        <p:txBody>
          <a:bodyPr/>
          <a:lstStyle/>
          <a:p>
            <a:r>
              <a:rPr lang="en-US" dirty="0" smtClean="0"/>
              <a:t>[k][g][k] with these sounds, the constriction occurs by raising the back part of the tongue to the soft palate or the velum.</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Psycholinguistics </a:t>
            </a:r>
            <a:br>
              <a:rPr lang="en-US" dirty="0" smtClean="0"/>
            </a:br>
            <a:r>
              <a:rPr lang="en-US" dirty="0" smtClean="0"/>
              <a:t>Glottal</a:t>
            </a:r>
            <a:endParaRPr lang="en-US" dirty="0"/>
          </a:p>
        </p:txBody>
      </p:sp>
      <p:sp>
        <p:nvSpPr>
          <p:cNvPr id="3" name="Content Placeholder 2"/>
          <p:cNvSpPr>
            <a:spLocks noGrp="1"/>
          </p:cNvSpPr>
          <p:nvPr>
            <p:ph idx="1"/>
          </p:nvPr>
        </p:nvSpPr>
        <p:spPr/>
        <p:txBody>
          <a:bodyPr/>
          <a:lstStyle/>
          <a:p>
            <a:r>
              <a:rPr lang="en-US" dirty="0" smtClean="0"/>
              <a:t>[h][“] the sounds [h] is from the flow of air coming from an open glottal, past the tongue and lips as they prepare to pronounce a vowel sounds, which always follows [h].</a:t>
            </a:r>
          </a:p>
          <a:p>
            <a:r>
              <a:rPr lang="en-US" dirty="0" smtClean="0"/>
              <a:t>If the air is stopped completely at the glottis by tightly  closed vocal chords the sounds upon release of the chords is called a glottal stop[“].</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a:bodyPr>
          <a:lstStyle/>
          <a:p>
            <a:r>
              <a:rPr lang="en-US" dirty="0" smtClean="0"/>
              <a:t>Verbal responses are a subclass of responses in general, and have to be learned through the establishment of connection between stimulus and response.</a:t>
            </a:r>
          </a:p>
          <a:p>
            <a:r>
              <a:rPr lang="en-US" dirty="0" smtClean="0"/>
              <a:t>The empiricists (</a:t>
            </a:r>
            <a:r>
              <a:rPr lang="en-US" dirty="0" err="1" smtClean="0"/>
              <a:t>behaviourists</a:t>
            </a:r>
            <a:r>
              <a:rPr lang="en-US" dirty="0" smtClean="0"/>
              <a:t>) argue that learning a language is controlled by the conditions under which it takes place and that as long as individuals are subjected to the same conditions, they will learn in the same way.</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Psycholinguistics </a:t>
            </a:r>
            <a:br>
              <a:rPr lang="en-US" dirty="0" smtClean="0"/>
            </a:br>
            <a:r>
              <a:rPr lang="en-US" dirty="0" smtClean="0"/>
              <a:t>Uvular's</a:t>
            </a:r>
            <a:endParaRPr lang="en-US" dirty="0"/>
          </a:p>
        </p:txBody>
      </p:sp>
      <p:sp>
        <p:nvSpPr>
          <p:cNvPr id="3" name="Content Placeholder 2"/>
          <p:cNvSpPr>
            <a:spLocks noGrp="1"/>
          </p:cNvSpPr>
          <p:nvPr>
            <p:ph idx="1"/>
          </p:nvPr>
        </p:nvSpPr>
        <p:spPr/>
        <p:txBody>
          <a:bodyPr/>
          <a:lstStyle/>
          <a:p>
            <a:pPr>
              <a:buNone/>
            </a:pPr>
            <a:r>
              <a:rPr lang="en-US" dirty="0" smtClean="0"/>
              <a:t>●[€][q][]</a:t>
            </a:r>
          </a:p>
          <a:p>
            <a:pPr>
              <a:buNone/>
            </a:pPr>
            <a:r>
              <a:rPr lang="en-US" dirty="0" smtClean="0"/>
              <a:t>●These sounds are produced by raising the back of the tongue to the uvula.</a:t>
            </a:r>
          </a:p>
          <a:p>
            <a:pPr>
              <a:buNone/>
            </a:pPr>
            <a:r>
              <a:rPr lang="en-US" dirty="0" smtClean="0"/>
              <a:t>●The ‘r’ in French is often a uvular trill.</a:t>
            </a:r>
          </a:p>
          <a:p>
            <a:pPr>
              <a:buNone/>
            </a:pPr>
            <a:r>
              <a:rPr lang="en-US" dirty="0" smtClean="0"/>
              <a:t>●the uvular sounds [q] and [] occur in Arabic.</a:t>
            </a:r>
          </a:p>
          <a:p>
            <a:pPr>
              <a:buNone/>
            </a:pPr>
            <a:r>
              <a:rPr lang="en-US" dirty="0" smtClean="0"/>
              <a:t>●these do not normally occur in English.</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Psycholinguistics </a:t>
            </a:r>
            <a:br>
              <a:rPr lang="en-US" dirty="0" smtClean="0"/>
            </a:br>
            <a:r>
              <a:rPr lang="en-US" dirty="0" smtClean="0"/>
              <a:t>Vowels </a:t>
            </a:r>
            <a:endParaRPr lang="en-US" dirty="0"/>
          </a:p>
        </p:txBody>
      </p:sp>
      <p:sp>
        <p:nvSpPr>
          <p:cNvPr id="3" name="Content Placeholder 2"/>
          <p:cNvSpPr>
            <a:spLocks noGrp="1"/>
          </p:cNvSpPr>
          <p:nvPr>
            <p:ph idx="1"/>
          </p:nvPr>
        </p:nvSpPr>
        <p:spPr>
          <a:xfrm>
            <a:off x="381000" y="1371600"/>
            <a:ext cx="8229600" cy="4876800"/>
          </a:xfrm>
        </p:spPr>
        <p:txBody>
          <a:bodyPr>
            <a:normAutofit fontScale="25000" lnSpcReduction="20000"/>
          </a:bodyPr>
          <a:lstStyle/>
          <a:p>
            <a:r>
              <a:rPr lang="en-US" sz="12800" dirty="0" smtClean="0"/>
              <a:t>For all practical purposes, temperature can be treated as constant in the articulatory system.</a:t>
            </a:r>
          </a:p>
          <a:p>
            <a:r>
              <a:rPr lang="en-US" sz="12800" dirty="0" smtClean="0"/>
              <a:t>Thus, Boyle’s Law can usefully be written as the following two equations.</a:t>
            </a:r>
          </a:p>
          <a:p>
            <a:pPr>
              <a:buNone/>
            </a:pPr>
            <a:r>
              <a:rPr lang="en-US" sz="12800" dirty="0" smtClean="0"/>
              <a:t>      P₁V₁=P₂V₂  </a:t>
            </a:r>
          </a:p>
          <a:p>
            <a:pPr>
              <a:buNone/>
            </a:pPr>
            <a:r>
              <a:rPr lang="en-US" sz="12800" dirty="0" smtClean="0"/>
              <a:t>V₁/(V₁+∆V)=(P₁+∆P)/P₁</a:t>
            </a:r>
          </a:p>
          <a:p>
            <a:r>
              <a:rPr lang="en-US" sz="12800" dirty="0" smtClean="0"/>
              <a:t>What the above equations express is that given an initial pressure and volume at time the product of these two values will be equal to the product of the pressure and volume at a later time.</a:t>
            </a:r>
          </a:p>
          <a:p>
            <a:pPr>
              <a:buNone/>
            </a:pPr>
            <a:r>
              <a:rPr lang="en-US" sz="8600" dirty="0" smtClean="0"/>
              <a:t>        </a:t>
            </a:r>
          </a:p>
          <a:p>
            <a:pPr>
              <a:buNone/>
            </a:pPr>
            <a:endParaRPr lang="en-US" sz="8600"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Psycholinguistics </a:t>
            </a:r>
            <a:br>
              <a:rPr lang="en-US" dirty="0" smtClean="0"/>
            </a:br>
            <a:r>
              <a:rPr lang="en-US" dirty="0" smtClean="0"/>
              <a:t>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means that increase in the volume of the cavity, there will be corresponding decrease in the pressure of the cavity, and vise versa.</a:t>
            </a:r>
          </a:p>
          <a:p>
            <a:r>
              <a:rPr lang="en-US" dirty="0" smtClean="0"/>
              <a:t>In other words, volume and pressure are inversely proportional(or negatively correlated) to each other.</a:t>
            </a:r>
          </a:p>
          <a:p>
            <a:r>
              <a:rPr lang="en-US" dirty="0" smtClean="0"/>
              <a:t>As applied to the description of the subglottal cavity, when the lung piston contract the lungs, the volume of the subglottal cavity decreases while the subglottal air pressure increases.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Psycholinguistics </a:t>
            </a:r>
            <a:br>
              <a:rPr lang="en-US" dirty="0" smtClean="0"/>
            </a:br>
            <a:r>
              <a:rPr lang="en-US" dirty="0" smtClean="0"/>
              <a:t>Contd.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Conversely, if the lungs are expanded, the pressure decreases.</a:t>
            </a:r>
          </a:p>
          <a:p>
            <a:r>
              <a:rPr lang="en-US" dirty="0" smtClean="0"/>
              <a:t>A situation can be considered where</a:t>
            </a:r>
          </a:p>
          <a:p>
            <a:r>
              <a:rPr lang="en-US" dirty="0" smtClean="0"/>
              <a:t> (1) the vocal fold valve is closed separating supraglottal cavity from the subglottal cavity,</a:t>
            </a:r>
          </a:p>
          <a:p>
            <a:r>
              <a:rPr lang="en-US" dirty="0" smtClean="0"/>
              <a:t> (2) the mouth is open and, therefore, supraglottal air pressure is equal to atmospheric pressure, and</a:t>
            </a:r>
          </a:p>
          <a:p>
            <a:r>
              <a:rPr lang="en-US" dirty="0" smtClean="0"/>
              <a:t> (3) the lungs are contracted resulting in a subglottal pressure that has increase to a pressure that is greater than atmospheric pressure.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Psycholinguistics</a:t>
            </a:r>
            <a:endParaRPr lang="en-US" dirty="0"/>
          </a:p>
        </p:txBody>
      </p:sp>
      <p:sp>
        <p:nvSpPr>
          <p:cNvPr id="3" name="Content Placeholder 2"/>
          <p:cNvSpPr>
            <a:spLocks noGrp="1"/>
          </p:cNvSpPr>
          <p:nvPr>
            <p:ph idx="1"/>
          </p:nvPr>
        </p:nvSpPr>
        <p:spPr/>
        <p:txBody>
          <a:bodyPr/>
          <a:lstStyle/>
          <a:p>
            <a:r>
              <a:rPr lang="en-US" dirty="0" smtClean="0"/>
              <a:t>If the vocal fold valve is subsequently opened, the previously two separate cavities become one unified cavity although the cavities will still be aerodynamically isolated because the glottis valve between them is relatively small and constrictive.</a:t>
            </a:r>
          </a:p>
          <a:p>
            <a:r>
              <a:rPr lang="en-US" dirty="0" smtClean="0"/>
              <a:t>Pascal's law state that the pressure within a system must be equal throughout the system.</a:t>
            </a:r>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r>
              <a:rPr lang="en-US" dirty="0" smtClean="0"/>
              <a:t>Language learning may have variations because of the difference in the past and present experiences of learning aptitudes, motivation, memory and age.</a:t>
            </a:r>
          </a:p>
          <a:p>
            <a:r>
              <a:rPr lang="en-US" dirty="0" smtClean="0"/>
              <a:t>Empiricists are of the view that language learning is not guided by any theory but the application of language to the general principles of learning.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r>
              <a:rPr lang="en-US" dirty="0" smtClean="0"/>
              <a:t>According to empiricists, language is a conditioned </a:t>
            </a:r>
            <a:r>
              <a:rPr lang="en-US" dirty="0" err="1" smtClean="0"/>
              <a:t>behaviour</a:t>
            </a:r>
            <a:r>
              <a:rPr lang="en-US" dirty="0" smtClean="0"/>
              <a:t>, which can be acquired only by inducing the child to behave.</a:t>
            </a:r>
          </a:p>
          <a:p>
            <a:r>
              <a:rPr lang="en-US" dirty="0" smtClean="0"/>
              <a:t>Imitation and repetition play a vital role in learning a language.</a:t>
            </a:r>
          </a:p>
          <a:p>
            <a:r>
              <a:rPr lang="en-US" dirty="0" smtClean="0"/>
              <a:t>First, a child learns a language, and then he responds.</a:t>
            </a:r>
          </a:p>
          <a:p>
            <a:r>
              <a:rPr lang="en-US" dirty="0" smtClean="0"/>
              <a:t>The response should be reinforced in a variety of ways.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strength of learning is measured in terms of the number of times a response has been made and reinforced.</a:t>
            </a:r>
          </a:p>
          <a:p>
            <a:r>
              <a:rPr lang="en-US" dirty="0" smtClean="0"/>
              <a:t>Empiricists laid emphasis on repetition of </a:t>
            </a:r>
            <a:r>
              <a:rPr lang="en-US" dirty="0" err="1" smtClean="0"/>
              <a:t>utterings</a:t>
            </a:r>
            <a:r>
              <a:rPr lang="en-US" dirty="0" smtClean="0"/>
              <a:t>.</a:t>
            </a:r>
          </a:p>
          <a:p>
            <a:r>
              <a:rPr lang="en-US" dirty="0" smtClean="0"/>
              <a:t>A child who utters a word thirty times learn the word better than one who learns it twenty times.</a:t>
            </a:r>
          </a:p>
          <a:p>
            <a:r>
              <a:rPr lang="en-US" dirty="0" smtClean="0"/>
              <a:t>To them, language acquisition is a mechanical process of habit formation. </a:t>
            </a:r>
          </a:p>
          <a:p>
            <a:r>
              <a:rPr lang="en-US" dirty="0" smtClean="0"/>
              <a:t>Skinner (1957) and Osgood et al. (1957) are of this view.</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 the other hand, rationalists or </a:t>
            </a:r>
            <a:r>
              <a:rPr lang="en-US" dirty="0" err="1" smtClean="0"/>
              <a:t>nativists</a:t>
            </a:r>
            <a:r>
              <a:rPr lang="en-US" dirty="0" smtClean="0"/>
              <a:t> , in </a:t>
            </a:r>
            <a:r>
              <a:rPr lang="en-US" dirty="0" err="1" smtClean="0"/>
              <a:t>chomsky’s</a:t>
            </a:r>
            <a:r>
              <a:rPr lang="en-US" dirty="0" smtClean="0"/>
              <a:t>(1968) terms, claim that the structure of language is specified biologically as part of the genetic endowment of humans.</a:t>
            </a:r>
          </a:p>
          <a:p>
            <a:r>
              <a:rPr lang="en-US" dirty="0" smtClean="0"/>
              <a:t>The rationalists contradict the empiricists’ view.</a:t>
            </a:r>
          </a:p>
          <a:p>
            <a:r>
              <a:rPr lang="en-US" dirty="0" smtClean="0"/>
              <a:t>According to them, language learning by children is not subject to a similar conditioning process because they have an inborn capacity which permits them to acquire it through a normal maturational process.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r>
              <a:rPr lang="en-US" dirty="0" smtClean="0"/>
              <a:t>This is the universal character found in all.</a:t>
            </a:r>
          </a:p>
          <a:p>
            <a:r>
              <a:rPr lang="en-US" dirty="0" smtClean="0"/>
              <a:t>Every child has an innate language acquiring device.</a:t>
            </a:r>
          </a:p>
          <a:p>
            <a:r>
              <a:rPr lang="en-US" dirty="0" smtClean="0"/>
              <a:t>The exposure is also equally important which takes place in society.</a:t>
            </a:r>
          </a:p>
          <a:p>
            <a:r>
              <a:rPr lang="en-US" dirty="0" smtClean="0"/>
              <a:t>He modifies the language and forms some hypotheses unconsciously.</a:t>
            </a:r>
          </a:p>
          <a:p>
            <a:r>
              <a:rPr lang="en-US" dirty="0" smtClean="0"/>
              <a:t>This process goes on till he becomes adult.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r>
              <a:rPr lang="en-US" dirty="0" smtClean="0"/>
              <a:t>He goes on constructing an innate grammar, operating over-generalized rules. </a:t>
            </a:r>
          </a:p>
          <a:p>
            <a:r>
              <a:rPr lang="en-US" dirty="0" smtClean="0"/>
              <a:t>Language is transmitted to children naturally, they acquire their native tongue without tutoring.</a:t>
            </a:r>
          </a:p>
          <a:p>
            <a:r>
              <a:rPr lang="en-US" dirty="0" smtClean="0"/>
              <a:t>A child in an English speaking community begins to speak English fluently as one exposed to a community of Malaya, speaks Malaya fluently.</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455</TotalTime>
  <Words>2082</Words>
  <Application>Microsoft Office PowerPoint</Application>
  <PresentationFormat>On-screen Show (4:3)</PresentationFormat>
  <Paragraphs>153</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Psycholinguistic</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 Subfields</vt:lpstr>
      <vt:lpstr>Psycholinguistics  Articulatory phonetics</vt:lpstr>
      <vt:lpstr>Psycholinguistics</vt:lpstr>
      <vt:lpstr>Psycholinguistics  Air cavities</vt:lpstr>
      <vt:lpstr>Psycholinguistics  pistons</vt:lpstr>
      <vt:lpstr>Psycholinguistics  Contd.</vt:lpstr>
      <vt:lpstr>Psycholinguistics  Air valves</vt:lpstr>
      <vt:lpstr>Psycholinguistics  Air valves</vt:lpstr>
      <vt:lpstr>Psycholinguistics  Initiation </vt:lpstr>
      <vt:lpstr>Psycholinguistics  The two classes of sounds</vt:lpstr>
      <vt:lpstr>Psycholinguistics  Consonants</vt:lpstr>
      <vt:lpstr>Psycholinguistics  Places of articulation</vt:lpstr>
      <vt:lpstr>Psycholinguistics  Bilabial</vt:lpstr>
      <vt:lpstr>Psycholinguistics  Labiodental</vt:lpstr>
      <vt:lpstr>Psycholinguistics  Alveolar</vt:lpstr>
      <vt:lpstr>Psycholinguistics  Palatal</vt:lpstr>
      <vt:lpstr>Psycholinguistics  Velar</vt:lpstr>
      <vt:lpstr>Psycholinguistics  Glottal</vt:lpstr>
      <vt:lpstr>Psycholinguistics  Uvular's</vt:lpstr>
      <vt:lpstr>Psycholinguistics  Vowels </vt:lpstr>
      <vt:lpstr>Psycholinguistics  Contd.</vt:lpstr>
      <vt:lpstr>Psycholinguistics  Contd.</vt:lpstr>
      <vt:lpstr>Psycholinguistics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Subfields</dc:title>
  <dc:creator>Windows User</dc:creator>
  <cp:lastModifiedBy>Administrator</cp:lastModifiedBy>
  <cp:revision>48</cp:revision>
  <dcterms:created xsi:type="dcterms:W3CDTF">2014-06-11T07:52:37Z</dcterms:created>
  <dcterms:modified xsi:type="dcterms:W3CDTF">2014-06-20T19:17:23Z</dcterms:modified>
</cp:coreProperties>
</file>