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7"/>
  </p:notesMasterIdLst>
  <p:sldIdLst>
    <p:sldId id="292" r:id="rId2"/>
    <p:sldId id="286" r:id="rId3"/>
    <p:sldId id="287" r:id="rId4"/>
    <p:sldId id="288" r:id="rId5"/>
    <p:sldId id="289" r:id="rId6"/>
    <p:sldId id="290" r:id="rId7"/>
    <p:sldId id="291"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18" autoAdjust="0"/>
  </p:normalViewPr>
  <p:slideViewPr>
    <p:cSldViewPr>
      <p:cViewPr varScale="1">
        <p:scale>
          <a:sx n="65" d="100"/>
          <a:sy n="65" d="100"/>
        </p:scale>
        <p:origin x="-1452" y="-108"/>
      </p:cViewPr>
      <p:guideLst>
        <p:guide orient="horz" pos="2160"/>
        <p:guide pos="2880"/>
      </p:guideLst>
    </p:cSldViewPr>
  </p:slideViewPr>
  <p:outlineViewPr>
    <p:cViewPr>
      <p:scale>
        <a:sx n="33" d="100"/>
        <a:sy n="33" d="100"/>
      </p:scale>
      <p:origin x="0" y="499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FB8DC0-7B82-412E-AF44-1F42F13C08D6}" type="datetimeFigureOut">
              <a:rPr lang="en-US" smtClean="0"/>
              <a:pPr/>
              <a:t>6/13/2014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1E4706-7B37-4710-87C9-3D51884AC06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41E4706-7B37-4710-87C9-3D51884AC06F}" type="slidenum">
              <a:rPr lang="en-US" smtClean="0"/>
              <a:pPr/>
              <a:t>35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AF86F36-B1B4-4278-BC38-7127D7BD7139}" type="datetimeFigureOut">
              <a:rPr lang="en-US" smtClean="0"/>
              <a:pPr/>
              <a:t>6/13/2014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0BC6ED2-079A-49FF-B30F-53BA7D83F934}"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F86F36-B1B4-4278-BC38-7127D7BD7139}" type="datetimeFigureOut">
              <a:rPr lang="en-US" smtClean="0"/>
              <a:pPr/>
              <a:t>6/13/2014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BC6ED2-079A-49FF-B30F-53BA7D83F93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F86F36-B1B4-4278-BC38-7127D7BD7139}" type="datetimeFigureOut">
              <a:rPr lang="en-US" smtClean="0"/>
              <a:pPr/>
              <a:t>6/13/2014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BC6ED2-079A-49FF-B30F-53BA7D83F93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AF86F36-B1B4-4278-BC38-7127D7BD7139}" type="datetimeFigureOut">
              <a:rPr lang="en-US" smtClean="0"/>
              <a:pPr/>
              <a:t>6/13/2014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BC6ED2-079A-49FF-B30F-53BA7D83F934}"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AF86F36-B1B4-4278-BC38-7127D7BD7139}" type="datetimeFigureOut">
              <a:rPr lang="en-US" smtClean="0"/>
              <a:pPr/>
              <a:t>6/13/2014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0BC6ED2-079A-49FF-B30F-53BA7D83F93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AF86F36-B1B4-4278-BC38-7127D7BD7139}" type="datetimeFigureOut">
              <a:rPr lang="en-US" smtClean="0"/>
              <a:pPr/>
              <a:t>6/13/2014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BC6ED2-079A-49FF-B30F-53BA7D83F934}"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AF86F36-B1B4-4278-BC38-7127D7BD7139}" type="datetimeFigureOut">
              <a:rPr lang="en-US" smtClean="0"/>
              <a:pPr/>
              <a:t>6/13/2014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BC6ED2-079A-49FF-B30F-53BA7D83F934}"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AF86F36-B1B4-4278-BC38-7127D7BD7139}" type="datetimeFigureOut">
              <a:rPr lang="en-US" smtClean="0"/>
              <a:pPr/>
              <a:t>6/13/2014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BC6ED2-079A-49FF-B30F-53BA7D83F93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F86F36-B1B4-4278-BC38-7127D7BD7139}" type="datetimeFigureOut">
              <a:rPr lang="en-US" smtClean="0"/>
              <a:pPr/>
              <a:t>6/13/2014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BC6ED2-079A-49FF-B30F-53BA7D83F93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AF86F36-B1B4-4278-BC38-7127D7BD7139}" type="datetimeFigureOut">
              <a:rPr lang="en-US" smtClean="0"/>
              <a:pPr/>
              <a:t>6/13/2014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BC6ED2-079A-49FF-B30F-53BA7D83F934}"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AF86F36-B1B4-4278-BC38-7127D7BD7139}" type="datetimeFigureOut">
              <a:rPr lang="en-US" smtClean="0"/>
              <a:pPr/>
              <a:t>6/13/2014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0BC6ED2-079A-49FF-B30F-53BA7D83F934}"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AF86F36-B1B4-4278-BC38-7127D7BD7139}" type="datetimeFigureOut">
              <a:rPr lang="en-US" smtClean="0"/>
              <a:pPr/>
              <a:t>6/13/2014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0BC6ED2-079A-49FF-B30F-53BA7D83F93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2286000"/>
            <a:ext cx="7772400" cy="1143000"/>
          </a:xfrm>
        </p:spPr>
        <p:txBody>
          <a:bodyPr>
            <a:noAutofit/>
          </a:bodyPr>
          <a:lstStyle/>
          <a:p>
            <a:r>
              <a:rPr lang="en-US" sz="4800" b="1" dirty="0" smtClean="0">
                <a:solidFill>
                  <a:schemeClr val="tx1"/>
                </a:solidFill>
                <a:latin typeface="Adobe Caslon Pro Bold" pitchFamily="18" charset="0"/>
              </a:rPr>
              <a:t>Lecture </a:t>
            </a:r>
            <a:r>
              <a:rPr lang="en-US" sz="4800" b="1" dirty="0" smtClean="0">
                <a:solidFill>
                  <a:schemeClr val="tx1"/>
                </a:solidFill>
                <a:latin typeface="Adobe Caslon Pro Bold" pitchFamily="18" charset="0"/>
              </a:rPr>
              <a:t>6</a:t>
            </a:r>
            <a:br>
              <a:rPr lang="en-US" sz="4800" b="1" dirty="0" smtClean="0">
                <a:solidFill>
                  <a:schemeClr val="tx1"/>
                </a:solidFill>
                <a:latin typeface="Adobe Caslon Pro Bold" pitchFamily="18" charset="0"/>
              </a:rPr>
            </a:br>
            <a:r>
              <a:rPr lang="en-US" sz="4800" b="1" dirty="0" smtClean="0">
                <a:solidFill>
                  <a:schemeClr val="tx1"/>
                </a:solidFill>
                <a:latin typeface="Adobe Caslon Pro Bold" pitchFamily="18" charset="0"/>
              </a:rPr>
              <a:t/>
            </a:r>
            <a:br>
              <a:rPr lang="en-US" sz="4800" b="1" dirty="0" smtClean="0">
                <a:solidFill>
                  <a:schemeClr val="tx1"/>
                </a:solidFill>
                <a:latin typeface="Adobe Caslon Pro Bold" pitchFamily="18" charset="0"/>
              </a:rPr>
            </a:br>
            <a:r>
              <a:rPr lang="en-US" sz="4800" b="1" dirty="0" smtClean="0">
                <a:solidFill>
                  <a:schemeClr val="tx1"/>
                </a:solidFill>
                <a:latin typeface="Adobe Caslon Pro Bold" pitchFamily="18" charset="0"/>
              </a:rPr>
              <a:t>Psycholinguistics</a:t>
            </a:r>
            <a:endParaRPr lang="en-US" sz="4800" b="1" dirty="0">
              <a:solidFill>
                <a:schemeClr val="tx1"/>
              </a:solidFill>
              <a:latin typeface="Adobe Caslon Pro Bold"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rPr>
              <a:t>Psycholinguistics</a:t>
            </a:r>
            <a:endParaRPr lang="en-US" dirty="0"/>
          </a:p>
        </p:txBody>
      </p:sp>
      <p:sp>
        <p:nvSpPr>
          <p:cNvPr id="3" name="Content Placeholder 2"/>
          <p:cNvSpPr>
            <a:spLocks noGrp="1"/>
          </p:cNvSpPr>
          <p:nvPr>
            <p:ph sz="quarter" idx="1"/>
          </p:nvPr>
        </p:nvSpPr>
        <p:spPr/>
        <p:txBody>
          <a:bodyPr>
            <a:normAutofit/>
          </a:bodyPr>
          <a:lstStyle/>
          <a:p>
            <a:r>
              <a:rPr lang="en-US" dirty="0" smtClean="0"/>
              <a:t>As an example of how behavioral methods can be used in psycholinguistics research, Fischer(1977) investigate word using the lexical decision task.</a:t>
            </a:r>
          </a:p>
          <a:p>
            <a:r>
              <a:rPr lang="en-US" dirty="0" smtClean="0"/>
              <a:t>She asked participants to make decision about whether two strings of letter were English words</a:t>
            </a:r>
          </a:p>
          <a:p>
            <a:r>
              <a:rPr lang="en-US" dirty="0" smtClean="0"/>
              <a:t>Sometimes the strings is actual English words requiring a yes response, and other times they would be non-words requiring a no response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rPr>
              <a:t>Psycholinguistics</a:t>
            </a:r>
            <a:endParaRPr lang="en-US" dirty="0"/>
          </a:p>
        </p:txBody>
      </p:sp>
      <p:sp>
        <p:nvSpPr>
          <p:cNvPr id="3" name="Content Placeholder 2"/>
          <p:cNvSpPr>
            <a:spLocks noGrp="1"/>
          </p:cNvSpPr>
          <p:nvPr>
            <p:ph sz="quarter" idx="1"/>
          </p:nvPr>
        </p:nvSpPr>
        <p:spPr/>
        <p:txBody>
          <a:bodyPr/>
          <a:lstStyle/>
          <a:p>
            <a:r>
              <a:rPr lang="en-US" dirty="0" smtClean="0"/>
              <a:t>A subset of the licit words were related semantically while others were non related</a:t>
            </a:r>
          </a:p>
          <a:p>
            <a:r>
              <a:rPr lang="en-US" dirty="0" smtClean="0"/>
              <a:t>Fischer found that related worse pairs were responded to faster when compared to unrelated word pairs</a:t>
            </a:r>
          </a:p>
          <a:p>
            <a:r>
              <a:rPr lang="en-US" dirty="0" smtClean="0"/>
              <a:t>This facilitation suggest that semantic relatedness can facilitate or encoding</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8229600" cy="1143000"/>
          </a:xfrm>
        </p:spPr>
        <p:txBody>
          <a:bodyPr>
            <a:normAutofit fontScale="90000"/>
          </a:bodyPr>
          <a:lstStyle/>
          <a:p>
            <a:pPr algn="ctr"/>
            <a:r>
              <a:rPr lang="en-US" b="1" dirty="0" smtClean="0">
                <a:solidFill>
                  <a:schemeClr val="tx1"/>
                </a:solidFill>
              </a:rPr>
              <a:t>Psycholinguistics</a:t>
            </a:r>
            <a:r>
              <a:rPr lang="en-US" dirty="0" smtClean="0">
                <a:solidFill>
                  <a:schemeClr val="tx1"/>
                </a:solidFill>
              </a:rPr>
              <a:t/>
            </a:r>
            <a:br>
              <a:rPr lang="en-US" dirty="0" smtClean="0">
                <a:solidFill>
                  <a:schemeClr val="tx1"/>
                </a:solidFill>
              </a:rPr>
            </a:br>
            <a:r>
              <a:rPr lang="en-US" dirty="0" smtClean="0">
                <a:solidFill>
                  <a:schemeClr val="tx1"/>
                </a:solidFill>
              </a:rPr>
              <a:t>eye-movements</a:t>
            </a:r>
            <a:endParaRPr lang="en-US" dirty="0">
              <a:solidFill>
                <a:schemeClr val="tx1"/>
              </a:solidFill>
            </a:endParaRPr>
          </a:p>
        </p:txBody>
      </p:sp>
      <p:sp>
        <p:nvSpPr>
          <p:cNvPr id="3" name="Content Placeholder 2"/>
          <p:cNvSpPr>
            <a:spLocks noGrp="1"/>
          </p:cNvSpPr>
          <p:nvPr>
            <p:ph sz="quarter" idx="1"/>
          </p:nvPr>
        </p:nvSpPr>
        <p:spPr/>
        <p:txBody>
          <a:bodyPr/>
          <a:lstStyle/>
          <a:p>
            <a:r>
              <a:rPr lang="en-US" dirty="0" smtClean="0"/>
              <a:t>Recently, eye tracking has been used to study online language processing.</a:t>
            </a:r>
          </a:p>
          <a:p>
            <a:r>
              <a:rPr lang="en-US" dirty="0" smtClean="0"/>
              <a:t>Beginning with Rayner(1978) the importance of eye movement during reading was established</a:t>
            </a:r>
          </a:p>
          <a:p>
            <a:r>
              <a:rPr lang="en-US" dirty="0" smtClean="0"/>
              <a:t>Later, Tanenhaus et al(1995)used the visual word paradigm to stunt the cognitive processes related to spoken language.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rPr>
              <a:t>Psycholinguistics</a:t>
            </a:r>
            <a:endParaRPr lang="en-US" dirty="0"/>
          </a:p>
        </p:txBody>
      </p:sp>
      <p:sp>
        <p:nvSpPr>
          <p:cNvPr id="3" name="Content Placeholder 2"/>
          <p:cNvSpPr>
            <a:spLocks noGrp="1"/>
          </p:cNvSpPr>
          <p:nvPr>
            <p:ph sz="quarter" idx="1"/>
          </p:nvPr>
        </p:nvSpPr>
        <p:spPr/>
        <p:txBody>
          <a:bodyPr/>
          <a:lstStyle/>
          <a:p>
            <a:r>
              <a:rPr lang="en-US" dirty="0" smtClean="0"/>
              <a:t>Assuming that eye movement are closely linked to the current focus of attention, language processing can be studied by monitoring eye movements while a subject is presented auditory with linguistic input.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chemeClr val="tx1"/>
                </a:solidFill>
              </a:rPr>
              <a:t>Psycholinguistics</a:t>
            </a:r>
            <a:r>
              <a:rPr lang="en-US" dirty="0" smtClean="0">
                <a:solidFill>
                  <a:schemeClr val="tx1"/>
                </a:solidFill>
              </a:rPr>
              <a:t/>
            </a:r>
            <a:br>
              <a:rPr lang="en-US" dirty="0" smtClean="0">
                <a:solidFill>
                  <a:schemeClr val="tx1"/>
                </a:solidFill>
              </a:rPr>
            </a:br>
            <a:r>
              <a:rPr lang="en-US" dirty="0" smtClean="0">
                <a:solidFill>
                  <a:schemeClr val="tx1"/>
                </a:solidFill>
              </a:rPr>
              <a:t>Language production errors</a:t>
            </a:r>
            <a:endParaRPr lang="en-US" dirty="0">
              <a:solidFill>
                <a:schemeClr val="tx1"/>
              </a:solidFill>
            </a:endParaRPr>
          </a:p>
        </p:txBody>
      </p:sp>
      <p:sp>
        <p:nvSpPr>
          <p:cNvPr id="3" name="Content Placeholder 2"/>
          <p:cNvSpPr>
            <a:spLocks noGrp="1"/>
          </p:cNvSpPr>
          <p:nvPr>
            <p:ph sz="quarter" idx="1"/>
          </p:nvPr>
        </p:nvSpPr>
        <p:spPr/>
        <p:txBody>
          <a:bodyPr/>
          <a:lstStyle/>
          <a:p>
            <a:r>
              <a:rPr lang="en-US" dirty="0" smtClean="0"/>
              <a:t>The analysis of systematic errors in speech, writing and typing of language as it is produced can provide evidence of the process which has generated it</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chemeClr val="tx1"/>
                </a:solidFill>
              </a:rPr>
              <a:t>Psycholinguistics</a:t>
            </a:r>
            <a:r>
              <a:rPr lang="en-US" dirty="0" smtClean="0">
                <a:solidFill>
                  <a:schemeClr val="tx1"/>
                </a:solidFill>
              </a:rPr>
              <a:t/>
            </a:r>
            <a:br>
              <a:rPr lang="en-US" dirty="0" smtClean="0">
                <a:solidFill>
                  <a:schemeClr val="tx1"/>
                </a:solidFill>
              </a:rPr>
            </a:br>
            <a:r>
              <a:rPr lang="en-US" dirty="0" err="1" smtClean="0">
                <a:solidFill>
                  <a:schemeClr val="tx1"/>
                </a:solidFill>
              </a:rPr>
              <a:t>Neuromaging</a:t>
            </a:r>
            <a:endParaRPr lang="en-US" dirty="0">
              <a:solidFill>
                <a:schemeClr val="tx1"/>
              </a:solidFill>
            </a:endParaRPr>
          </a:p>
        </p:txBody>
      </p:sp>
      <p:sp>
        <p:nvSpPr>
          <p:cNvPr id="3" name="Content Placeholder 2"/>
          <p:cNvSpPr>
            <a:spLocks noGrp="1"/>
          </p:cNvSpPr>
          <p:nvPr>
            <p:ph sz="quarter" idx="1"/>
          </p:nvPr>
        </p:nvSpPr>
        <p:spPr/>
        <p:txBody>
          <a:bodyPr/>
          <a:lstStyle/>
          <a:p>
            <a:r>
              <a:rPr lang="en-US" dirty="0" smtClean="0"/>
              <a:t>Until the recent advent of non invasive medical techniques, brain surgery was the preferred way for language researches to discover how language works in the brain.</a:t>
            </a:r>
          </a:p>
          <a:p>
            <a:r>
              <a:rPr lang="en-US" dirty="0" smtClean="0"/>
              <a:t>For example, severing the corpus </a:t>
            </a:r>
            <a:r>
              <a:rPr lang="en-US" dirty="0" err="1" smtClean="0"/>
              <a:t>callosum</a:t>
            </a:r>
            <a:r>
              <a:rPr lang="en-US" dirty="0" smtClean="0"/>
              <a:t>(the bundles of nerves that connects the two hemisphere of the brain) was at one time a treatments for some forms of epilepsy.</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rPr>
              <a:t>Psycholinguistics</a:t>
            </a:r>
            <a:endParaRPr lang="en-US" dirty="0"/>
          </a:p>
        </p:txBody>
      </p:sp>
      <p:sp>
        <p:nvSpPr>
          <p:cNvPr id="3" name="Content Placeholder 2"/>
          <p:cNvSpPr>
            <a:spLocks noGrp="1"/>
          </p:cNvSpPr>
          <p:nvPr>
            <p:ph sz="quarter" idx="1"/>
          </p:nvPr>
        </p:nvSpPr>
        <p:spPr/>
        <p:txBody>
          <a:bodyPr>
            <a:normAutofit/>
          </a:bodyPr>
          <a:lstStyle/>
          <a:p>
            <a:r>
              <a:rPr lang="en-US" dirty="0" smtClean="0"/>
              <a:t>Researchers could then study the ways in which the comprehension and production of language were affected by such drastic surgery</a:t>
            </a:r>
          </a:p>
          <a:p>
            <a:r>
              <a:rPr lang="en-US" dirty="0" smtClean="0"/>
              <a:t>Where illness made brain surgery necessary, language researchers had an opportunity to pursue their research.</a:t>
            </a:r>
          </a:p>
          <a:p>
            <a:r>
              <a:rPr lang="en-US" dirty="0" smtClean="0"/>
              <a:t>Newer, non-invasive techniques now include brain imaging by positron emission tomography(PET);functional magnetic resonance imaging(</a:t>
            </a:r>
            <a:r>
              <a:rPr lang="en-US" dirty="0" err="1" smtClean="0"/>
              <a:t>fMRI</a:t>
            </a:r>
            <a:r>
              <a:rPr lang="en-US" dirty="0" smtClean="0"/>
              <a:t>);event related potentials(ERPs) in </a:t>
            </a:r>
            <a:r>
              <a:rPr lang="en-US" dirty="0" err="1" smtClean="0"/>
              <a:t>electrotranscranial</a:t>
            </a:r>
            <a:r>
              <a:rPr lang="en-US" dirty="0" smtClean="0"/>
              <a:t> magnetic stimulation(TMS).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rPr>
              <a:t>Psycholinguistics</a:t>
            </a:r>
            <a:endParaRPr lang="en-US" dirty="0"/>
          </a:p>
        </p:txBody>
      </p:sp>
      <p:sp>
        <p:nvSpPr>
          <p:cNvPr id="3" name="Content Placeholder 2"/>
          <p:cNvSpPr>
            <a:spLocks noGrp="1"/>
          </p:cNvSpPr>
          <p:nvPr>
            <p:ph sz="quarter" idx="1"/>
          </p:nvPr>
        </p:nvSpPr>
        <p:spPr>
          <a:xfrm>
            <a:off x="457200" y="1600200"/>
            <a:ext cx="8229600" cy="4267200"/>
          </a:xfrm>
        </p:spPr>
        <p:txBody>
          <a:bodyPr/>
          <a:lstStyle/>
          <a:p>
            <a:r>
              <a:rPr lang="en-US" dirty="0" smtClean="0"/>
              <a:t>Brain imaging tech. vary in their spatial and temporal resolutions.</a:t>
            </a:r>
          </a:p>
          <a:p>
            <a:r>
              <a:rPr lang="en-US" dirty="0" smtClean="0"/>
              <a:t>Each type of methodology presents a set of advantages and disadvantages for studying a particular problem in psycholinguistics.</a:t>
            </a:r>
          </a:p>
          <a:p>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chemeClr val="tx1"/>
                </a:solidFill>
              </a:rPr>
              <a:t>Psycholinguistics</a:t>
            </a:r>
            <a:r>
              <a:rPr lang="en-US" dirty="0" smtClean="0">
                <a:solidFill>
                  <a:schemeClr val="tx1"/>
                </a:solidFill>
              </a:rPr>
              <a:t/>
            </a:r>
            <a:br>
              <a:rPr lang="en-US" dirty="0" smtClean="0">
                <a:solidFill>
                  <a:schemeClr val="tx1"/>
                </a:solidFill>
              </a:rPr>
            </a:br>
            <a:r>
              <a:rPr lang="en-US" dirty="0" smtClean="0">
                <a:solidFill>
                  <a:schemeClr val="tx1"/>
                </a:solidFill>
              </a:rPr>
              <a:t>Computational Modeling</a:t>
            </a:r>
            <a:endParaRPr lang="en-US" dirty="0">
              <a:solidFill>
                <a:schemeClr val="tx1"/>
              </a:solidFill>
            </a:endParaRPr>
          </a:p>
        </p:txBody>
      </p:sp>
      <p:sp>
        <p:nvSpPr>
          <p:cNvPr id="3" name="Content Placeholder 2"/>
          <p:cNvSpPr>
            <a:spLocks noGrp="1"/>
          </p:cNvSpPr>
          <p:nvPr>
            <p:ph sz="quarter" idx="1"/>
          </p:nvPr>
        </p:nvSpPr>
        <p:spPr/>
        <p:txBody>
          <a:bodyPr>
            <a:normAutofit/>
          </a:bodyPr>
          <a:lstStyle/>
          <a:p>
            <a:r>
              <a:rPr lang="en-US" dirty="0" smtClean="0"/>
              <a:t>Computational </a:t>
            </a:r>
            <a:r>
              <a:rPr lang="en-US" dirty="0" err="1" smtClean="0"/>
              <a:t>modelin</a:t>
            </a:r>
            <a:r>
              <a:rPr lang="en-US" dirty="0" smtClean="0"/>
              <a:t>--e.g. the DRC model of reading and word recognition proposed by Colt heart and colleagues--is another methodology.</a:t>
            </a:r>
          </a:p>
          <a:p>
            <a:r>
              <a:rPr lang="en-US" dirty="0" smtClean="0"/>
              <a:t>It refers to the practice of setting up cognitive models in the form of executable computer programs.</a:t>
            </a:r>
          </a:p>
          <a:p>
            <a:r>
              <a:rPr lang="en-US" dirty="0" smtClean="0"/>
              <a:t>Such programs are useful because the require theorists to be explicit in their hypotheses and because they are useful to generate accurate predictions for theoretical models that are so complex that they render discursive analysis unreliable.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rPr>
              <a:t>Psycholinguistics</a:t>
            </a:r>
            <a:endParaRPr lang="en-US" dirty="0"/>
          </a:p>
        </p:txBody>
      </p:sp>
      <p:sp>
        <p:nvSpPr>
          <p:cNvPr id="3" name="Content Placeholder 2"/>
          <p:cNvSpPr>
            <a:spLocks noGrp="1"/>
          </p:cNvSpPr>
          <p:nvPr>
            <p:ph sz="quarter" idx="1"/>
          </p:nvPr>
        </p:nvSpPr>
        <p:spPr/>
        <p:txBody>
          <a:bodyPr/>
          <a:lstStyle/>
          <a:p>
            <a:r>
              <a:rPr lang="en-US" dirty="0" smtClean="0"/>
              <a:t>Another example of computational modeling is McClelland and </a:t>
            </a:r>
            <a:r>
              <a:rPr lang="en-US" dirty="0" err="1" smtClean="0"/>
              <a:t>Elman,s</a:t>
            </a:r>
            <a:r>
              <a:rPr lang="en-US" dirty="0" smtClean="0"/>
              <a:t> TRACE mode of speech perception</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rPr>
              <a:t>Psycholinguistics</a:t>
            </a:r>
            <a:endParaRPr lang="en-US" b="1" dirty="0">
              <a:solidFill>
                <a:schemeClr val="tx1"/>
              </a:solidFill>
            </a:endParaRPr>
          </a:p>
        </p:txBody>
      </p:sp>
      <p:sp>
        <p:nvSpPr>
          <p:cNvPr id="3" name="Content Placeholder 2"/>
          <p:cNvSpPr>
            <a:spLocks noGrp="1"/>
          </p:cNvSpPr>
          <p:nvPr>
            <p:ph sz="quarter" idx="1"/>
          </p:nvPr>
        </p:nvSpPr>
        <p:spPr/>
        <p:txBody>
          <a:bodyPr/>
          <a:lstStyle/>
          <a:p>
            <a:r>
              <a:rPr lang="en-US" b="1" dirty="0" smtClean="0"/>
              <a:t>Working memory</a:t>
            </a:r>
            <a:endParaRPr lang="en-US" dirty="0" smtClean="0"/>
          </a:p>
          <a:p>
            <a:r>
              <a:rPr lang="en-US" dirty="0" smtClean="0"/>
              <a:t>The second type of memory has been traditionally referred to as short-term memory (STM), and more recently as working memory (WM). Although the meaning of the words are similar, there is a subtle difference between them.</a:t>
            </a:r>
          </a:p>
          <a:p>
            <a:pPr>
              <a:buClr>
                <a:schemeClr val="tx1"/>
              </a:buClr>
              <a:buFont typeface="Perpetua" pitchFamily="18" charset="0"/>
              <a:buChar char="•"/>
            </a:pP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chemeClr val="tx1"/>
                </a:solidFill>
              </a:rPr>
              <a:t>Psycholinguistics</a:t>
            </a:r>
            <a:r>
              <a:rPr lang="en-US" dirty="0" smtClean="0">
                <a:solidFill>
                  <a:schemeClr val="tx1"/>
                </a:solidFill>
              </a:rPr>
              <a:t/>
            </a:r>
            <a:br>
              <a:rPr lang="en-US" dirty="0" smtClean="0">
                <a:solidFill>
                  <a:schemeClr val="tx1"/>
                </a:solidFill>
              </a:rPr>
            </a:br>
            <a:r>
              <a:rPr lang="en-US" dirty="0" smtClean="0">
                <a:solidFill>
                  <a:schemeClr val="tx1"/>
                </a:solidFill>
              </a:rPr>
              <a:t>Issues and Areas of Research</a:t>
            </a:r>
            <a:endParaRPr lang="en-US" dirty="0">
              <a:solidFill>
                <a:schemeClr val="tx1"/>
              </a:solidFill>
            </a:endParaRPr>
          </a:p>
        </p:txBody>
      </p:sp>
      <p:sp>
        <p:nvSpPr>
          <p:cNvPr id="3" name="Content Placeholder 2"/>
          <p:cNvSpPr>
            <a:spLocks noGrp="1"/>
          </p:cNvSpPr>
          <p:nvPr>
            <p:ph sz="quarter" idx="1"/>
          </p:nvPr>
        </p:nvSpPr>
        <p:spPr/>
        <p:txBody>
          <a:bodyPr/>
          <a:lstStyle/>
          <a:p>
            <a:r>
              <a:rPr lang="en-US" dirty="0" smtClean="0"/>
              <a:t>Psycholinguistics is concerned with the nature of the computations and processes that the brain undergoes to comprehend and produce language.</a:t>
            </a:r>
          </a:p>
          <a:p>
            <a:r>
              <a:rPr lang="en-US" dirty="0" smtClean="0"/>
              <a:t>For example the cohort model seeks to describe how words are retrieved from the mental lexicon when an individual hears or sees linguistic input.</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rPr>
              <a:t>Psycholinguistics</a:t>
            </a:r>
            <a:endParaRPr lang="en-US" dirty="0"/>
          </a:p>
        </p:txBody>
      </p:sp>
      <p:sp>
        <p:nvSpPr>
          <p:cNvPr id="3" name="Content Placeholder 2"/>
          <p:cNvSpPr>
            <a:spLocks noGrp="1"/>
          </p:cNvSpPr>
          <p:nvPr>
            <p:ph sz="quarter" idx="1"/>
          </p:nvPr>
        </p:nvSpPr>
        <p:spPr/>
        <p:txBody>
          <a:bodyPr>
            <a:normAutofit/>
          </a:bodyPr>
          <a:lstStyle/>
          <a:p>
            <a:r>
              <a:rPr lang="en-US" dirty="0" smtClean="0"/>
              <a:t>Recent research using non  invasive imaging techniques seeks to shed light on just where certain language processes occur in the brain</a:t>
            </a:r>
          </a:p>
          <a:p>
            <a:r>
              <a:rPr lang="en-US" dirty="0" smtClean="0"/>
              <a:t>There are no. of unanswered questions in psycholinguistics, such as whether the human ability to use syntax is based on innate mental structures or emerges from interaction with other humans, and whether some animals can be taught the syntax of human language</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rPr>
              <a:t>Psycholinguistics</a:t>
            </a:r>
            <a:endParaRPr lang="en-US" dirty="0"/>
          </a:p>
        </p:txBody>
      </p:sp>
      <p:sp>
        <p:nvSpPr>
          <p:cNvPr id="3" name="Content Placeholder 2"/>
          <p:cNvSpPr>
            <a:spLocks noGrp="1"/>
          </p:cNvSpPr>
          <p:nvPr>
            <p:ph sz="quarter" idx="1"/>
          </p:nvPr>
        </p:nvSpPr>
        <p:spPr/>
        <p:txBody>
          <a:bodyPr>
            <a:normAutofit/>
          </a:bodyPr>
          <a:lstStyle/>
          <a:p>
            <a:r>
              <a:rPr lang="en-US" dirty="0" smtClean="0"/>
              <a:t>Two other major subfields o psycholinguistics investigates first language acquisitions, the process by which infants acquire language, and second language acquisitions</a:t>
            </a:r>
          </a:p>
          <a:p>
            <a:r>
              <a:rPr lang="en-US" dirty="0" smtClean="0"/>
              <a:t>In addition, it is much more </a:t>
            </a:r>
            <a:r>
              <a:rPr lang="en-US" dirty="0" err="1" smtClean="0"/>
              <a:t>difficut</a:t>
            </a:r>
            <a:r>
              <a:rPr lang="en-US" dirty="0" smtClean="0"/>
              <a:t> for adults to acquires second languages than it is for infants to </a:t>
            </a:r>
            <a:r>
              <a:rPr lang="en-US" dirty="0" err="1" smtClean="0"/>
              <a:t>leran</a:t>
            </a:r>
            <a:r>
              <a:rPr lang="en-US" dirty="0" smtClean="0"/>
              <a:t> their first </a:t>
            </a:r>
            <a:r>
              <a:rPr lang="en-US" dirty="0" err="1" smtClean="0"/>
              <a:t>laguage</a:t>
            </a:r>
            <a:r>
              <a:rPr lang="en-US" dirty="0" smtClean="0"/>
              <a:t>.</a:t>
            </a:r>
          </a:p>
          <a:p>
            <a:r>
              <a:rPr lang="en-US" dirty="0" smtClean="0"/>
              <a:t>thus, sensitive periods may </a:t>
            </a:r>
            <a:r>
              <a:rPr lang="en-US" dirty="0" err="1" smtClean="0"/>
              <a:t>existduring</a:t>
            </a:r>
            <a:r>
              <a:rPr lang="en-US" dirty="0" smtClean="0"/>
              <a:t> which language can be learned readily.</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rPr>
              <a:t>Psycholinguistics</a:t>
            </a:r>
            <a:endParaRPr lang="en-US" dirty="0"/>
          </a:p>
        </p:txBody>
      </p:sp>
      <p:sp>
        <p:nvSpPr>
          <p:cNvPr id="3" name="Content Placeholder 2"/>
          <p:cNvSpPr>
            <a:spLocks noGrp="1"/>
          </p:cNvSpPr>
          <p:nvPr>
            <p:ph sz="quarter" idx="1"/>
          </p:nvPr>
        </p:nvSpPr>
        <p:spPr/>
        <p:txBody>
          <a:bodyPr/>
          <a:lstStyle/>
          <a:p>
            <a:r>
              <a:rPr lang="en-US" dirty="0" smtClean="0"/>
              <a:t>A great deal of research in psycholinguistics focuses on how this ability develops and diminishes over times.</a:t>
            </a:r>
          </a:p>
          <a:p>
            <a:r>
              <a:rPr lang="en-US" dirty="0" smtClean="0"/>
              <a:t>It also seems to be the case that the more languages one knows, the easier it is to learn more.</a:t>
            </a:r>
          </a:p>
          <a:p>
            <a:r>
              <a:rPr lang="en-US" dirty="0" smtClean="0"/>
              <a:t>The field of </a:t>
            </a:r>
            <a:r>
              <a:rPr lang="en-US" dirty="0" err="1" smtClean="0"/>
              <a:t>aphasiology</a:t>
            </a:r>
            <a:r>
              <a:rPr lang="en-US" dirty="0" smtClean="0"/>
              <a:t> deals with language deficits that arise because of brain damage.</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rPr>
              <a:t>Psycholinguistics</a:t>
            </a:r>
            <a:endParaRPr lang="en-US" dirty="0"/>
          </a:p>
        </p:txBody>
      </p:sp>
      <p:sp>
        <p:nvSpPr>
          <p:cNvPr id="3" name="Content Placeholder 2"/>
          <p:cNvSpPr>
            <a:spLocks noGrp="1"/>
          </p:cNvSpPr>
          <p:nvPr>
            <p:ph sz="quarter" idx="1"/>
          </p:nvPr>
        </p:nvSpPr>
        <p:spPr/>
        <p:txBody>
          <a:bodyPr/>
          <a:lstStyle/>
          <a:p>
            <a:r>
              <a:rPr lang="en-US" dirty="0" smtClean="0"/>
              <a:t>Studies in </a:t>
            </a:r>
            <a:r>
              <a:rPr lang="en-US" dirty="0" err="1" smtClean="0"/>
              <a:t>aphasiology</a:t>
            </a:r>
            <a:r>
              <a:rPr lang="en-US" dirty="0" smtClean="0"/>
              <a:t> can both offer advances in therapy for individuals suffering from aphasia, and further insight into how the brain processes language.</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chemeClr val="tx1"/>
                </a:solidFill>
              </a:rPr>
              <a:t>Psycholinguistics</a:t>
            </a:r>
            <a:r>
              <a:rPr lang="en-US" dirty="0" smtClean="0">
                <a:solidFill>
                  <a:schemeClr val="tx1"/>
                </a:solidFill>
              </a:rPr>
              <a:t/>
            </a:r>
            <a:br>
              <a:rPr lang="en-US" dirty="0" smtClean="0">
                <a:solidFill>
                  <a:schemeClr val="tx1"/>
                </a:solidFill>
              </a:rPr>
            </a:br>
            <a:r>
              <a:rPr lang="en-US" dirty="0" smtClean="0">
                <a:solidFill>
                  <a:schemeClr val="tx1"/>
                </a:solidFill>
              </a:rPr>
              <a:t>phonetic</a:t>
            </a:r>
            <a:endParaRPr lang="en-US" dirty="0">
              <a:solidFill>
                <a:schemeClr val="tx1"/>
              </a:solidFill>
            </a:endParaRPr>
          </a:p>
        </p:txBody>
      </p:sp>
      <p:sp>
        <p:nvSpPr>
          <p:cNvPr id="3" name="Content Placeholder 2"/>
          <p:cNvSpPr>
            <a:spLocks noGrp="1"/>
          </p:cNvSpPr>
          <p:nvPr>
            <p:ph sz="quarter" idx="1"/>
          </p:nvPr>
        </p:nvSpPr>
        <p:spPr/>
        <p:txBody>
          <a:bodyPr>
            <a:normAutofit/>
          </a:bodyPr>
          <a:lstStyle/>
          <a:p>
            <a:r>
              <a:rPr lang="en-US" dirty="0" smtClean="0"/>
              <a:t>Phonetics is a branch of linguistics that comprises the study of the sounds of human speech, or—in the case of sign language– the equivalent aspects of sign.</a:t>
            </a:r>
          </a:p>
          <a:p>
            <a:r>
              <a:rPr lang="en-US" dirty="0" smtClean="0"/>
              <a:t>It is concerned with the physical properties of the speech sounds or signals: their physiological production, acoustic properties, auditory perception, and neurophysiologic status.</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rPr>
              <a:t>Psycholinguistics</a:t>
            </a:r>
            <a:endParaRPr lang="en-US" dirty="0"/>
          </a:p>
        </p:txBody>
      </p:sp>
      <p:sp>
        <p:nvSpPr>
          <p:cNvPr id="3" name="Content Placeholder 2"/>
          <p:cNvSpPr>
            <a:spLocks noGrp="1"/>
          </p:cNvSpPr>
          <p:nvPr>
            <p:ph sz="quarter" idx="1"/>
          </p:nvPr>
        </p:nvSpPr>
        <p:spPr/>
        <p:txBody>
          <a:bodyPr/>
          <a:lstStyle/>
          <a:p>
            <a:r>
              <a:rPr lang="en-US" dirty="0" smtClean="0"/>
              <a:t>Phonology, on the other hand, is concerned with the abstract, grammatical characterization of system of sounds or signs.</a:t>
            </a:r>
          </a:p>
          <a:p>
            <a:r>
              <a:rPr lang="en-US" dirty="0" smtClean="0"/>
              <a:t>The field of phonetics is multiple layered subject of linguistics that focuses on speech. </a:t>
            </a:r>
            <a:endParaRPr lang="en-US" dirty="0"/>
          </a:p>
          <a:p>
            <a:r>
              <a:rPr lang="en-US" dirty="0" smtClean="0"/>
              <a:t>In the case of oral language there are three basic areas of studies:</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rPr>
              <a:t>Psycholinguistics</a:t>
            </a:r>
            <a:endParaRPr lang="en-US" dirty="0"/>
          </a:p>
        </p:txBody>
      </p:sp>
      <p:sp>
        <p:nvSpPr>
          <p:cNvPr id="3" name="Content Placeholder 2"/>
          <p:cNvSpPr>
            <a:spLocks noGrp="1"/>
          </p:cNvSpPr>
          <p:nvPr>
            <p:ph sz="quarter" idx="1"/>
          </p:nvPr>
        </p:nvSpPr>
        <p:spPr/>
        <p:txBody>
          <a:bodyPr>
            <a:normAutofit/>
          </a:bodyPr>
          <a:lstStyle/>
          <a:p>
            <a:pPr marL="514350" indent="-514350">
              <a:buFont typeface="+mj-lt"/>
              <a:buAutoNum type="arabicPeriod"/>
            </a:pPr>
            <a:r>
              <a:rPr lang="en-US" b="1" dirty="0" smtClean="0"/>
              <a:t>Articulatory phonetics</a:t>
            </a:r>
            <a:r>
              <a:rPr lang="en-US" dirty="0" smtClean="0"/>
              <a:t>: the study of the production of speech sounds by the articulatory and vocal tract by the speaker</a:t>
            </a:r>
          </a:p>
          <a:p>
            <a:pPr marL="514350" indent="-514350">
              <a:buFont typeface="+mj-lt"/>
              <a:buAutoNum type="arabicPeriod"/>
            </a:pPr>
            <a:r>
              <a:rPr lang="en-US" b="1" dirty="0" smtClean="0"/>
              <a:t>Acoustic phonetics</a:t>
            </a:r>
            <a:r>
              <a:rPr lang="en-US" dirty="0" smtClean="0"/>
              <a:t>: the study of physical transmission of speech sounds from the speaker to the listener</a:t>
            </a:r>
          </a:p>
          <a:p>
            <a:pPr marL="514350" indent="-514350">
              <a:buFont typeface="+mj-lt"/>
              <a:buAutoNum type="arabicPeriod"/>
            </a:pPr>
            <a:r>
              <a:rPr lang="en-US" b="1" dirty="0" smtClean="0"/>
              <a:t>Auditory phonetics</a:t>
            </a:r>
            <a:r>
              <a:rPr lang="en-US" dirty="0" smtClean="0"/>
              <a:t>:  the study of the reception and perception of speech sounds by the listener</a:t>
            </a:r>
          </a:p>
          <a:p>
            <a:pPr marL="514350" indent="-514350">
              <a:buFont typeface="+mj-lt"/>
              <a:buAutoNum type="arabicPeriod"/>
            </a:pP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rPr>
              <a:t>Psycholinguistics</a:t>
            </a:r>
            <a:endParaRPr lang="en-US" dirty="0"/>
          </a:p>
        </p:txBody>
      </p:sp>
      <p:sp>
        <p:nvSpPr>
          <p:cNvPr id="3" name="Content Placeholder 2"/>
          <p:cNvSpPr>
            <a:spLocks noGrp="1"/>
          </p:cNvSpPr>
          <p:nvPr>
            <p:ph sz="quarter" idx="1"/>
          </p:nvPr>
        </p:nvSpPr>
        <p:spPr/>
        <p:txBody>
          <a:bodyPr/>
          <a:lstStyle/>
          <a:p>
            <a:r>
              <a:rPr lang="en-US" dirty="0" smtClean="0"/>
              <a:t>These areas are inter-connected through the common mechanism of sound, such as wavelength, amplitude and  harmonics.</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chemeClr val="tx1"/>
                </a:solidFill>
              </a:rPr>
              <a:t>Psycholinguistics</a:t>
            </a:r>
            <a:r>
              <a:rPr lang="en-US" dirty="0" smtClean="0">
                <a:solidFill>
                  <a:schemeClr val="tx1"/>
                </a:solidFill>
              </a:rPr>
              <a:t/>
            </a:r>
            <a:br>
              <a:rPr lang="en-US" dirty="0" smtClean="0">
                <a:solidFill>
                  <a:schemeClr val="tx1"/>
                </a:solidFill>
              </a:rPr>
            </a:br>
            <a:r>
              <a:rPr lang="en-US" dirty="0" smtClean="0">
                <a:solidFill>
                  <a:schemeClr val="tx1"/>
                </a:solidFill>
              </a:rPr>
              <a:t>History</a:t>
            </a:r>
            <a:endParaRPr lang="en-US" dirty="0">
              <a:solidFill>
                <a:schemeClr val="tx1"/>
              </a:solidFill>
            </a:endParaRPr>
          </a:p>
        </p:txBody>
      </p:sp>
      <p:sp>
        <p:nvSpPr>
          <p:cNvPr id="3" name="Content Placeholder 2"/>
          <p:cNvSpPr>
            <a:spLocks noGrp="1"/>
          </p:cNvSpPr>
          <p:nvPr>
            <p:ph sz="quarter" idx="1"/>
          </p:nvPr>
        </p:nvSpPr>
        <p:spPr/>
        <p:txBody>
          <a:bodyPr/>
          <a:lstStyle/>
          <a:p>
            <a:r>
              <a:rPr lang="en-US" dirty="0" smtClean="0"/>
              <a:t>Phonetic was studied as early as 500 BC in ancient India, with PaGini`s account of the place and manner of articulation of consonants in his 5</a:t>
            </a:r>
            <a:r>
              <a:rPr lang="en-US" baseline="30000" dirty="0" smtClean="0"/>
              <a:t>th</a:t>
            </a:r>
            <a:r>
              <a:rPr lang="en-US" dirty="0" smtClean="0"/>
              <a:t> century BC treatise on Sanskrit.</a:t>
            </a:r>
          </a:p>
          <a:p>
            <a:r>
              <a:rPr lang="en-US" dirty="0" smtClean="0"/>
              <a:t>The major Indic alphabets today order their consonants according to PaGini`s classification.</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rPr>
              <a:t>Psycholinguistics</a:t>
            </a:r>
            <a:endParaRPr lang="en-US" dirty="0"/>
          </a:p>
        </p:txBody>
      </p:sp>
      <p:sp>
        <p:nvSpPr>
          <p:cNvPr id="3" name="Content Placeholder 2"/>
          <p:cNvSpPr>
            <a:spLocks noGrp="1"/>
          </p:cNvSpPr>
          <p:nvPr>
            <p:ph sz="quarter" idx="1"/>
          </p:nvPr>
        </p:nvSpPr>
        <p:spPr/>
        <p:txBody>
          <a:bodyPr>
            <a:normAutofit/>
          </a:bodyPr>
          <a:lstStyle/>
          <a:p>
            <a:r>
              <a:rPr lang="en-US" dirty="0" smtClean="0"/>
              <a:t>The need for short-term storage is easy to state. The contents of the sensory stores are held for at most a few seconds, but many cognitive acts require that we hold onto information for longer periods of time. </a:t>
            </a:r>
          </a:p>
          <a:p>
            <a:r>
              <a:rPr lang="en-US" dirty="0" smtClean="0"/>
              <a:t>Many apparently simple acts, such as solving problems in your head, mentally retracing a path after losing your keys, remembering the topic of a conversation after a distraction, etc. are in fact a complex series of decisions, and it is necessary to have a temporary holding place for intermediate decisions.</a:t>
            </a:r>
          </a:p>
          <a:p>
            <a:pPr>
              <a:buClr>
                <a:schemeClr val="tx1"/>
              </a:buClr>
              <a:buNone/>
            </a:pP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rPr>
              <a:t>Psycholinguistics</a:t>
            </a:r>
            <a:endParaRPr lang="en-US" dirty="0"/>
          </a:p>
        </p:txBody>
      </p:sp>
      <p:sp>
        <p:nvSpPr>
          <p:cNvPr id="3" name="Content Placeholder 2"/>
          <p:cNvSpPr>
            <a:spLocks noGrp="1"/>
          </p:cNvSpPr>
          <p:nvPr>
            <p:ph sz="quarter" idx="1"/>
          </p:nvPr>
        </p:nvSpPr>
        <p:spPr/>
        <p:txBody>
          <a:bodyPr/>
          <a:lstStyle/>
          <a:p>
            <a:r>
              <a:rPr lang="en-US" dirty="0" smtClean="0"/>
              <a:t>Modern phonetics began with Alexander </a:t>
            </a:r>
            <a:r>
              <a:rPr lang="en-US" dirty="0" err="1" smtClean="0"/>
              <a:t>Meliville</a:t>
            </a:r>
            <a:r>
              <a:rPr lang="en-US" dirty="0" smtClean="0"/>
              <a:t> Bell, whose Visible speech introduced  a system of precise notation for writing down speech sounds.</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chemeClr val="tx1"/>
                </a:solidFill>
              </a:rPr>
              <a:t>Psycholinguistics</a:t>
            </a:r>
            <a:r>
              <a:rPr lang="en-US" dirty="0" smtClean="0">
                <a:solidFill>
                  <a:schemeClr val="tx1"/>
                </a:solidFill>
              </a:rPr>
              <a:t/>
            </a:r>
            <a:br>
              <a:rPr lang="en-US" dirty="0" smtClean="0">
                <a:solidFill>
                  <a:schemeClr val="tx1"/>
                </a:solidFill>
              </a:rPr>
            </a:br>
            <a:r>
              <a:rPr lang="en-US" dirty="0" smtClean="0">
                <a:solidFill>
                  <a:schemeClr val="tx1"/>
                </a:solidFill>
              </a:rPr>
              <a:t>Phonetic Transcription</a:t>
            </a:r>
            <a:endParaRPr lang="en-US" dirty="0">
              <a:solidFill>
                <a:schemeClr val="tx1"/>
              </a:solidFill>
            </a:endParaRPr>
          </a:p>
        </p:txBody>
      </p:sp>
      <p:sp>
        <p:nvSpPr>
          <p:cNvPr id="3" name="Content Placeholder 2"/>
          <p:cNvSpPr>
            <a:spLocks noGrp="1"/>
          </p:cNvSpPr>
          <p:nvPr>
            <p:ph sz="quarter" idx="1"/>
          </p:nvPr>
        </p:nvSpPr>
        <p:spPr/>
        <p:txBody>
          <a:bodyPr>
            <a:normAutofit/>
          </a:bodyPr>
          <a:lstStyle/>
          <a:p>
            <a:r>
              <a:rPr lang="en-US" dirty="0" smtClean="0"/>
              <a:t>The international Phonetic Alphabet is used as the basis for the phonetic transcription of speech</a:t>
            </a:r>
          </a:p>
          <a:p>
            <a:r>
              <a:rPr lang="en-US" dirty="0" smtClean="0"/>
              <a:t>It is based on the Latin alphabet and is able to transcribe most feature of speech such as consonants, vowels and suprasgmental feature</a:t>
            </a:r>
          </a:p>
          <a:p>
            <a:r>
              <a:rPr lang="en-US" dirty="0" smtClean="0"/>
              <a:t>Every  documented phoneme available within the known languages in the world is assigned its own corresponding symbol.</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848600" cy="1676400"/>
          </a:xfrm>
        </p:spPr>
        <p:txBody>
          <a:bodyPr>
            <a:normAutofit fontScale="90000"/>
          </a:bodyPr>
          <a:lstStyle/>
          <a:p>
            <a:r>
              <a:rPr lang="en-US" dirty="0" smtClean="0">
                <a:solidFill>
                  <a:schemeClr val="tx1"/>
                </a:solidFill>
              </a:rPr>
              <a:t/>
            </a:r>
            <a:br>
              <a:rPr lang="en-US" dirty="0" smtClean="0">
                <a:solidFill>
                  <a:schemeClr val="tx1"/>
                </a:solidFill>
              </a:rPr>
            </a:br>
            <a:r>
              <a:rPr lang="en-US" dirty="0" smtClean="0">
                <a:solidFill>
                  <a:schemeClr val="tx1"/>
                </a:solidFill>
              </a:rPr>
              <a:t/>
            </a:r>
            <a:br>
              <a:rPr lang="en-US" dirty="0" smtClean="0">
                <a:solidFill>
                  <a:schemeClr val="tx1"/>
                </a:solidFill>
              </a:rPr>
            </a:br>
            <a:r>
              <a:rPr lang="en-US" dirty="0" smtClean="0">
                <a:solidFill>
                  <a:schemeClr val="tx1"/>
                </a:solidFill>
              </a:rPr>
              <a:t/>
            </a:r>
            <a:br>
              <a:rPr lang="en-US" dirty="0" smtClean="0">
                <a:solidFill>
                  <a:schemeClr val="tx1"/>
                </a:solidFill>
              </a:rPr>
            </a:br>
            <a:r>
              <a:rPr lang="en-US" b="1" dirty="0" smtClean="0">
                <a:solidFill>
                  <a:schemeClr val="tx1"/>
                </a:solidFill>
              </a:rPr>
              <a:t>Psycholinguistics:</a:t>
            </a:r>
            <a:br>
              <a:rPr lang="en-US" b="1" dirty="0" smtClean="0">
                <a:solidFill>
                  <a:schemeClr val="tx1"/>
                </a:solidFill>
              </a:rPr>
            </a:br>
            <a:r>
              <a:rPr lang="en-US" dirty="0" smtClean="0">
                <a:solidFill>
                  <a:schemeClr val="tx1"/>
                </a:solidFill>
              </a:rPr>
              <a:t>The Difference Between Phonetics and Phonology</a:t>
            </a:r>
            <a:endParaRPr lang="en-US" dirty="0">
              <a:solidFill>
                <a:schemeClr val="tx1"/>
              </a:solidFill>
            </a:endParaRPr>
          </a:p>
        </p:txBody>
      </p:sp>
      <p:sp>
        <p:nvSpPr>
          <p:cNvPr id="3" name="Content Placeholder 2"/>
          <p:cNvSpPr>
            <a:spLocks noGrp="1"/>
          </p:cNvSpPr>
          <p:nvPr>
            <p:ph sz="quarter" idx="1"/>
          </p:nvPr>
        </p:nvSpPr>
        <p:spPr>
          <a:xfrm>
            <a:off x="914400" y="1905000"/>
            <a:ext cx="7772400" cy="4114800"/>
          </a:xfrm>
        </p:spPr>
        <p:txBody>
          <a:bodyPr>
            <a:normAutofit/>
          </a:bodyPr>
          <a:lstStyle/>
          <a:p>
            <a:r>
              <a:rPr lang="en-US" dirty="0" smtClean="0"/>
              <a:t>Phonology concerns itself with system of phonemes, abstract cognitive units of speech sound or sign which distinguish the words of a language</a:t>
            </a:r>
          </a:p>
          <a:p>
            <a:r>
              <a:rPr lang="en-US" dirty="0" smtClean="0"/>
              <a:t>Phonetics, on the other hand, concerns itself with the productions, transmission, and perception of the physical phenomena which are abstracted in the mind to constitute these speech sounds or signs</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rPr>
              <a:t>Psycholinguistics</a:t>
            </a:r>
            <a:endParaRPr lang="en-US" dirty="0"/>
          </a:p>
        </p:txBody>
      </p:sp>
      <p:sp>
        <p:nvSpPr>
          <p:cNvPr id="3" name="Content Placeholder 2"/>
          <p:cNvSpPr>
            <a:spLocks noGrp="1"/>
          </p:cNvSpPr>
          <p:nvPr>
            <p:ph sz="quarter" idx="1"/>
          </p:nvPr>
        </p:nvSpPr>
        <p:spPr/>
        <p:txBody>
          <a:bodyPr>
            <a:normAutofit/>
          </a:bodyPr>
          <a:lstStyle/>
          <a:p>
            <a:r>
              <a:rPr lang="en-US" dirty="0" smtClean="0"/>
              <a:t>Using an Edison phonograph, Laurimar Hermann investigated the spectral properties of vowels and consonants</a:t>
            </a:r>
          </a:p>
          <a:p>
            <a:r>
              <a:rPr lang="en-US" dirty="0" smtClean="0"/>
              <a:t>It was in these paper that the terms formant was first introduced</a:t>
            </a:r>
          </a:p>
          <a:p>
            <a:r>
              <a:rPr lang="en-US" dirty="0" smtClean="0"/>
              <a:t>Hermann also played back vowels recordings made with Edison phonograph at different speeds in order to test Willis` and </a:t>
            </a:r>
            <a:r>
              <a:rPr lang="en-US" dirty="0" err="1" smtClean="0"/>
              <a:t>Whaetstone</a:t>
            </a:r>
            <a:r>
              <a:rPr lang="en-US" dirty="0" smtClean="0"/>
              <a:t>` theories of vowel production</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chemeClr val="tx1"/>
                </a:solidFill>
              </a:rPr>
              <a:t>Psycholinguistics</a:t>
            </a:r>
            <a:r>
              <a:rPr lang="en-US" dirty="0" smtClean="0">
                <a:solidFill>
                  <a:schemeClr val="tx1"/>
                </a:solidFill>
              </a:rPr>
              <a:t/>
            </a:r>
            <a:br>
              <a:rPr lang="en-US" dirty="0" smtClean="0">
                <a:solidFill>
                  <a:schemeClr val="tx1"/>
                </a:solidFill>
              </a:rPr>
            </a:br>
            <a:r>
              <a:rPr lang="en-US" dirty="0" smtClean="0">
                <a:solidFill>
                  <a:schemeClr val="tx1"/>
                </a:solidFill>
              </a:rPr>
              <a:t>Relation to Phonology</a:t>
            </a:r>
            <a:endParaRPr lang="en-US" dirty="0">
              <a:solidFill>
                <a:schemeClr val="tx1"/>
              </a:solidFill>
            </a:endParaRPr>
          </a:p>
        </p:txBody>
      </p:sp>
      <p:sp>
        <p:nvSpPr>
          <p:cNvPr id="3" name="Content Placeholder 2"/>
          <p:cNvSpPr>
            <a:spLocks noGrp="1"/>
          </p:cNvSpPr>
          <p:nvPr>
            <p:ph sz="quarter" idx="1"/>
          </p:nvPr>
        </p:nvSpPr>
        <p:spPr/>
        <p:txBody>
          <a:bodyPr>
            <a:normAutofit/>
          </a:bodyPr>
          <a:lstStyle/>
          <a:p>
            <a:r>
              <a:rPr lang="en-US" dirty="0" smtClean="0"/>
              <a:t>In contrast to phonetic, phonology is the study of how sounds and gesture pattern in and across languages, relating concerns with other level and aspect of language.</a:t>
            </a:r>
          </a:p>
          <a:p>
            <a:r>
              <a:rPr lang="en-US" dirty="0" smtClean="0"/>
              <a:t>Phonetics deals with the articulatory and acoustic properties of speech sounds, how they are produced and hoe they are perceived</a:t>
            </a:r>
          </a:p>
          <a:p>
            <a:r>
              <a:rPr lang="en-US" dirty="0" smtClean="0"/>
              <a:t>As the part of investigation phoneticians may concern themselves with the physical properties of meaningful sound contrasts or the social meaning encoded in the speech signals.</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rPr>
              <a:t>Psycholinguistics</a:t>
            </a:r>
            <a:endParaRPr lang="en-US" dirty="0">
              <a:solidFill>
                <a:schemeClr val="tx1"/>
              </a:solidFill>
            </a:endParaRPr>
          </a:p>
        </p:txBody>
      </p:sp>
      <p:sp>
        <p:nvSpPr>
          <p:cNvPr id="3" name="Content Placeholder 2"/>
          <p:cNvSpPr>
            <a:spLocks noGrp="1"/>
          </p:cNvSpPr>
          <p:nvPr>
            <p:ph sz="quarter" idx="1"/>
          </p:nvPr>
        </p:nvSpPr>
        <p:spPr/>
        <p:txBody>
          <a:bodyPr>
            <a:normAutofit/>
          </a:bodyPr>
          <a:lstStyle/>
          <a:p>
            <a:r>
              <a:rPr lang="en-US" dirty="0" smtClean="0"/>
              <a:t>However the substantial portion of research in phonetic is not concerned with the meaningful elements in the speech signal</a:t>
            </a:r>
          </a:p>
          <a:p>
            <a:r>
              <a:rPr lang="en-US" dirty="0" smtClean="0"/>
              <a:t>While it is widely agreed that phonology is grounded in phonetics, phonology is the distinct branch of linguistics, concerned with sounds and gesture as abstract unit and their conditioned variation(via ,e.g. ,allophonic rules, constraints or derivational rules)</a:t>
            </a:r>
          </a:p>
          <a:p>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rPr>
              <a:t>Psycholinguistics</a:t>
            </a:r>
            <a:endParaRPr lang="en-US" dirty="0"/>
          </a:p>
        </p:txBody>
      </p:sp>
      <p:sp>
        <p:nvSpPr>
          <p:cNvPr id="3" name="Content Placeholder 2"/>
          <p:cNvSpPr>
            <a:spLocks noGrp="1"/>
          </p:cNvSpPr>
          <p:nvPr>
            <p:ph sz="quarter" idx="1"/>
          </p:nvPr>
        </p:nvSpPr>
        <p:spPr/>
        <p:txBody>
          <a:bodyPr>
            <a:normAutofit/>
          </a:bodyPr>
          <a:lstStyle/>
          <a:p>
            <a:r>
              <a:rPr lang="en-US" dirty="0" smtClean="0"/>
              <a:t>Short-term memory is severely limited in size, or capacity; it can hold approximately 7 plus or minus 2 items of information. As a consequence, we cannot take in a string of digits such as 065848345071591918 and repeat it verbatim unless we reduce the strain on short-term memory. One way to do this is by </a:t>
            </a:r>
            <a:r>
              <a:rPr lang="en-US" b="1" dirty="0" smtClean="0"/>
              <a:t>chunking</a:t>
            </a:r>
            <a:r>
              <a:rPr lang="en-US" dirty="0" smtClean="0"/>
              <a:t>, in which we group individual pieces of information into larger units.</a:t>
            </a:r>
          </a:p>
          <a:p>
            <a:r>
              <a:rPr lang="en-US" dirty="0" smtClean="0"/>
              <a:t>With a little practice, nearly everyone can learn to chunk a 18-digit number into units such as 065-848-345 and 071-591-918.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rPr>
              <a:t>Psycholinguistics</a:t>
            </a:r>
            <a:endParaRPr lang="en-US" dirty="0"/>
          </a:p>
        </p:txBody>
      </p:sp>
      <p:sp>
        <p:nvSpPr>
          <p:cNvPr id="3" name="Content Placeholder 2"/>
          <p:cNvSpPr>
            <a:spLocks noGrp="1"/>
          </p:cNvSpPr>
          <p:nvPr>
            <p:ph sz="quarter" idx="1"/>
          </p:nvPr>
        </p:nvSpPr>
        <p:spPr/>
        <p:txBody>
          <a:bodyPr>
            <a:normAutofit/>
          </a:bodyPr>
          <a:lstStyle/>
          <a:p>
            <a:r>
              <a:rPr lang="en-US" dirty="0" smtClean="0"/>
              <a:t>This arrangement is much easier to remember (at least for me, since these are the phone numbers of two of my children).</a:t>
            </a:r>
          </a:p>
          <a:p>
            <a:r>
              <a:rPr lang="en-US" dirty="0" smtClean="0"/>
              <a:t>Working memory differs from short-term memory in that the term WM conveys a more dynamic view of memory processes. STM was usually viewed as a passive repository of information; WM has both storage and processing functions.</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rPr>
              <a:t>Psycholinguistics</a:t>
            </a:r>
            <a:endParaRPr lang="en-US" dirty="0"/>
          </a:p>
        </p:txBody>
      </p:sp>
      <p:sp>
        <p:nvSpPr>
          <p:cNvPr id="3" name="Content Placeholder 2"/>
          <p:cNvSpPr>
            <a:spLocks noGrp="1"/>
          </p:cNvSpPr>
          <p:nvPr>
            <p:ph sz="quarter" idx="1"/>
          </p:nvPr>
        </p:nvSpPr>
        <p:spPr/>
        <p:txBody>
          <a:bodyPr/>
          <a:lstStyle/>
          <a:p>
            <a:r>
              <a:rPr lang="en-US" dirty="0" smtClean="0"/>
              <a:t>+ </a:t>
            </a:r>
            <a:r>
              <a:rPr lang="en-US" b="1" dirty="0" smtClean="0"/>
              <a:t>The storage function </a:t>
            </a:r>
            <a:r>
              <a:rPr lang="en-US" dirty="0" smtClean="0"/>
              <a:t>is similar to the storage credited to short term memory: we hold on a limited amount of information for a limited amount of time.</a:t>
            </a:r>
          </a:p>
          <a:p>
            <a:r>
              <a:rPr lang="en-US" dirty="0" smtClean="0"/>
              <a:t>+ </a:t>
            </a:r>
            <a:r>
              <a:rPr lang="en-US" b="1" dirty="0" smtClean="0"/>
              <a:t>The processing function </a:t>
            </a:r>
            <a:r>
              <a:rPr lang="en-US" dirty="0" smtClean="0"/>
              <a:t>is related to the concept of processing capacity. Processing capacity refers to the total amount of cognitive resources we may devote to a task (and this amount is assumed to be limited).</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rPr>
              <a:t>Psycholinguistics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Working Memory</a:t>
            </a:r>
          </a:p>
          <a:p>
            <a:r>
              <a:rPr lang="en-US" dirty="0" smtClean="0"/>
              <a:t>Example 1.</a:t>
            </a:r>
          </a:p>
          <a:p>
            <a:r>
              <a:rPr lang="en-US" dirty="0" smtClean="0"/>
              <a:t>Suppose you are asked to multiply 8 times 4 in your head. This would pose no problem. But if the numbers were 84 and 67, the task would be much more </a:t>
            </a:r>
            <a:r>
              <a:rPr lang="en-US" dirty="0" err="1" smtClean="0"/>
              <a:t>diffficult</a:t>
            </a:r>
            <a:r>
              <a:rPr lang="en-US" dirty="0" smtClean="0"/>
              <a:t>. Part of your processing capacity would be devoted to performing the arithmetic operations of multiplying 4 by 7, and part of this capacity would be needed to retain the result (28) in temporary storage while you multiply 8 by 6.</a:t>
            </a:r>
          </a:p>
          <a:p>
            <a:r>
              <a:rPr lang="en-US" dirty="0" smtClean="0"/>
              <a:t>Ultimately, these two functions would be in conflict with one another, competing for the same limited pool of resources.</a:t>
            </a:r>
          </a:p>
          <a:p>
            <a:r>
              <a:rPr lang="en-US" dirty="0" smtClean="0"/>
              <a:t>Working Memory</a:t>
            </a:r>
          </a:p>
          <a:p>
            <a:r>
              <a:rPr lang="en-US" dirty="0" smtClean="0"/>
              <a:t>Example 2.</a:t>
            </a:r>
          </a:p>
          <a:p>
            <a:r>
              <a:rPr lang="en-US" dirty="0" smtClean="0"/>
              <a:t>Alpha-span: words are presented in random order but must be recalled in alphabetical order.</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838200"/>
            <a:ext cx="5105400" cy="762000"/>
          </a:xfrm>
        </p:spPr>
        <p:txBody>
          <a:bodyPr>
            <a:normAutofit/>
          </a:bodyPr>
          <a:lstStyle/>
          <a:p>
            <a:r>
              <a:rPr lang="en-US" dirty="0" smtClean="0">
                <a:solidFill>
                  <a:schemeClr val="tx1"/>
                </a:solidFill>
              </a:rPr>
              <a:t>Behavioral Tasks</a:t>
            </a:r>
            <a:endParaRPr lang="en-US" dirty="0">
              <a:solidFill>
                <a:schemeClr val="tx1"/>
              </a:solidFill>
            </a:endParaRPr>
          </a:p>
        </p:txBody>
      </p:sp>
      <p:sp>
        <p:nvSpPr>
          <p:cNvPr id="3" name="Content Placeholder 2"/>
          <p:cNvSpPr>
            <a:spLocks noGrp="1"/>
          </p:cNvSpPr>
          <p:nvPr>
            <p:ph sz="quarter" idx="1"/>
          </p:nvPr>
        </p:nvSpPr>
        <p:spPr/>
        <p:txBody>
          <a:bodyPr>
            <a:normAutofit/>
          </a:bodyPr>
          <a:lstStyle/>
          <a:p>
            <a:r>
              <a:rPr lang="en-US" dirty="0" smtClean="0"/>
              <a:t>Many of the experiments conducted in psycholinguistics, especially earlier on, are behavioral inn nature</a:t>
            </a:r>
          </a:p>
          <a:p>
            <a:r>
              <a:rPr lang="en-US" dirty="0" smtClean="0"/>
              <a:t>In these types of studies, subjects are presented with linguistic stimuli and asked to perform an action</a:t>
            </a:r>
          </a:p>
          <a:p>
            <a:r>
              <a:rPr lang="en-US" dirty="0" smtClean="0"/>
              <a:t>For example they may be asked to make a judgment about a word(lexical decision),reproduce the stimulus, or name visually presented word aloud</a:t>
            </a:r>
          </a:p>
          <a:p>
            <a:endParaRPr lang="en-US" dirty="0"/>
          </a:p>
        </p:txBody>
      </p:sp>
      <p:sp>
        <p:nvSpPr>
          <p:cNvPr id="4" name="TextBox 3"/>
          <p:cNvSpPr txBox="1"/>
          <p:nvPr/>
        </p:nvSpPr>
        <p:spPr>
          <a:xfrm>
            <a:off x="762000" y="0"/>
            <a:ext cx="6934200" cy="584775"/>
          </a:xfrm>
          <a:prstGeom prst="rect">
            <a:avLst/>
          </a:prstGeom>
          <a:noFill/>
        </p:spPr>
        <p:txBody>
          <a:bodyPr wrap="square" rtlCol="0">
            <a:spAutoFit/>
          </a:bodyPr>
          <a:lstStyle/>
          <a:p>
            <a:pPr algn="ctr"/>
            <a:r>
              <a:rPr lang="en-US" sz="3200" b="1" dirty="0" smtClean="0"/>
              <a:t>Psycholinguistics Methodologies</a:t>
            </a:r>
            <a:endParaRPr lang="en-US" sz="32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rPr>
              <a:t>Psycholinguistics</a:t>
            </a:r>
            <a:endParaRPr lang="en-US" dirty="0"/>
          </a:p>
        </p:txBody>
      </p:sp>
      <p:sp>
        <p:nvSpPr>
          <p:cNvPr id="3" name="Content Placeholder 2"/>
          <p:cNvSpPr>
            <a:spLocks noGrp="1"/>
          </p:cNvSpPr>
          <p:nvPr>
            <p:ph sz="quarter" idx="1"/>
          </p:nvPr>
        </p:nvSpPr>
        <p:spPr/>
        <p:txBody>
          <a:bodyPr>
            <a:normAutofit/>
          </a:bodyPr>
          <a:lstStyle/>
          <a:p>
            <a:r>
              <a:rPr lang="en-US" dirty="0" smtClean="0"/>
              <a:t>Reaction times to respond to the stimuli(usually on the order of milliseconds) and proportion of correct responses are the most often employed measures of performance in behavioral tasks.</a:t>
            </a:r>
          </a:p>
          <a:p>
            <a:r>
              <a:rPr lang="en-US" dirty="0" smtClean="0"/>
              <a:t>Such experiments often take advantages of printing effects, whereby a priming word or phrase appearing in the experiment can speed up the lexical decision for a related target word later</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307</TotalTime>
  <Words>1922</Words>
  <Application>Microsoft Office PowerPoint</Application>
  <PresentationFormat>On-screen Show (4:3)</PresentationFormat>
  <Paragraphs>117</Paragraphs>
  <Slides>35</Slides>
  <Notes>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Equity</vt:lpstr>
      <vt:lpstr>Lecture 6  Psycholinguistics</vt:lpstr>
      <vt:lpstr>Psycholinguistics</vt:lpstr>
      <vt:lpstr>Psycholinguistics</vt:lpstr>
      <vt:lpstr>Psycholinguistics</vt:lpstr>
      <vt:lpstr>Psycholinguistics</vt:lpstr>
      <vt:lpstr>Psycholinguistics</vt:lpstr>
      <vt:lpstr>Psycholinguistics</vt:lpstr>
      <vt:lpstr>Behavioral Tasks</vt:lpstr>
      <vt:lpstr>Psycholinguistics</vt:lpstr>
      <vt:lpstr>Psycholinguistics</vt:lpstr>
      <vt:lpstr>Psycholinguistics</vt:lpstr>
      <vt:lpstr>Psycholinguistics eye-movements</vt:lpstr>
      <vt:lpstr>Psycholinguistics</vt:lpstr>
      <vt:lpstr>Psycholinguistics Language production errors</vt:lpstr>
      <vt:lpstr>Psycholinguistics Neuromaging</vt:lpstr>
      <vt:lpstr>Psycholinguistics</vt:lpstr>
      <vt:lpstr>Psycholinguistics</vt:lpstr>
      <vt:lpstr>Psycholinguistics Computational Modeling</vt:lpstr>
      <vt:lpstr>Psycholinguistics</vt:lpstr>
      <vt:lpstr>Psycholinguistics Issues and Areas of Research</vt:lpstr>
      <vt:lpstr>Psycholinguistics</vt:lpstr>
      <vt:lpstr>Psycholinguistics</vt:lpstr>
      <vt:lpstr>Psycholinguistics</vt:lpstr>
      <vt:lpstr>Psycholinguistics</vt:lpstr>
      <vt:lpstr>Psycholinguistics phonetic</vt:lpstr>
      <vt:lpstr>Psycholinguistics</vt:lpstr>
      <vt:lpstr>Psycholinguistics</vt:lpstr>
      <vt:lpstr>Psycholinguistics</vt:lpstr>
      <vt:lpstr>Psycholinguistics History</vt:lpstr>
      <vt:lpstr>Psycholinguistics</vt:lpstr>
      <vt:lpstr>Psycholinguistics Phonetic Transcription</vt:lpstr>
      <vt:lpstr>   Psycholinguistics: The Difference Between Phonetics and Phonology</vt:lpstr>
      <vt:lpstr>Psycholinguistics</vt:lpstr>
      <vt:lpstr>Psycholinguistics Relation to Phonology</vt:lpstr>
      <vt:lpstr>Psycholinguistics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NTS</cp:lastModifiedBy>
  <cp:revision>34</cp:revision>
  <dcterms:created xsi:type="dcterms:W3CDTF">2014-06-10T20:26:50Z</dcterms:created>
  <dcterms:modified xsi:type="dcterms:W3CDTF">2014-06-13T17:45:00Z</dcterms:modified>
</cp:coreProperties>
</file>