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16" r:id="rId33"/>
    <p:sldId id="317" r:id="rId34"/>
    <p:sldId id="318" r:id="rId35"/>
    <p:sldId id="319" r:id="rId36"/>
    <p:sldId id="320" r:id="rId37"/>
    <p:sldId id="321" r:id="rId38"/>
    <p:sldId id="32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29000"/>
            <a:ext cx="7772400" cy="1362075"/>
          </a:xfrm>
        </p:spPr>
        <p:txBody>
          <a:bodyPr>
            <a:normAutofit/>
          </a:bodyPr>
          <a:lstStyle/>
          <a:p>
            <a:r>
              <a:rPr lang="en-US" b="1" dirty="0" smtClean="0"/>
              <a:t>Psycholinguistics</a:t>
            </a:r>
            <a:endParaRPr lang="en-US" b="1" dirty="0"/>
          </a:p>
        </p:txBody>
      </p:sp>
      <p:sp>
        <p:nvSpPr>
          <p:cNvPr id="4" name="Text Placeholder 3"/>
          <p:cNvSpPr>
            <a:spLocks noGrp="1"/>
          </p:cNvSpPr>
          <p:nvPr>
            <p:ph type="body" idx="1"/>
          </p:nvPr>
        </p:nvSpPr>
        <p:spPr>
          <a:xfrm>
            <a:off x="685800" y="1600200"/>
            <a:ext cx="7772400" cy="1500187"/>
          </a:xfrm>
        </p:spPr>
        <p:txBody>
          <a:bodyPr>
            <a:normAutofit/>
          </a:bodyPr>
          <a:lstStyle/>
          <a:p>
            <a:r>
              <a:rPr lang="en-US" sz="3600" b="1" dirty="0" smtClean="0">
                <a:solidFill>
                  <a:schemeClr val="tx1">
                    <a:lumMod val="95000"/>
                    <a:lumOff val="5000"/>
                  </a:schemeClr>
                </a:solidFill>
              </a:rPr>
              <a:t>Lecture </a:t>
            </a:r>
            <a:r>
              <a:rPr lang="en-US" sz="3600" b="1" dirty="0" smtClean="0">
                <a:solidFill>
                  <a:schemeClr val="tx1">
                    <a:lumMod val="95000"/>
                    <a:lumOff val="5000"/>
                  </a:schemeClr>
                </a:solidFill>
              </a:rPr>
              <a:t>#5</a:t>
            </a:r>
            <a:endParaRPr lang="en-US" sz="3600" b="1"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Cognitive processes involved in parsing procedure:</a:t>
            </a:r>
            <a:endParaRPr lang="en-US" dirty="0" smtClean="0"/>
          </a:p>
          <a:p>
            <a:r>
              <a:rPr lang="en-US" b="1" dirty="0" smtClean="0"/>
              <a:t>Current debates Structural or lexical preferences ?</a:t>
            </a:r>
            <a:endParaRPr lang="en-US" dirty="0" smtClean="0"/>
          </a:p>
          <a:p>
            <a:r>
              <a:rPr lang="en-US" dirty="0" smtClean="0"/>
              <a:t>The assumption in the above description of the parsing has been that the parsing mechanism is based on structural preferences that guide the parsing procedure.</a:t>
            </a:r>
          </a:p>
          <a:p>
            <a:r>
              <a:rPr lang="en-US" dirty="0" smtClean="0"/>
              <a:t>An alternative approach is to give greater emphasis to lexical preferences. In this view, the linguistic structure of individual lexical items includes knowledge of the kinds of syntactic arrangements in which they may participate.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Some authors argue that a sentence is initially analyzed in accordance with the strongest or preferred lexical form of the verb.</a:t>
            </a:r>
          </a:p>
          <a:p>
            <a:pPr algn="just"/>
            <a:r>
              <a:rPr lang="en-US" dirty="0" smtClean="0"/>
              <a:t>For example, although sentences (1) and (2) appear to be similar, the interpretation favored in (1) is that of a simple noun phrase (the dress), whereas the verb “wanted” tends to favor a more complex noun phrase (the dress on the rack).</a:t>
            </a:r>
          </a:p>
          <a:p>
            <a:pPr algn="just"/>
            <a:r>
              <a:rPr lang="en-US" dirty="0" smtClean="0"/>
              <a:t>[1] The woman positioned [the dress] on the rack</a:t>
            </a:r>
          </a:p>
          <a:p>
            <a:pPr algn="just"/>
            <a:r>
              <a:rPr lang="en-US" dirty="0" smtClean="0"/>
              <a:t>[2] The woman wanted [the dress on the rack]</a:t>
            </a:r>
          </a:p>
          <a:p>
            <a:pPr algn="just"/>
            <a:r>
              <a:rPr lang="en-US" dirty="0" smtClean="0"/>
              <a:t>Conclusion: whether lexical factors operate in initial parsing or at a subsequent stage (for deciding whether a previous parsing is correct) is still a matter of much debate.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t>Modularity or interactive parsing?</a:t>
            </a:r>
            <a:endParaRPr lang="en-US" dirty="0" smtClean="0"/>
          </a:p>
          <a:p>
            <a:pPr algn="just"/>
            <a:r>
              <a:rPr lang="en-US" dirty="0" smtClean="0"/>
              <a:t>The above description of the parsing is consistent with a modular approach to language comprehension in which comprehension as a whole is the result of many different modules, each devoted to a particular aspect or treatment.</a:t>
            </a:r>
          </a:p>
          <a:p>
            <a:pPr algn="just"/>
            <a:r>
              <a:rPr lang="en-US" dirty="0" smtClean="0"/>
              <a:t>In a modular view, parsing is performed initially by a syntactic module that is not influenced by any other variables (such as the meaning of the sentence, the subjects’ general world knowledge, etc.).</a:t>
            </a:r>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     An alternative view is that syntax and semantics interact during the comprehension process. </a:t>
            </a:r>
          </a:p>
          <a:p>
            <a:pPr algn="just"/>
            <a:r>
              <a:rPr lang="en-US" dirty="0" smtClean="0"/>
              <a:t>In a study by Tyler &amp; </a:t>
            </a:r>
            <a:r>
              <a:rPr lang="en-US" dirty="0" err="1" smtClean="0"/>
              <a:t>Marslen</a:t>
            </a:r>
            <a:r>
              <a:rPr lang="en-US" dirty="0" smtClean="0"/>
              <a:t>-Wilson, for example, subjects heard sentence fragments containing structurally ambiguous phrases, with the first clause of each fragment biasing the listener to one of the readings; for examples,</a:t>
            </a:r>
          </a:p>
          <a:p>
            <a:r>
              <a:rPr lang="en-US" dirty="0" smtClean="0"/>
              <a:t>(1) et (2) were two such fragments:</a:t>
            </a:r>
          </a:p>
          <a:p>
            <a:r>
              <a:rPr lang="en-US" dirty="0" smtClean="0"/>
              <a:t>[1] If you walk too near the runway, landing planes . . .</a:t>
            </a:r>
          </a:p>
          <a:p>
            <a:pPr algn="just"/>
            <a:r>
              <a:rPr lang="en-US" dirty="0" smtClean="0"/>
              <a:t>[2] If you have been trained as a pilot, landing planes . .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At the end of the fragments, a word was presented visually that either was or was not an appropriate continuation of the sentence: “are” is appropriate for the first fragment, and “is” for the second one. </a:t>
            </a:r>
          </a:p>
          <a:p>
            <a:pPr algn="just"/>
            <a:r>
              <a:rPr lang="en-US" dirty="0" smtClean="0"/>
              <a:t>The time the subjects took to name the words was shorter for appropriate words than for inappropriate ones, suggesting that the subjects were able to use the context to assign one or another structural meaning to the sentence immediately.</a:t>
            </a:r>
          </a:p>
          <a:p>
            <a:pPr algn="just"/>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Yet, several other studies (</a:t>
            </a:r>
            <a:r>
              <a:rPr lang="en-US" dirty="0" err="1" smtClean="0"/>
              <a:t>Rayner</a:t>
            </a:r>
            <a:r>
              <a:rPr lang="en-US" dirty="0" smtClean="0"/>
              <a:t> et </a:t>
            </a:r>
            <a:r>
              <a:rPr lang="en-US" dirty="0" err="1" smtClean="0"/>
              <a:t>coll</a:t>
            </a:r>
            <a:r>
              <a:rPr lang="en-US" dirty="0" smtClean="0"/>
              <a:t>; </a:t>
            </a:r>
            <a:r>
              <a:rPr lang="en-US" dirty="0" err="1" smtClean="0"/>
              <a:t>voir</a:t>
            </a:r>
            <a:r>
              <a:rPr lang="en-US" dirty="0" smtClean="0"/>
              <a:t> Carroll, p. 135) have supported a modular view according to which the parsing mechanism is viewed as a syntactic module that operates on specific input (a string of words) to produce a specific out put (a tree structure); </a:t>
            </a:r>
          </a:p>
          <a:p>
            <a:pPr algn="just"/>
            <a:r>
              <a:rPr lang="en-US" dirty="0" smtClean="0"/>
              <a:t>In this view, the role of context is not directly related to the initial parsing of a sentence, but rather to its subsequent interpretation.</a:t>
            </a:r>
          </a:p>
          <a:p>
            <a:pPr algn="just"/>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t>Example 3:</a:t>
            </a:r>
            <a:endParaRPr lang="en-US" dirty="0" smtClean="0"/>
          </a:p>
          <a:p>
            <a:pPr algn="just"/>
            <a:r>
              <a:rPr lang="en-US" b="1" dirty="0" smtClean="0"/>
              <a:t>Impaired language</a:t>
            </a:r>
            <a:endParaRPr lang="en-US" dirty="0" smtClean="0"/>
          </a:p>
          <a:p>
            <a:pPr algn="just"/>
            <a:r>
              <a:rPr lang="en-US" dirty="0" smtClean="0"/>
              <a:t>The primary focus of Psycholinguistics clearly is on language processes in normal individuals. </a:t>
            </a:r>
          </a:p>
          <a:p>
            <a:pPr algn="just"/>
            <a:r>
              <a:rPr lang="en-US" dirty="0" smtClean="0"/>
              <a:t>However, we can learn a great deal about language by studying individuals (children or adults) with impaired language functioning.</a:t>
            </a:r>
          </a:p>
          <a:p>
            <a:pPr algn="just"/>
            <a:r>
              <a:rPr lang="en-US" dirty="0" smtClean="0"/>
              <a:t>An Aphasia for instance is a language disorder due to brain damage. One type of aphasia, called </a:t>
            </a:r>
            <a:r>
              <a:rPr lang="en-US" dirty="0" err="1" smtClean="0"/>
              <a:t>Wernicke’s</a:t>
            </a:r>
            <a:r>
              <a:rPr lang="en-US" dirty="0" smtClean="0"/>
              <a:t> aphasia, involves a breakdown in semantics.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1112838"/>
          </a:xfrm>
        </p:spPr>
        <p:txBody>
          <a:bodyPr/>
          <a:lstStyle/>
          <a:p>
            <a:r>
              <a:rPr lang="en-US" b="1" dirty="0" smtClean="0"/>
              <a:t>Psycholinguistics</a:t>
            </a:r>
            <a:endParaRPr lang="en-US" dirty="0"/>
          </a:p>
        </p:txBody>
      </p:sp>
      <p:sp>
        <p:nvSpPr>
          <p:cNvPr id="3" name="Content Placeholder 2"/>
          <p:cNvSpPr>
            <a:spLocks noGrp="1"/>
          </p:cNvSpPr>
          <p:nvPr>
            <p:ph idx="1"/>
          </p:nvPr>
        </p:nvSpPr>
        <p:spPr>
          <a:xfrm>
            <a:off x="457200" y="1664756"/>
            <a:ext cx="8305800" cy="5193244"/>
          </a:xfrm>
        </p:spPr>
        <p:txBody>
          <a:bodyPr>
            <a:noAutofit/>
          </a:bodyPr>
          <a:lstStyle/>
          <a:p>
            <a:pPr algn="just"/>
            <a:r>
              <a:rPr lang="en-US" sz="2300" dirty="0" smtClean="0"/>
              <a:t>For example, consider excerpt (1) below:</a:t>
            </a:r>
          </a:p>
          <a:p>
            <a:pPr algn="just"/>
            <a:r>
              <a:rPr lang="en-US" sz="2300" dirty="0" smtClean="0"/>
              <a:t>[1] Before I was in the one here, I was over in the other one.</a:t>
            </a:r>
          </a:p>
          <a:p>
            <a:pPr algn="just"/>
            <a:r>
              <a:rPr lang="en-US" sz="2300" dirty="0" smtClean="0"/>
              <a:t>My sister had the department in the other one. (Carroll, 10)</a:t>
            </a:r>
          </a:p>
          <a:p>
            <a:pPr algn="just"/>
            <a:r>
              <a:rPr lang="en-US" sz="2300" dirty="0" smtClean="0"/>
              <a:t>What can we learn from this excerpt? The semantic relationships between words in this excerpt are seriously disrupted, suggesting that the patient’s semantic knowledge has been impaired by the brain damage. </a:t>
            </a:r>
          </a:p>
          <a:p>
            <a:pPr algn="just"/>
            <a:r>
              <a:rPr lang="en-US" sz="2300" dirty="0" smtClean="0"/>
              <a:t>In contrast, phonological knowledge was spared; the speech, although devoid of meaning, was articulated smoothly, with appropriate pausing and intonation. It also displays appropriate syntactic structure.</a:t>
            </a:r>
          </a:p>
          <a:p>
            <a:pPr algn="just"/>
            <a:endParaRPr lang="en-US" sz="23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study of the relationship between the brain and language is called neurolinguistics.</a:t>
            </a:r>
          </a:p>
          <a:p>
            <a:pPr algn="just"/>
            <a:r>
              <a:rPr lang="en-US" dirty="0" smtClean="0"/>
              <a:t>Much is still to be learned about this relationship, but what is presently known is instructive.</a:t>
            </a:r>
          </a:p>
          <a:p>
            <a:pPr algn="just"/>
            <a:r>
              <a:rPr lang="en-US" dirty="0" smtClean="0"/>
              <a:t> Depending of the exact location of the injury, and of its severity, an individual who has suffered from a brain injury may display a wide variety of reactions.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One individual may have normal comprehension but be deficient in language production. </a:t>
            </a:r>
          </a:p>
          <a:p>
            <a:pPr algn="just"/>
            <a:r>
              <a:rPr lang="en-US" dirty="0" smtClean="0"/>
              <a:t>Another individual may have no loss of ability with sentence structure but have greater than normal problems finding words. </a:t>
            </a:r>
          </a:p>
          <a:p>
            <a:pPr algn="just"/>
            <a:r>
              <a:rPr lang="en-US" dirty="0" smtClean="0"/>
              <a:t>Still other individuals may be unimpaired in comprehension and production but be unable to repeat exactly what they have heard and understood.</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r>
              <a:rPr lang="en-US" dirty="0" smtClean="0"/>
              <a:t>It depicts some of the successive points in parsing a sentence like “the teacher  bores the student.</a:t>
            </a:r>
          </a:p>
          <a:p>
            <a:r>
              <a:rPr lang="en-US" dirty="0" smtClean="0"/>
              <a:t>We recognize “the” as a determiner which signals the beginning of a noun phrase; our knowledge of noun phrases is that they take the form NP → </a:t>
            </a:r>
            <a:r>
              <a:rPr lang="en-US" dirty="0" err="1" smtClean="0"/>
              <a:t>Det</a:t>
            </a:r>
            <a:r>
              <a:rPr lang="en-US" dirty="0" smtClean="0"/>
              <a:t> + (</a:t>
            </a:r>
            <a:r>
              <a:rPr lang="en-US" dirty="0" err="1" smtClean="0"/>
              <a:t>Adj</a:t>
            </a:r>
            <a:r>
              <a:rPr lang="en-US" dirty="0" smtClean="0"/>
              <a:t>) + N , so at this point we are looking either for an optional adjective or a noun.</a:t>
            </a:r>
          </a:p>
          <a:p>
            <a:r>
              <a:rPr lang="en-US" dirty="0" smtClean="0"/>
              <a:t> We recognize the next word, “professor” as a noun, and add it to the noun phrase, etc.( it shows how the remaining items are added).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pPr algn="just"/>
            <a:r>
              <a:rPr lang="en-US" sz="2600" dirty="0" smtClean="0"/>
              <a:t>In normal individuals with intact brains, various facets of language sentence structure, meaning, sounds- appear to form a smoothly coordinated system of communication; </a:t>
            </a:r>
          </a:p>
          <a:p>
            <a:pPr algn="just"/>
            <a:r>
              <a:rPr lang="en-US" sz="2600" dirty="0" smtClean="0"/>
              <a:t>In brain-damaged individuals, however, this system is revealed to be a combination of separate Pour Ho Chi Minh 2005– M. </a:t>
            </a:r>
            <a:r>
              <a:rPr lang="en-US" sz="2600" dirty="0" err="1" smtClean="0"/>
              <a:t>Hupet</a:t>
            </a:r>
            <a:r>
              <a:rPr lang="en-US" sz="2600" dirty="0" smtClean="0"/>
              <a:t> – 14 parts (for the deficits in such persons are nearly always selective rather than total).</a:t>
            </a:r>
          </a:p>
          <a:p>
            <a:r>
              <a:rPr lang="en-US" sz="2600" dirty="0" smtClean="0"/>
              <a:t>Thus, brain injuries enable us to analyze an apparently unified program of language abilities into its separate components and raise question about how such abilities become integrated in the normal adult.</a:t>
            </a:r>
          </a:p>
          <a:p>
            <a:endParaRPr lang="en-US" sz="2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t>Example 4:</a:t>
            </a:r>
            <a:endParaRPr lang="en-US" dirty="0" smtClean="0"/>
          </a:p>
          <a:p>
            <a:pPr algn="just"/>
            <a:r>
              <a:rPr lang="en-US" b="1" dirty="0" smtClean="0"/>
              <a:t>Language in children</a:t>
            </a:r>
            <a:endParaRPr lang="en-US" dirty="0" smtClean="0"/>
          </a:p>
          <a:p>
            <a:pPr algn="just"/>
            <a:r>
              <a:rPr lang="en-US" dirty="0" smtClean="0"/>
              <a:t>Studying language acquisition, both in normal an troubled children, can also improve our knowledge about cognitive processes involved in ordinary use of language. </a:t>
            </a:r>
          </a:p>
          <a:p>
            <a:pPr algn="just"/>
            <a:r>
              <a:rPr lang="en-US" dirty="0" smtClean="0"/>
              <a:t>This will be addressed in much detail in several lectures specifically devoted to early and later language acquisition.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endParaRPr lang="en-US" dirty="0" smtClean="0"/>
          </a:p>
          <a:p>
            <a:pPr algn="just"/>
            <a:r>
              <a:rPr lang="en-US" dirty="0" smtClean="0"/>
              <a:t>Psychological mechanisms and language processing.</a:t>
            </a:r>
          </a:p>
          <a:p>
            <a:pPr algn="just"/>
            <a:r>
              <a:rPr lang="en-US" dirty="0" smtClean="0"/>
              <a:t>Psycholinguistics focuses on how people process language –how we comprehend and produce spoken and written language- and how these skills are acquired. </a:t>
            </a:r>
          </a:p>
          <a:p>
            <a:pPr algn="just"/>
            <a:r>
              <a:rPr lang="en-US" dirty="0" smtClean="0"/>
              <a:t>In order to understand these language processes, we need to understand the major properties of language as well as the processing characteristics of the individuals who use it.</a:t>
            </a:r>
          </a:p>
          <a:p>
            <a:pPr algn="just"/>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For this lecture, basic notions about the structure of language as well as basic grammatical concepts will be assumed already known.</a:t>
            </a:r>
          </a:p>
          <a:p>
            <a:pPr algn="just"/>
            <a:r>
              <a:rPr lang="en-US" dirty="0" smtClean="0"/>
              <a:t>The following concepts will be taken for granted.</a:t>
            </a:r>
          </a:p>
          <a:p>
            <a:pPr algn="just"/>
            <a:r>
              <a:rPr lang="en-US" dirty="0" smtClean="0"/>
              <a:t>Linguistic productivity: this notion refers to the fact that there is no limit to the number of sentences in a language.</a:t>
            </a:r>
          </a:p>
          <a:p>
            <a:pPr algn="just"/>
            <a:r>
              <a:rPr lang="en-US" dirty="0" smtClean="0"/>
              <a:t>Duality of patterning: words are composed of phonemes which, in turn, are composed of distinctive features. In each instance, the smaller units are combined in a rule-governed manner to produce the larger units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Morphology: words consist of one or more units of meaning (morphemes).</a:t>
            </a:r>
          </a:p>
          <a:p>
            <a:pPr algn="just"/>
            <a:r>
              <a:rPr lang="en-US" dirty="0" smtClean="0"/>
              <a:t>The system of grammatical morphemes in a language provides speakers with a way of signaling subtle differences in meaning.</a:t>
            </a:r>
          </a:p>
          <a:p>
            <a:pPr algn="just"/>
            <a:r>
              <a:rPr lang="en-US" dirty="0" smtClean="0"/>
              <a:t>Phrase structure: phrase structure rules codify our intuitions about the groupings of words in a sentence.</a:t>
            </a:r>
          </a:p>
          <a:p>
            <a:pPr algn="just"/>
            <a:r>
              <a:rPr lang="en-US" dirty="0" smtClean="0"/>
              <a:t>Some sentences are ambiguous Linguistic investigations place a strong emphasis on linguistic structures of various sorts, such as phrase structure, distinctive feature, morphological structure, etc.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These investigations reflect the belief that a fuller understanding of human language will reveal deep insights into the human mind. </a:t>
            </a:r>
          </a:p>
          <a:p>
            <a:pPr algn="just"/>
            <a:r>
              <a:rPr lang="en-US" dirty="0" smtClean="0"/>
              <a:t>However, linguistic investigations typically focused on what we have called the knowledge question:</a:t>
            </a:r>
          </a:p>
          <a:p>
            <a:pPr algn="just"/>
            <a:r>
              <a:rPr lang="en-US" dirty="0" smtClean="0"/>
              <a:t>what kinds of knowledge underlie language use? As we have seen in previous slides this is different from the process question of how this knowledge is utilized.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Given a particular phrase structure for example, there are still any number of ways we might comprehend or produce a sentence with that structure. </a:t>
            </a:r>
          </a:p>
          <a:p>
            <a:pPr algn="just"/>
            <a:r>
              <a:rPr lang="en-US" dirty="0" smtClean="0"/>
              <a:t>More specifically, some of these ways might be preferred over others for cognitive reasons: they might be easier, or pose less burden on memory, and so on. </a:t>
            </a:r>
          </a:p>
          <a:p>
            <a:pPr algn="just"/>
            <a:r>
              <a:rPr lang="en-US" dirty="0" smtClean="0"/>
              <a:t>It is therefore indispensable to examine the psychological mechanisms that are involved in language use.</a:t>
            </a:r>
          </a:p>
          <a:p>
            <a:pPr algn="just"/>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In this lecture, we shall first present the general cognitive architecture of the human information processing system.</a:t>
            </a:r>
          </a:p>
          <a:p>
            <a:pPr algn="just"/>
            <a:r>
              <a:rPr lang="en-US" dirty="0" smtClean="0"/>
              <a:t>Afterwards, we will examine several ways in which linguistic information can be handled by this system.</a:t>
            </a:r>
          </a:p>
          <a:p>
            <a:pPr algn="just"/>
            <a:r>
              <a:rPr lang="en-US" b="1" dirty="0" smtClean="0"/>
              <a:t>In short:</a:t>
            </a:r>
            <a:endParaRPr lang="en-US" dirty="0" smtClean="0"/>
          </a:p>
          <a:p>
            <a:pPr algn="just"/>
            <a:r>
              <a:rPr lang="en-US" dirty="0" smtClean="0"/>
              <a:t>Why to study both the structural and the functional aspects of the cognitive system?</a:t>
            </a:r>
          </a:p>
          <a:p>
            <a:pPr algn="just"/>
            <a:r>
              <a:rPr lang="en-US" dirty="0" smtClean="0"/>
              <a:t>[1] Comprehending and producing language are performed within the constraints of our information processing system.</a:t>
            </a:r>
          </a:p>
          <a:p>
            <a:pPr algn="just"/>
            <a:r>
              <a:rPr lang="en-US" dirty="0" smtClean="0"/>
              <a:t> This system consists of three structural components – sensory memory, working memory, and permanent memory- along with a set of control processes that govern the flow of information within the system.</a:t>
            </a:r>
          </a:p>
          <a:p>
            <a:pPr algn="just"/>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[2] As concerns language processing, number of issues have been raised and should be examined in details:</a:t>
            </a:r>
          </a:p>
          <a:p>
            <a:pPr algn="just"/>
            <a:r>
              <a:rPr lang="en-US" dirty="0" smtClean="0"/>
              <a:t>2.a. Whether we primarily use serial or parallel processes</a:t>
            </a:r>
          </a:p>
          <a:p>
            <a:pPr algn="just"/>
            <a:r>
              <a:rPr lang="en-US" dirty="0" smtClean="0"/>
              <a:t>2.b Whether we use Top-Down or Bottom-Up processes</a:t>
            </a:r>
          </a:p>
          <a:p>
            <a:pPr algn="just"/>
            <a:r>
              <a:rPr lang="en-US" dirty="0" smtClean="0"/>
              <a:t>2.c. Whether language processes are automatic or controlled</a:t>
            </a:r>
          </a:p>
          <a:p>
            <a:pPr algn="just"/>
            <a:r>
              <a:rPr lang="en-US" dirty="0" smtClean="0"/>
              <a:t>2.d. Whether language processing is modular or interactive</a:t>
            </a:r>
          </a:p>
          <a:p>
            <a:pPr algn="just"/>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[3] Children appear to process information very differently than adults, but studies of the development of the processing system suggest that most of the system is developmentally invariant.</a:t>
            </a:r>
          </a:p>
          <a:p>
            <a:pPr algn="just"/>
            <a:r>
              <a:rPr lang="en-US" dirty="0" smtClean="0"/>
              <a:t>Next pages will be devoted to a survey of these fundamental issues. The following three major points will be examined:</a:t>
            </a:r>
          </a:p>
          <a:p>
            <a:pPr algn="just"/>
            <a:r>
              <a:rPr lang="en-US" dirty="0" smtClean="0"/>
              <a:t>A. The information processing system</a:t>
            </a:r>
          </a:p>
          <a:p>
            <a:pPr algn="just"/>
            <a:r>
              <a:rPr lang="en-US" dirty="0" smtClean="0"/>
              <a:t>B. Central issues in language processing</a:t>
            </a:r>
          </a:p>
          <a:p>
            <a:pPr algn="just"/>
            <a:r>
              <a:rPr lang="en-US" dirty="0" smtClean="0"/>
              <a:t>C. Development of the processing system</a:t>
            </a:r>
          </a:p>
          <a:p>
            <a:pPr algn="just"/>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Parsing procedure:</a:t>
            </a:r>
          </a:p>
          <a:p>
            <a:r>
              <a:rPr lang="en-US" dirty="0" smtClean="0"/>
              <a:t>We may think of parsing as a form of problem solving or decision making, in the sense that we are making decisions (not necessarily in a conscious manner) about where to place incoming words into the phrase marker we are building.</a:t>
            </a:r>
          </a:p>
          <a:p>
            <a:r>
              <a:rPr lang="en-US" dirty="0" smtClean="0"/>
              <a:t> Various principles can be taken into account to make such decisions;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a:xfrm>
            <a:off x="457200" y="1447800"/>
            <a:ext cx="8229600" cy="4525963"/>
          </a:xfrm>
        </p:spPr>
        <p:txBody>
          <a:bodyPr>
            <a:normAutofit fontScale="77500" lnSpcReduction="20000"/>
          </a:bodyPr>
          <a:lstStyle/>
          <a:p>
            <a:r>
              <a:rPr lang="en-US" b="1" dirty="0" smtClean="0"/>
              <a:t>A. The information processing system</a:t>
            </a:r>
          </a:p>
          <a:p>
            <a:r>
              <a:rPr lang="en-US" dirty="0" smtClean="0"/>
              <a:t> a general model of information processing that consists of three mental structures and a set of processes that move information from one structure to another.</a:t>
            </a:r>
          </a:p>
          <a:p>
            <a:r>
              <a:rPr lang="en-US" dirty="0" smtClean="0"/>
              <a:t>According to this model of mental functioning, environmental information entering into the cognitive system is successively encoded, stored and retrieved by a set of distinct mental structures.</a:t>
            </a:r>
          </a:p>
          <a:p>
            <a:r>
              <a:rPr lang="en-US" dirty="0" smtClean="0"/>
              <a:t>The emphasis is on the flow of information through the system. Let’s first briefly give an overview of this model, before examining its relevance regarding language processing.</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b="1" dirty="0" smtClean="0"/>
              <a:t>Sensory stores</a:t>
            </a:r>
            <a:endParaRPr lang="en-US" dirty="0" smtClean="0"/>
          </a:p>
          <a:p>
            <a:r>
              <a:rPr lang="en-US" dirty="0" smtClean="0"/>
              <a:t>The sensory stores take in the variety of sensory events to which</a:t>
            </a:r>
          </a:p>
          <a:p>
            <a:r>
              <a:rPr lang="en-US" dirty="0" smtClean="0"/>
              <a:t>we are constantly exposed (colors, tones, tastes, smells, etc.), and</a:t>
            </a:r>
          </a:p>
          <a:p>
            <a:r>
              <a:rPr lang="en-US" dirty="0" smtClean="0"/>
              <a:t>retain them for a brief period of time in a raw, unanalyzed form.</a:t>
            </a:r>
          </a:p>
          <a:p>
            <a:r>
              <a:rPr lang="en-US" dirty="0" err="1" smtClean="0"/>
              <a:t>Sperling’s</a:t>
            </a:r>
            <a:r>
              <a:rPr lang="en-US" dirty="0" smtClean="0"/>
              <a:t>  </a:t>
            </a:r>
            <a:r>
              <a:rPr lang="en-US" dirty="0" err="1" smtClean="0"/>
              <a:t>princeps</a:t>
            </a:r>
            <a:r>
              <a:rPr lang="en-US" dirty="0" smtClean="0"/>
              <a:t> studies.</a:t>
            </a:r>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Arial" pitchFamily="34" charset="0"/>
              <a:buChar char="•"/>
            </a:pPr>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visual sensory store has been studied by </a:t>
            </a:r>
            <a:r>
              <a:rPr lang="en-US" dirty="0" err="1" smtClean="0"/>
              <a:t>Sperling</a:t>
            </a:r>
            <a:r>
              <a:rPr lang="en-US" dirty="0" smtClean="0"/>
              <a:t> (1960).</a:t>
            </a:r>
          </a:p>
          <a:p>
            <a:r>
              <a:rPr lang="en-US" dirty="0" smtClean="0"/>
              <a:t>He presented participants with arrays of letters or digits (four columns and three rows) for very brief periods of time (50 milliseconds).</a:t>
            </a:r>
          </a:p>
          <a:p>
            <a:r>
              <a:rPr lang="en-US" dirty="0" smtClean="0"/>
              <a:t>Immediately after the presentation, participants were asked to report what they saw. Typically, they could report only 4 or 5 of the 12 letters. </a:t>
            </a:r>
          </a:p>
          <a:p>
            <a:r>
              <a:rPr lang="en-US" dirty="0" smtClean="0"/>
              <a:t>However, many participants reported that they could see all the letters in the array but lost some of them by the time they reported the others.</a:t>
            </a:r>
          </a:p>
          <a:p>
            <a:pPr>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pPr algn="just"/>
            <a:r>
              <a:rPr lang="en-US" dirty="0" smtClean="0"/>
              <a:t>This finding provided a challenge for </a:t>
            </a:r>
            <a:r>
              <a:rPr lang="en-US" dirty="0" err="1" smtClean="0"/>
              <a:t>Sperling</a:t>
            </a:r>
            <a:r>
              <a:rPr lang="en-US" dirty="0" smtClean="0"/>
              <a:t>, for if participants did indeed retain all of the items for such a brief period of time, then the procedure of asking the participants to report all the items was likely to underestimate their retention. </a:t>
            </a:r>
          </a:p>
          <a:p>
            <a:pPr algn="just"/>
            <a:r>
              <a:rPr lang="en-US" dirty="0" err="1" smtClean="0"/>
              <a:t>Sperling’s</a:t>
            </a:r>
            <a:r>
              <a:rPr lang="en-US" dirty="0" smtClean="0"/>
              <a:t> response to this problem was ingenious.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He devised a partial report technique in which the participants had to report only a portion of the entire array. </a:t>
            </a:r>
          </a:p>
          <a:p>
            <a:r>
              <a:rPr lang="en-US" dirty="0" smtClean="0"/>
              <a:t>Participants were presented with a high-pitched tone if they were to recall the top row of the array, a medium-pitched tone for the middle row, and a law-pitched tone for the bottom row. </a:t>
            </a:r>
          </a:p>
          <a:p>
            <a:r>
              <a:rPr lang="en-US" dirty="0" smtClean="0"/>
              <a:t>The tone was presented immediately after the array was removed.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Sperling’s</a:t>
            </a:r>
            <a:r>
              <a:rPr lang="en-US" dirty="0" smtClean="0"/>
              <a:t> reasoning was that if participants did not know which row they were to report, then they would have to retain the entire array for a brief time. </a:t>
            </a:r>
          </a:p>
          <a:p>
            <a:r>
              <a:rPr lang="en-US" dirty="0" smtClean="0"/>
              <a:t>The results were that the participants reported about 3/4 of the row under this partial report condition, suggesting that they were able to retain about three-fourths of the entire array. </a:t>
            </a:r>
          </a:p>
          <a:p>
            <a:r>
              <a:rPr lang="en-US" dirty="0" err="1" smtClean="0"/>
              <a:t>Sperling</a:t>
            </a:r>
            <a:r>
              <a:rPr lang="en-US" dirty="0" smtClean="0"/>
              <a:t> concluded that a considerable amount of information in a stimulus array is available immediately after it is presented.</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Further studies examined the duration of storage in the visual sensory store. This was done by delaying the presentation of the tone signal.</a:t>
            </a:r>
          </a:p>
          <a:p>
            <a:r>
              <a:rPr lang="en-US" dirty="0" smtClean="0"/>
              <a:t>When the tone was delayed for only 1 second, the performance in the partial report condition declined to 36%. </a:t>
            </a:r>
          </a:p>
          <a:p>
            <a:r>
              <a:rPr lang="en-US" dirty="0" err="1" smtClean="0"/>
              <a:t>Sperling</a:t>
            </a:r>
            <a:r>
              <a:rPr lang="en-US" dirty="0" smtClean="0"/>
              <a:t> inferred that information in the visual store persisted for approximately 1 second.</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Comparable studies of the auditory sensory store (Darwin et al. 1972) showed that the advantage of partial report over whole report persists for approximately 4 seconds.</a:t>
            </a:r>
          </a:p>
          <a:p>
            <a:r>
              <a:rPr lang="en-US" dirty="0" smtClean="0"/>
              <a:t>This difference might well be important in language processing. When we are processing language visually (typically in reading), we can always go back and re-read, but this not possible with speech. </a:t>
            </a:r>
          </a:p>
          <a:p>
            <a:r>
              <a:rPr lang="en-US" dirty="0" smtClean="0"/>
              <a:t>The relatively longer duration of the auditory store may enable us to re-analyze auditory messages that were not understood initially.</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example:</a:t>
            </a:r>
          </a:p>
          <a:p>
            <a:r>
              <a:rPr lang="en-US" dirty="0" smtClean="0"/>
              <a:t>+ Immediacy principle (= we make the decisions immediately as we encounter a word)</a:t>
            </a:r>
          </a:p>
          <a:p>
            <a:r>
              <a:rPr lang="en-US" dirty="0" smtClean="0"/>
              <a:t>+ Wait and see principle (= wait for further information before deciding between several possible interpretations).</a:t>
            </a:r>
          </a:p>
          <a:p>
            <a:r>
              <a:rPr lang="en-US" dirty="0" smtClean="0"/>
              <a:t>Parsing strategies:</a:t>
            </a:r>
          </a:p>
          <a:p>
            <a:r>
              <a:rPr lang="en-US" dirty="0" smtClean="0"/>
              <a:t>If we are making decisions about where words fit into the syntactic structure of a sentence, what are these decisions based upon? </a:t>
            </a:r>
          </a:p>
          <a:p>
            <a:r>
              <a:rPr lang="en-US" dirty="0" smtClean="0"/>
              <a:t>The answer is: we use strategies.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a:bodyPr>
          <a:lstStyle/>
          <a:p>
            <a:r>
              <a:rPr lang="en-US" b="1" dirty="0" smtClean="0"/>
              <a:t>Late closure strategy.</a:t>
            </a:r>
            <a:endParaRPr lang="en-US" dirty="0" smtClean="0"/>
          </a:p>
          <a:p>
            <a:r>
              <a:rPr lang="en-US" dirty="0" smtClean="0"/>
              <a:t>This strategy states that, wherever possible, we prefer to attach new items to the current constituent.</a:t>
            </a:r>
          </a:p>
          <a:p>
            <a:r>
              <a:rPr lang="en-US" dirty="0" smtClean="0"/>
              <a:t> For example, in “Tom said that Bill had taken the cleaning out yesterday”, the adverb “yesterday” may be attached to the main clause (Tom said yesterday) or to the subsequent subordinate clause (Bill had taken the cleaning yesterday).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Findings show that we prefer this latter strategy.</a:t>
            </a:r>
          </a:p>
          <a:p>
            <a:r>
              <a:rPr lang="en-US" dirty="0" smtClean="0"/>
              <a:t>Further evidence for the late closure strategy comes from eyes fixations of subjects reading structurally ambiguous sentences such as “Since John always jogs a mile seems very like a very short distance to him”.</a:t>
            </a:r>
          </a:p>
          <a:p>
            <a:r>
              <a:rPr lang="en-US" dirty="0" smtClean="0"/>
              <a:t> The subjects’ eye fixations times on the last few words were much longer than on the earlier ones, implying that readers had misinterpreted the phrase “ a mile” and had to make some later adjustments. </a:t>
            </a:r>
          </a:p>
          <a:p>
            <a:r>
              <a:rPr lang="en-US" dirty="0" smtClean="0"/>
              <a:t>In such “garden path sentences” we interpret a sentence in a particular way, before finding out near the end that we were wrong.</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b="1" dirty="0" smtClean="0"/>
              <a:t>Minimal attachment strategy</a:t>
            </a:r>
            <a:r>
              <a:rPr lang="en-US" dirty="0" smtClean="0"/>
              <a:t>.</a:t>
            </a:r>
          </a:p>
          <a:p>
            <a:pPr algn="just">
              <a:lnSpc>
                <a:spcPct val="120000"/>
              </a:lnSpc>
            </a:pPr>
            <a:r>
              <a:rPr lang="en-US" dirty="0" smtClean="0"/>
              <a:t>This strategy states that we prefer attach new items into the phrase marker being constructed using the fewest syntactic nodes consistent with the rules of the language.</a:t>
            </a:r>
          </a:p>
          <a:p>
            <a:pPr algn="just">
              <a:lnSpc>
                <a:spcPct val="120000"/>
              </a:lnSpc>
            </a:pPr>
            <a:r>
              <a:rPr lang="en-US" dirty="0" smtClean="0"/>
              <a:t> For example, a sentence fragment such as “Ernie kissed Marcie and her sister …” could be interpreted as either a noun phrase conjunction (Marcie and her sister were recipients of a kiss), or the beginning of a new noun phrase (and her sister gave her a present). </a:t>
            </a:r>
          </a:p>
          <a:p>
            <a:pPr algn="just">
              <a:lnSpc>
                <a:spcPct val="120000"/>
              </a:lnSpc>
            </a:pPr>
            <a:r>
              <a:rPr lang="en-US" dirty="0" smtClean="0"/>
              <a:t>According to the minimal attachment, we prefer the former interpretation.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 Similarly, reading times were faster for (1) than for (2), (1)being consistent with minimal attachment, whilst (2) requires building a new constituent (see figure 6-2, page 132, Carroll).</a:t>
            </a:r>
          </a:p>
          <a:p>
            <a:pPr algn="just"/>
            <a:r>
              <a:rPr lang="en-US" dirty="0" smtClean="0"/>
              <a:t>[1] The city council argued the mayor’s position forcefully</a:t>
            </a:r>
          </a:p>
          <a:p>
            <a:pPr algn="just"/>
            <a:r>
              <a:rPr lang="en-US" dirty="0" smtClean="0"/>
              <a:t>[2] The city council argued the mayor’s position was correct</a:t>
            </a:r>
          </a:p>
          <a:p>
            <a:pPr algn="just"/>
            <a:r>
              <a:rPr lang="en-US" dirty="0" smtClean="0"/>
              <a:t>The parsing mechanism we have considered has some clear characteristics (that have been debated extensively in recent years).</a:t>
            </a:r>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pPr>
              <a:buNone/>
            </a:pPr>
            <a:r>
              <a:rPr lang="en-US" dirty="0" smtClean="0"/>
              <a:t>[1] For one thing, it is assumed to be based on structural preferences which are themselves presumably based on information processing limitations.</a:t>
            </a:r>
          </a:p>
          <a:p>
            <a:pPr>
              <a:buNone/>
            </a:pPr>
            <a:r>
              <a:rPr lang="en-US" dirty="0" smtClean="0"/>
              <a:t>[2] For another, it can be described in modular terms; that is it does not directly interact with other parts of the language comprehension system.</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TotalTime>
  <Words>2916</Words>
  <Application>Microsoft Office PowerPoint</Application>
  <PresentationFormat>On-screen Show (4:3)</PresentationFormat>
  <Paragraphs>173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Zara Bukhari</dc:creator>
  <cp:lastModifiedBy>Administrator</cp:lastModifiedBy>
  <cp:revision>65</cp:revision>
  <dcterms:created xsi:type="dcterms:W3CDTF">2006-08-16T00:00:00Z</dcterms:created>
  <dcterms:modified xsi:type="dcterms:W3CDTF">2014-06-12T17:10:54Z</dcterms:modified>
</cp:coreProperties>
</file>