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64"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151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0F4598-E8F1-4166-8DFF-345FD288A30C}" type="datetimeFigureOut">
              <a:rPr lang="en-US" smtClean="0"/>
              <a:pPr/>
              <a:t>10/06/2014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1E2233-07BA-45E5-975E-5C6858562FC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10/06/2014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a:t>
            </a:r>
            <a:br>
              <a:rPr lang="en-US" b="1" dirty="0" smtClean="0"/>
            </a:br>
            <a:r>
              <a:rPr lang="en-US" b="1" dirty="0" smtClean="0"/>
              <a:t>Principles of sentence</a:t>
            </a:r>
            <a:endParaRPr lang="en-US" b="1" dirty="0"/>
          </a:p>
        </p:txBody>
      </p:sp>
      <p:sp>
        <p:nvSpPr>
          <p:cNvPr id="3" name="Content Placeholder 2"/>
          <p:cNvSpPr>
            <a:spLocks noGrp="1"/>
          </p:cNvSpPr>
          <p:nvPr>
            <p:ph idx="1"/>
          </p:nvPr>
        </p:nvSpPr>
        <p:spPr/>
        <p:txBody>
          <a:bodyPr>
            <a:normAutofit fontScale="85000" lnSpcReduction="20000"/>
          </a:bodyPr>
          <a:lstStyle/>
          <a:p>
            <a:pPr algn="just"/>
            <a:r>
              <a:rPr lang="en-US" dirty="0" smtClean="0"/>
              <a:t>Certain </a:t>
            </a:r>
            <a:r>
              <a:rPr lang="en-US" sz="3300" dirty="0" smtClean="0"/>
              <a:t>principles</a:t>
            </a:r>
            <a:r>
              <a:rPr lang="en-US" dirty="0" smtClean="0"/>
              <a:t> of sentence processing that were formulated at that time are still valid.</a:t>
            </a:r>
          </a:p>
          <a:p>
            <a:pPr algn="just"/>
            <a:r>
              <a:rPr lang="en-US" dirty="0" smtClean="0"/>
              <a:t>One of them, namely the principle of minimal attachment means that when processing a sentence which could have multiple meanings people most frequently tend to choose the simplest meaning, or the meaning that in syntactic analysis would present the simplest parse tree  with fewest nodes.</a:t>
            </a:r>
          </a:p>
          <a:p>
            <a:pPr algn="just"/>
            <a:r>
              <a:rPr lang="en-US" dirty="0" smtClean="0"/>
              <a:t>Thus, a sentence ‘Mary watched the man with the binoculars’ by most language users would be interpreted that it was Mary, and not the man, who was using binoculars.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b="1" dirty="0"/>
          </a:p>
        </p:txBody>
      </p:sp>
      <p:sp>
        <p:nvSpPr>
          <p:cNvPr id="3" name="Content Placeholder 2"/>
          <p:cNvSpPr>
            <a:spLocks noGrp="1"/>
          </p:cNvSpPr>
          <p:nvPr>
            <p:ph idx="1"/>
          </p:nvPr>
        </p:nvSpPr>
        <p:spPr/>
        <p:txBody>
          <a:bodyPr>
            <a:normAutofit fontScale="85000" lnSpcReduction="20000"/>
          </a:bodyPr>
          <a:lstStyle/>
          <a:p>
            <a:pPr algn="just"/>
            <a:r>
              <a:rPr lang="en-US" dirty="0" smtClean="0"/>
              <a:t>Particularly, semantics is totally dependant on psychology.</a:t>
            </a:r>
          </a:p>
          <a:p>
            <a:pPr algn="just"/>
            <a:r>
              <a:rPr lang="en-US" dirty="0" smtClean="0"/>
              <a:t>Psychology also assists in forming the syntax of a language.</a:t>
            </a:r>
          </a:p>
          <a:p>
            <a:pPr algn="just"/>
            <a:r>
              <a:rPr lang="en-US" dirty="0" smtClean="0"/>
              <a:t>On some occasions, to know the reason for phonological changes, we have to take the help of psychology.</a:t>
            </a:r>
          </a:p>
          <a:p>
            <a:pPr algn="just"/>
            <a:r>
              <a:rPr lang="en-US" dirty="0" smtClean="0"/>
              <a:t>The origin and growth of a language is also the direct or indirect areas of psychology.</a:t>
            </a:r>
          </a:p>
          <a:p>
            <a:pPr algn="just"/>
            <a:r>
              <a:rPr lang="en-US" dirty="0" smtClean="0"/>
              <a:t>It also studies child psychology of mentally retarded people. The psychological treatment of the mentally diseased also depends on the specific type of speech.</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b="1" dirty="0"/>
          </a:p>
        </p:txBody>
      </p:sp>
      <p:sp>
        <p:nvSpPr>
          <p:cNvPr id="3" name="Content Placeholder 2"/>
          <p:cNvSpPr>
            <a:spLocks noGrp="1"/>
          </p:cNvSpPr>
          <p:nvPr>
            <p:ph idx="1"/>
          </p:nvPr>
        </p:nvSpPr>
        <p:spPr>
          <a:xfrm>
            <a:off x="457200" y="1600200"/>
            <a:ext cx="8229600" cy="5029200"/>
          </a:xfrm>
        </p:spPr>
        <p:txBody>
          <a:bodyPr>
            <a:noAutofit/>
          </a:bodyPr>
          <a:lstStyle/>
          <a:p>
            <a:pPr algn="just"/>
            <a:r>
              <a:rPr lang="en-US" sz="2800" dirty="0" smtClean="0"/>
              <a:t>Language is a mental phenomenon. Whatever we think is expressed in language behaviour.</a:t>
            </a:r>
          </a:p>
          <a:p>
            <a:pPr algn="just"/>
            <a:r>
              <a:rPr lang="en-US" sz="2800" dirty="0" smtClean="0"/>
              <a:t>Psycholinguistics studies these mental processes, such as thought and concept formation.</a:t>
            </a:r>
          </a:p>
          <a:p>
            <a:pPr algn="just"/>
            <a:r>
              <a:rPr lang="en-US" sz="2800" dirty="0" smtClean="0"/>
              <a:t>The concept of psycholinguistics was developed in the early sixties.</a:t>
            </a:r>
          </a:p>
          <a:p>
            <a:pPr algn="just"/>
            <a:r>
              <a:rPr lang="en-US" sz="2800" dirty="0" smtClean="0"/>
              <a:t>In the beginning it had covered a very broad area, from acoustic phonetics to language pathology. But now it has been confined to those areas of language and linguistic theory that tend to be concentrated on by the psycholinguist.</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b="1" dirty="0"/>
          </a:p>
        </p:txBody>
      </p:sp>
      <p:sp>
        <p:nvSpPr>
          <p:cNvPr id="3" name="Content Placeholder 2"/>
          <p:cNvSpPr>
            <a:spLocks noGrp="1"/>
          </p:cNvSpPr>
          <p:nvPr>
            <p:ph idx="1"/>
          </p:nvPr>
        </p:nvSpPr>
        <p:spPr/>
        <p:txBody>
          <a:bodyPr/>
          <a:lstStyle/>
          <a:p>
            <a:pPr algn="just"/>
            <a:r>
              <a:rPr lang="en-US" dirty="0" smtClean="0"/>
              <a:t>It has been mostly influenced by the generative theory and the so-called mentalists.</a:t>
            </a:r>
          </a:p>
          <a:p>
            <a:pPr algn="just"/>
            <a:r>
              <a:rPr lang="en-US" dirty="0" smtClean="0"/>
              <a:t>We can see the example of psycholinguistics in the infants, such as how they acquire language from their mother through the method of imitation and how by imitating, learning and asking questions they grow.</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b="1" dirty="0"/>
          </a:p>
        </p:txBody>
      </p:sp>
      <p:sp>
        <p:nvSpPr>
          <p:cNvPr id="3" name="Content Placeholder 2"/>
          <p:cNvSpPr>
            <a:spLocks noGrp="1"/>
          </p:cNvSpPr>
          <p:nvPr>
            <p:ph idx="1"/>
          </p:nvPr>
        </p:nvSpPr>
        <p:spPr/>
        <p:txBody>
          <a:bodyPr>
            <a:normAutofit lnSpcReduction="10000"/>
          </a:bodyPr>
          <a:lstStyle/>
          <a:p>
            <a:pPr algn="just"/>
            <a:r>
              <a:rPr lang="en-US" dirty="0" smtClean="0"/>
              <a:t>It also studies the influence of psychological factors, such as intelligence, motivation and anxiety on the kind of language that is understood and produced.</a:t>
            </a:r>
          </a:p>
          <a:p>
            <a:pPr algn="just"/>
            <a:r>
              <a:rPr lang="en-US" dirty="0" smtClean="0"/>
              <a:t>Various language activities of a man are included in it.</a:t>
            </a:r>
          </a:p>
          <a:p>
            <a:pPr algn="just"/>
            <a:r>
              <a:rPr lang="en-US" dirty="0" smtClean="0"/>
              <a:t>If a speaker makes any error in his language, it may be due to the psychological reasons that influence its comprehension or production</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b="1" dirty="0"/>
          </a:p>
        </p:txBody>
      </p:sp>
      <p:sp>
        <p:nvSpPr>
          <p:cNvPr id="3" name="Content Placeholder 2"/>
          <p:cNvSpPr>
            <a:spLocks noGrp="1"/>
          </p:cNvSpPr>
          <p:nvPr>
            <p:ph idx="1"/>
          </p:nvPr>
        </p:nvSpPr>
        <p:spPr/>
        <p:txBody>
          <a:bodyPr/>
          <a:lstStyle/>
          <a:p>
            <a:pPr algn="just"/>
            <a:r>
              <a:rPr lang="en-US" dirty="0" smtClean="0"/>
              <a:t>Our perception of sounds and graphic symbols (in writing) is influenced by the state of our mind.</a:t>
            </a:r>
          </a:p>
          <a:p>
            <a:pPr algn="just"/>
            <a:r>
              <a:rPr lang="en-US" dirty="0" smtClean="0"/>
              <a:t>The learning of a language, the way the speaker uses it, the way of answering questions and of teaching it are included in the area of psycholinguistics.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pPr algn="just"/>
            <a:r>
              <a:rPr lang="en-US" dirty="0" smtClean="0"/>
              <a:t>One of the important aspects of psycholinguistics is the investigation of the acquisition of language by children.</a:t>
            </a:r>
          </a:p>
          <a:p>
            <a:pPr algn="just"/>
            <a:r>
              <a:rPr lang="en-US" dirty="0" smtClean="0"/>
              <a:t>It also deals with the acquisition of language by the hearing-impaired.</a:t>
            </a:r>
          </a:p>
          <a:p>
            <a:pPr algn="just"/>
            <a:r>
              <a:rPr lang="en-US" dirty="0" smtClean="0"/>
              <a:t>The difference between language acquisition and language learning will also be one of the subjects of this area.</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Language is the chief source of the psychological representation of the mind.</a:t>
            </a:r>
          </a:p>
          <a:p>
            <a:pPr algn="just"/>
            <a:r>
              <a:rPr lang="en-US" dirty="0" smtClean="0"/>
              <a:t>Thinking distinguishes a human being from other animals.</a:t>
            </a:r>
          </a:p>
          <a:p>
            <a:pPr algn="just"/>
            <a:r>
              <a:rPr lang="en-US" dirty="0" smtClean="0"/>
              <a:t>It makes a man rational, which is a special gift provided to man by nature. It is here that man is superior to other animals.</a:t>
            </a:r>
          </a:p>
          <a:p>
            <a:pPr algn="just"/>
            <a:r>
              <a:rPr lang="en-US" dirty="0" smtClean="0"/>
              <a:t>Even among human beings, those who can think and reason better are more successful than others.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Thinking is a mental process which refers to thought which springs from the mind.</a:t>
            </a:r>
          </a:p>
          <a:p>
            <a:pPr algn="just"/>
            <a:r>
              <a:rPr lang="en-US" dirty="0" smtClean="0"/>
              <a:t>Thinking is always processed and expressed in the native language, or L1.</a:t>
            </a:r>
          </a:p>
          <a:p>
            <a:pPr algn="just"/>
            <a:r>
              <a:rPr lang="en-US" dirty="0" smtClean="0"/>
              <a:t>The evocation and expression of thought depends on its quality.</a:t>
            </a:r>
          </a:p>
          <a:p>
            <a:pPr algn="just"/>
            <a:r>
              <a:rPr lang="en-US" dirty="0" smtClean="0"/>
              <a:t>Thinking may be classified into many types, such as reverie, association, reasoning, imagination and day-dreaming.</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These are not absolutely separate from one another but merged into each other.</a:t>
            </a:r>
          </a:p>
          <a:p>
            <a:pPr algn="just"/>
            <a:r>
              <a:rPr lang="en-US" dirty="0" smtClean="0"/>
              <a:t>All kinds of thinking involve thoughts.</a:t>
            </a:r>
          </a:p>
          <a:p>
            <a:pPr algn="just"/>
            <a:r>
              <a:rPr lang="en-US" dirty="0" smtClean="0"/>
              <a:t>In reverie, it is free thinking, whereas in association and reasoning, thinking is controlled. </a:t>
            </a:r>
          </a:p>
          <a:p>
            <a:pPr algn="just"/>
            <a:r>
              <a:rPr lang="en-US" dirty="0" smtClean="0"/>
              <a:t>The difference lies in the process of pleasant daydream where there is the least control of thoughts.</a:t>
            </a:r>
          </a:p>
          <a:p>
            <a:pPr algn="just"/>
            <a:r>
              <a:rPr lang="en-US" dirty="0" smtClean="0"/>
              <a:t>The flow of thoughts in reverie is unchecked.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On the other hand, in association and reasoning, the thoughts are highly controlled.</a:t>
            </a:r>
          </a:p>
          <a:p>
            <a:pPr algn="just"/>
            <a:r>
              <a:rPr lang="en-US" dirty="0" smtClean="0"/>
              <a:t>Reverie and reasoning are two extremely opposite ends.</a:t>
            </a:r>
          </a:p>
          <a:p>
            <a:pPr algn="just"/>
            <a:r>
              <a:rPr lang="en-US" dirty="0" smtClean="0"/>
              <a:t>Between the two extreme ends, there are other types of thinking.</a:t>
            </a:r>
          </a:p>
          <a:p>
            <a:pPr algn="just"/>
            <a:r>
              <a:rPr lang="en-US" dirty="0" smtClean="0"/>
              <a:t>Thinking can also be differentiated on the basis of the degree to which a thought is a faithful reproduction of the past experience.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b="1" dirty="0"/>
          </a:p>
        </p:txBody>
      </p:sp>
      <p:sp>
        <p:nvSpPr>
          <p:cNvPr id="3" name="Content Placeholder 2"/>
          <p:cNvSpPr>
            <a:spLocks noGrp="1"/>
          </p:cNvSpPr>
          <p:nvPr>
            <p:ph idx="1"/>
          </p:nvPr>
        </p:nvSpPr>
        <p:spPr/>
        <p:txBody>
          <a:bodyPr>
            <a:normAutofit/>
          </a:bodyPr>
          <a:lstStyle/>
          <a:p>
            <a:pPr algn="just"/>
            <a:r>
              <a:rPr lang="en-US" sz="2700" dirty="0" smtClean="0"/>
              <a:t>One other principle worth noting is the principle of late closure which states that there is a tendency to join a new information to the current phrase, or clause. </a:t>
            </a:r>
          </a:p>
          <a:p>
            <a:pPr algn="just"/>
            <a:r>
              <a:rPr lang="en-US" sz="2700" dirty="0" smtClean="0"/>
              <a:t>which explains why in a sentence such as ‘john said he will leave this morning the phrase ’this morning’ would be understood as relating to the verb ‘leave’ and not to  the word ‘said’.</a:t>
            </a:r>
            <a:endParaRPr lang="en-US" sz="27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a:xfrm>
            <a:off x="381000" y="1371600"/>
            <a:ext cx="8458200" cy="5257800"/>
          </a:xfrm>
        </p:spPr>
        <p:txBody>
          <a:bodyPr>
            <a:noAutofit/>
          </a:bodyPr>
          <a:lstStyle/>
          <a:p>
            <a:pPr algn="just"/>
            <a:r>
              <a:rPr lang="en-US" sz="2700" dirty="0" smtClean="0"/>
              <a:t>On one extreme, there are thoughts which are very faithful reproductions of the past experiences, in which we include recollections or memories of the past.</a:t>
            </a:r>
          </a:p>
          <a:p>
            <a:pPr algn="just"/>
            <a:r>
              <a:rPr lang="en-US" sz="2700" dirty="0" smtClean="0"/>
              <a:t>It is the idea formed in mind based on the pictures of concrete objects and experiences, imagination and planning.</a:t>
            </a:r>
          </a:p>
          <a:p>
            <a:pPr algn="just"/>
            <a:r>
              <a:rPr lang="en-US" sz="2700" dirty="0" smtClean="0"/>
              <a:t>It is formed through perception, which is the mental apprehension of past events which are perfect reproductions.</a:t>
            </a:r>
          </a:p>
          <a:p>
            <a:pPr algn="just"/>
            <a:r>
              <a:rPr lang="en-US" sz="2700" dirty="0" smtClean="0"/>
              <a:t>On the other extreme, we have imaginative recall. There is the category of recall which cannot be based on the actual fact.</a:t>
            </a:r>
            <a:endParaRPr lang="en-US" sz="27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Concept, which is related to thinking, is one of the important parts of psycholinguistics, of an object as understood through the senses.</a:t>
            </a:r>
          </a:p>
          <a:p>
            <a:pPr algn="just"/>
            <a:r>
              <a:rPr lang="en-US" dirty="0" smtClean="0"/>
              <a:t>The mind has the property of forming generalized images from the individual images and combining them to what is common to all.</a:t>
            </a:r>
          </a:p>
          <a:p>
            <a:pPr algn="just"/>
            <a:r>
              <a:rPr lang="en-US" dirty="0" smtClean="0"/>
              <a:t>Whatever ideas or concepts are formed in the mind, we realize them through language.</a:t>
            </a:r>
          </a:p>
          <a:p>
            <a:pPr algn="just"/>
            <a:r>
              <a:rPr lang="en-US" dirty="0" smtClean="0"/>
              <a:t>In the process of thinking, the language is not exposed to communicate it to others.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It remains in the state of undelivered feelings in our mind. The thoughts are expressed in a certain situation before the right participants.</a:t>
            </a:r>
          </a:p>
          <a:p>
            <a:pPr algn="just"/>
            <a:r>
              <a:rPr lang="en-US" dirty="0" smtClean="0"/>
              <a:t>These thoughts may be expressed in the form of general conversation, discussion, request, command, anger, surprise, taunt, pain and pleasure through a particular language.</a:t>
            </a:r>
          </a:p>
          <a:p>
            <a:pPr algn="just"/>
            <a:r>
              <a:rPr lang="en-US" dirty="0" smtClean="0"/>
              <a:t>All the above type of expressions of thoughts of emotions are the psychological evocation in the form of language which we call psycholinguistics.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pPr algn="just"/>
            <a:r>
              <a:rPr lang="en-US" dirty="0" smtClean="0"/>
              <a:t>Language helps us to perform the following functions:</a:t>
            </a:r>
          </a:p>
          <a:p>
            <a:pPr marL="514350" indent="-514350" algn="just">
              <a:buFont typeface="+mj-lt"/>
              <a:buAutoNum type="arabicPeriod"/>
            </a:pPr>
            <a:r>
              <a:rPr lang="en-US" dirty="0" smtClean="0"/>
              <a:t>In passing on our ideas to others.</a:t>
            </a:r>
          </a:p>
          <a:p>
            <a:pPr marL="514350" indent="-514350" algn="just">
              <a:buFont typeface="+mj-lt"/>
              <a:buAutoNum type="arabicPeriod"/>
            </a:pPr>
            <a:r>
              <a:rPr lang="en-US" dirty="0" smtClean="0"/>
              <a:t>In concept formation.</a:t>
            </a:r>
          </a:p>
          <a:p>
            <a:pPr marL="514350" indent="-514350" algn="just">
              <a:buFont typeface="+mj-lt"/>
              <a:buAutoNum type="arabicPeriod"/>
            </a:pPr>
            <a:r>
              <a:rPr lang="en-US" dirty="0" smtClean="0"/>
              <a:t>In analyzing a complex situation through simpler means.</a:t>
            </a:r>
          </a:p>
          <a:p>
            <a:pPr marL="514350" indent="-514350" algn="just">
              <a:buFont typeface="+mj-lt"/>
              <a:buAutoNum type="arabicPeriod"/>
            </a:pPr>
            <a:r>
              <a:rPr lang="en-US" dirty="0" smtClean="0"/>
              <a:t>In retaining abstract ideas.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rmAutofit fontScale="90000"/>
          </a:bodyPr>
          <a:lstStyle/>
          <a:p>
            <a:r>
              <a:rPr lang="en-US" b="1" dirty="0" smtClean="0"/>
              <a:t>Psycholinguistics</a:t>
            </a:r>
            <a:br>
              <a:rPr lang="en-US" b="1" dirty="0" smtClean="0"/>
            </a:br>
            <a:r>
              <a:rPr lang="en-US" b="1" dirty="0" smtClean="0"/>
              <a:t>Relationship between language and mind </a:t>
            </a:r>
            <a:endParaRPr lang="en-US" b="1" dirty="0"/>
          </a:p>
        </p:txBody>
      </p:sp>
      <p:sp>
        <p:nvSpPr>
          <p:cNvPr id="3" name="Content Placeholder 2"/>
          <p:cNvSpPr>
            <a:spLocks noGrp="1"/>
          </p:cNvSpPr>
          <p:nvPr>
            <p:ph idx="1"/>
          </p:nvPr>
        </p:nvSpPr>
        <p:spPr/>
        <p:txBody>
          <a:bodyPr>
            <a:normAutofit fontScale="85000" lnSpcReduction="10000"/>
          </a:bodyPr>
          <a:lstStyle/>
          <a:p>
            <a:pPr algn="just"/>
            <a:r>
              <a:rPr lang="en-US" dirty="0" smtClean="0"/>
              <a:t>H.G. </a:t>
            </a:r>
            <a:r>
              <a:rPr lang="en-US" dirty="0" err="1" smtClean="0"/>
              <a:t>Widdowson</a:t>
            </a:r>
            <a:r>
              <a:rPr lang="en-US" dirty="0" smtClean="0"/>
              <a:t> (1996:13) says in his book “linguistics”: it is seen as a psychological phenomenon: what is of primary interest is what the form of language reveals about the human mind”.</a:t>
            </a:r>
          </a:p>
          <a:p>
            <a:pPr algn="just"/>
            <a:r>
              <a:rPr lang="en-US" dirty="0" smtClean="0"/>
              <a:t>In the introduction, we have already discussed the relationship between language and mind.</a:t>
            </a:r>
          </a:p>
          <a:p>
            <a:pPr algn="just"/>
            <a:r>
              <a:rPr lang="en-US" dirty="0" smtClean="0"/>
              <a:t>Mind produces concept, and the concept is realized by language.</a:t>
            </a:r>
          </a:p>
          <a:p>
            <a:pPr algn="just"/>
            <a:r>
              <a:rPr lang="en-US" dirty="0" smtClean="0"/>
              <a:t>The image of concrete or an abstract thing is formed in the mind through perception or imagination which is called conception.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Hence, concepts are patterns, schemes, or mental categories which enable us to interpret objects of our thoughts whether perceptual or imaginative, and they are to be brought as active, cognitive disposition direct and govern our apprehension.</a:t>
            </a:r>
          </a:p>
          <a:p>
            <a:pPr algn="just"/>
            <a:r>
              <a:rPr lang="en-US" dirty="0" smtClean="0"/>
              <a:t>The image of different things are formed in different ways in the minds of different people.</a:t>
            </a:r>
          </a:p>
          <a:p>
            <a:pPr algn="just"/>
            <a:r>
              <a:rPr lang="en-US" dirty="0" smtClean="0"/>
              <a:t>The mind tries to analyze the objects and synthesizes the material that is common to all objects.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sz="3300" dirty="0" smtClean="0"/>
              <a:t>This procedure is called </a:t>
            </a:r>
            <a:r>
              <a:rPr lang="en-US" sz="3300" dirty="0" err="1" smtClean="0"/>
              <a:t>analyticosynthetic</a:t>
            </a:r>
            <a:r>
              <a:rPr lang="en-US" sz="3300" dirty="0" smtClean="0"/>
              <a:t> process.</a:t>
            </a:r>
          </a:p>
          <a:p>
            <a:pPr algn="just"/>
            <a:r>
              <a:rPr lang="en-US" sz="3300" dirty="0" smtClean="0"/>
              <a:t>Generalization and differentiation play an important role in concept formation.</a:t>
            </a:r>
          </a:p>
          <a:p>
            <a:pPr algn="just"/>
            <a:r>
              <a:rPr lang="en-US" sz="3300" dirty="0" smtClean="0"/>
              <a:t>A number of concepts combined together to form thoughts, which are realized and expressed through language.</a:t>
            </a:r>
          </a:p>
          <a:p>
            <a:pPr algn="just"/>
            <a:r>
              <a:rPr lang="en-US" sz="3300" dirty="0" smtClean="0"/>
              <a:t>Situation : suppose someone loses something of importance to  his life.</a:t>
            </a:r>
          </a:p>
          <a:p>
            <a:pPr algn="just"/>
            <a:r>
              <a:rPr lang="en-US" sz="3300" dirty="0" smtClean="0"/>
              <a:t>As soon as he is informed of it, and image of that thing forms in his mind and he realizes the importance of it.</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a:xfrm>
            <a:off x="457200" y="1447800"/>
            <a:ext cx="8229600" cy="5257800"/>
          </a:xfrm>
        </p:spPr>
        <p:txBody>
          <a:bodyPr>
            <a:noAutofit/>
          </a:bodyPr>
          <a:lstStyle/>
          <a:p>
            <a:pPr algn="just"/>
            <a:r>
              <a:rPr lang="en-US" sz="2700" dirty="0" smtClean="0"/>
              <a:t>Then its loss creates immediately the feeling of distress in his mind which is expressed in words, for example, ‘ah! Everything is finished’.</a:t>
            </a:r>
          </a:p>
          <a:p>
            <a:pPr algn="just"/>
            <a:r>
              <a:rPr lang="en-US" sz="2700" dirty="0" smtClean="0"/>
              <a:t>If he hears the news that his son has toped in the University, he is delighted and suddenly comes up with the words of delight ‘excellent my son, well done!’ if he is in anger, he loses control over his mind and speaks out what he should not.</a:t>
            </a:r>
          </a:p>
          <a:p>
            <a:pPr algn="just"/>
            <a:r>
              <a:rPr lang="en-US" sz="2700" dirty="0" smtClean="0"/>
              <a:t>The activity of mind is always exposed through language.</a:t>
            </a:r>
          </a:p>
          <a:p>
            <a:pPr algn="just"/>
            <a:r>
              <a:rPr lang="en-US" sz="2700" dirty="0" smtClean="0"/>
              <a:t>Hence, the mind and the language are deeply inter-related.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a:t>
            </a:r>
            <a:br>
              <a:rPr lang="en-US" b="1" dirty="0" smtClean="0"/>
            </a:br>
            <a:r>
              <a:rPr lang="en-US" b="1" dirty="0" smtClean="0"/>
              <a:t>Processing of texts</a:t>
            </a:r>
            <a:endParaRPr lang="en-US" b="1" dirty="0"/>
          </a:p>
        </p:txBody>
      </p:sp>
      <p:sp>
        <p:nvSpPr>
          <p:cNvPr id="3" name="Content Placeholder 2"/>
          <p:cNvSpPr>
            <a:spLocks noGrp="1"/>
          </p:cNvSpPr>
          <p:nvPr>
            <p:ph idx="1"/>
          </p:nvPr>
        </p:nvSpPr>
        <p:spPr/>
        <p:txBody>
          <a:bodyPr>
            <a:normAutofit fontScale="85000" lnSpcReduction="10000"/>
          </a:bodyPr>
          <a:lstStyle/>
          <a:p>
            <a:pPr algn="just"/>
            <a:r>
              <a:rPr lang="en-US" dirty="0" smtClean="0"/>
              <a:t>Other psycholinguistic investigations into how processing of texts occurs led to conclusion that complex sentences with multiple clauses are interpreted faster and with less mental effort when the clauses are not reduced.</a:t>
            </a:r>
          </a:p>
          <a:p>
            <a:pPr algn="just"/>
            <a:r>
              <a:rPr lang="en-US" dirty="0" smtClean="0"/>
              <a:t>When it comes to speech the experiments show that the interpretation of sentences can vary depending on the placing of pauses, or </a:t>
            </a:r>
            <a:r>
              <a:rPr lang="en-US" dirty="0" err="1" smtClean="0"/>
              <a:t>disfluencies</a:t>
            </a:r>
            <a:r>
              <a:rPr lang="en-US" dirty="0" smtClean="0"/>
              <a:t>.</a:t>
            </a:r>
          </a:p>
          <a:p>
            <a:pPr algn="just"/>
            <a:r>
              <a:rPr lang="en-US" dirty="0" smtClean="0"/>
              <a:t>Additionally, it has been proven that visual contact between speakers also has a strong influence on the ease, or difficulty of processing text.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b="1" dirty="0"/>
          </a:p>
        </p:txBody>
      </p:sp>
      <p:sp>
        <p:nvSpPr>
          <p:cNvPr id="3" name="Content Placeholder 2"/>
          <p:cNvSpPr>
            <a:spLocks noGrp="1"/>
          </p:cNvSpPr>
          <p:nvPr>
            <p:ph idx="1"/>
          </p:nvPr>
        </p:nvSpPr>
        <p:spPr/>
        <p:txBody>
          <a:bodyPr>
            <a:normAutofit fontScale="85000" lnSpcReduction="20000"/>
          </a:bodyPr>
          <a:lstStyle/>
          <a:p>
            <a:pPr algn="just"/>
            <a:r>
              <a:rPr lang="en-US" dirty="0" smtClean="0"/>
              <a:t>During experiments subjects were listening to some sentences and those who saw the speaker could understand what the speech was about better, while those who did not see him often had difficulties with it.</a:t>
            </a:r>
          </a:p>
          <a:p>
            <a:pPr algn="just"/>
            <a:r>
              <a:rPr lang="en-US" dirty="0" smtClean="0"/>
              <a:t>The recent tendencies in psycholinguistics show increasing interest in discourse processing, and in particular in the way readers create a mental representation of the narrative word.</a:t>
            </a:r>
          </a:p>
          <a:p>
            <a:pPr algn="just"/>
            <a:r>
              <a:rPr lang="en-US" dirty="0" smtClean="0"/>
              <a:t>The focus of interest is on the role of readers’ schemata (plan or scheme) and the problem of inferences (conclusion or deduction) about the read subject matter.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b="1" dirty="0"/>
          </a:p>
        </p:txBody>
      </p:sp>
      <p:sp>
        <p:nvSpPr>
          <p:cNvPr id="3" name="Content Placeholder 2"/>
          <p:cNvSpPr>
            <a:spLocks noGrp="1"/>
          </p:cNvSpPr>
          <p:nvPr>
            <p:ph idx="1"/>
          </p:nvPr>
        </p:nvSpPr>
        <p:spPr/>
        <p:txBody>
          <a:bodyPr>
            <a:normAutofit/>
          </a:bodyPr>
          <a:lstStyle/>
          <a:p>
            <a:pPr algn="just"/>
            <a:r>
              <a:rPr lang="en-US" dirty="0" smtClean="0"/>
              <a:t>It has been proved that certain inferences are made in the very process of reading, while others are made later in order to resolve some problems or inconsistencies.</a:t>
            </a:r>
          </a:p>
          <a:p>
            <a:pPr algn="just"/>
            <a:r>
              <a:rPr lang="en-US" dirty="0" smtClean="0"/>
              <a:t>The issue of background knowledge and automaticity of drawing inferences are still being investigated.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b="1" dirty="0"/>
          </a:p>
        </p:txBody>
      </p:sp>
      <p:sp>
        <p:nvSpPr>
          <p:cNvPr id="3" name="Content Placeholder 2"/>
          <p:cNvSpPr>
            <a:spLocks noGrp="1"/>
          </p:cNvSpPr>
          <p:nvPr>
            <p:ph idx="1"/>
          </p:nvPr>
        </p:nvSpPr>
        <p:spPr/>
        <p:txBody>
          <a:bodyPr>
            <a:noAutofit/>
          </a:bodyPr>
          <a:lstStyle/>
          <a:p>
            <a:pPr algn="just"/>
            <a:r>
              <a:rPr lang="en-US" sz="2800" dirty="0" smtClean="0"/>
              <a:t>The ideas of psycholinguistic interest flourished primarily in Europe in the early 1960s and then in America in 1987.</a:t>
            </a:r>
          </a:p>
          <a:p>
            <a:pPr algn="just"/>
            <a:r>
              <a:rPr lang="en-US" sz="2800" dirty="0" smtClean="0"/>
              <a:t>The first overview of psycholinguistics appeared in ‘Annual Review of Psychology’ by Rubenstein and </a:t>
            </a:r>
            <a:r>
              <a:rPr lang="en-US" sz="2800" dirty="0" err="1" smtClean="0"/>
              <a:t>Abron</a:t>
            </a:r>
            <a:r>
              <a:rPr lang="en-US" sz="2800" dirty="0" smtClean="0"/>
              <a:t> in 1960.</a:t>
            </a:r>
          </a:p>
          <a:p>
            <a:pPr algn="just"/>
            <a:r>
              <a:rPr lang="en-US" sz="2800" dirty="0" smtClean="0"/>
              <a:t>In 1964, George A. Miller, through his writings and experiments, bridged the gap between linguistic theory and psychological experimentation.</a:t>
            </a:r>
          </a:p>
          <a:p>
            <a:pPr algn="just"/>
            <a:r>
              <a:rPr lang="en-US" sz="2800" dirty="0" smtClean="0"/>
              <a:t>In 1964, it was completely accepted by M. Neill.</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b="1" dirty="0"/>
          </a:p>
        </p:txBody>
      </p:sp>
      <p:sp>
        <p:nvSpPr>
          <p:cNvPr id="3" name="Content Placeholder 2"/>
          <p:cNvSpPr>
            <a:spLocks noGrp="1"/>
          </p:cNvSpPr>
          <p:nvPr>
            <p:ph idx="1"/>
          </p:nvPr>
        </p:nvSpPr>
        <p:spPr/>
        <p:txBody>
          <a:bodyPr>
            <a:normAutofit lnSpcReduction="10000"/>
          </a:bodyPr>
          <a:lstStyle/>
          <a:p>
            <a:pPr algn="just"/>
            <a:r>
              <a:rPr lang="en-US" sz="2900" dirty="0" smtClean="0"/>
              <a:t>In the early stage, psycholinguistics covered an extremely broad area, from acoustic phonetics to language pathology.</a:t>
            </a:r>
          </a:p>
          <a:p>
            <a:pPr algn="just"/>
            <a:r>
              <a:rPr lang="en-US" sz="2900" dirty="0" smtClean="0"/>
              <a:t>But gradually, it converged to a certain area of language and linguistic theory.</a:t>
            </a:r>
          </a:p>
          <a:p>
            <a:pPr algn="just"/>
            <a:r>
              <a:rPr lang="en-US" sz="2900" dirty="0" smtClean="0"/>
              <a:t>Now, psycholinguistics is confined to the inter-relationship of psychological and linguistic behaviour.</a:t>
            </a:r>
          </a:p>
          <a:p>
            <a:pPr algn="just"/>
            <a:r>
              <a:rPr lang="en-US" sz="2900" dirty="0" smtClean="0"/>
              <a:t>It studies how the mind processes and produces language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b="1" dirty="0"/>
          </a:p>
        </p:txBody>
      </p:sp>
      <p:sp>
        <p:nvSpPr>
          <p:cNvPr id="3" name="Content Placeholder 2"/>
          <p:cNvSpPr>
            <a:spLocks noGrp="1"/>
          </p:cNvSpPr>
          <p:nvPr>
            <p:ph idx="1"/>
          </p:nvPr>
        </p:nvSpPr>
        <p:spPr/>
        <p:txBody>
          <a:bodyPr>
            <a:normAutofit lnSpcReduction="10000"/>
          </a:bodyPr>
          <a:lstStyle/>
          <a:p>
            <a:pPr algn="just"/>
            <a:r>
              <a:rPr lang="en-US" dirty="0" smtClean="0"/>
              <a:t>It uses linguistic concepts to describe the mental processes connected with the acquisition and use of languages.</a:t>
            </a:r>
          </a:p>
          <a:p>
            <a:pPr algn="just"/>
            <a:r>
              <a:rPr lang="en-US" dirty="0" smtClean="0"/>
              <a:t>Psycholinguistics deals with the various aspects of meaning.</a:t>
            </a:r>
          </a:p>
          <a:p>
            <a:pPr algn="just"/>
            <a:r>
              <a:rPr lang="en-US" dirty="0" smtClean="0"/>
              <a:t>It has been deeply influenced by the development of generative theory, and its most important area of investigation has been language acquisition</a:t>
            </a: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sz="3000" dirty="0" smtClean="0"/>
              <a:t>The relation between psychology and language cannot be ignored. Linguistic science is directly connected with the mind and psychological behaviour.</a:t>
            </a:r>
          </a:p>
          <a:p>
            <a:pPr algn="just"/>
            <a:r>
              <a:rPr lang="en-US" sz="3000" dirty="0" smtClean="0"/>
              <a:t>The linguistic expression of a man depends, many times on the mental states such as love, anger, hatred, surprise, distress– all have a deep impact on the language.</a:t>
            </a:r>
          </a:p>
          <a:p>
            <a:pPr algn="just"/>
            <a:r>
              <a:rPr lang="en-US" sz="3000" dirty="0" smtClean="0"/>
              <a:t>Sometimes, the language, especially speech, loses its control, which means the mental state is expressed through it.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1092</TotalTime>
  <Words>1951</Words>
  <Application>Microsoft Office PowerPoint</Application>
  <PresentationFormat>On-screen Show (4:3)</PresentationFormat>
  <Paragraphs>122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Psycholinguistics Principles of sentence</vt:lpstr>
      <vt:lpstr>Psycholinguistics</vt:lpstr>
      <vt:lpstr>Psycholinguistics Processing of texts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 Relationship between language and mind </vt:lpstr>
      <vt:lpstr>Psycholinguistics</vt:lpstr>
      <vt:lpstr>Psycholinguistics</vt:lpstr>
      <vt:lpstr>Psycholinguistics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ASIF</dc:creator>
  <cp:lastModifiedBy>NTS</cp:lastModifiedBy>
  <cp:revision>156</cp:revision>
  <dcterms:created xsi:type="dcterms:W3CDTF">2006-08-16T00:00:00Z</dcterms:created>
  <dcterms:modified xsi:type="dcterms:W3CDTF">2014-06-10T11:19:16Z</dcterms:modified>
</cp:coreProperties>
</file>