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29000"/>
            <a:ext cx="7772400" cy="1362075"/>
          </a:xfrm>
        </p:spPr>
        <p:txBody>
          <a:bodyPr>
            <a:normAutofit/>
          </a:bodyPr>
          <a:lstStyle/>
          <a:p>
            <a:r>
              <a:rPr lang="en-US" b="1" dirty="0" smtClean="0"/>
              <a:t>Psycholinguistics</a:t>
            </a:r>
            <a:endParaRPr lang="en-US" b="1" dirty="0"/>
          </a:p>
        </p:txBody>
      </p:sp>
      <p:sp>
        <p:nvSpPr>
          <p:cNvPr id="4" name="Text Placeholder 3"/>
          <p:cNvSpPr>
            <a:spLocks noGrp="1"/>
          </p:cNvSpPr>
          <p:nvPr>
            <p:ph type="body" idx="1"/>
          </p:nvPr>
        </p:nvSpPr>
        <p:spPr>
          <a:xfrm>
            <a:off x="685800" y="1600200"/>
            <a:ext cx="7772400" cy="1500187"/>
          </a:xfrm>
        </p:spPr>
        <p:txBody>
          <a:bodyPr>
            <a:normAutofit/>
          </a:bodyPr>
          <a:lstStyle/>
          <a:p>
            <a:r>
              <a:rPr lang="en-US" sz="3600" b="1" dirty="0" smtClean="0">
                <a:solidFill>
                  <a:schemeClr val="tx1">
                    <a:lumMod val="95000"/>
                    <a:lumOff val="5000"/>
                  </a:schemeClr>
                </a:solidFill>
              </a:rPr>
              <a:t>Lecture #4</a:t>
            </a:r>
            <a:endParaRPr lang="en-US" sz="3600" b="1" dirty="0">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LANGUAGE ACQUISITION</a:t>
            </a:r>
            <a:endParaRPr lang="en-US" dirty="0" smtClean="0"/>
          </a:p>
          <a:p>
            <a:r>
              <a:rPr lang="en-US" b="1" dirty="0" smtClean="0"/>
              <a:t>[1] Early language acquisition</a:t>
            </a:r>
            <a:endParaRPr lang="en-US" dirty="0" smtClean="0"/>
          </a:p>
          <a:p>
            <a:r>
              <a:rPr lang="en-US" i="1" dirty="0" smtClean="0"/>
              <a:t>Children’s construction of language emerges from their understanding of communication prior to language ;</a:t>
            </a:r>
          </a:p>
          <a:p>
            <a:r>
              <a:rPr lang="en-US" i="1" dirty="0" smtClean="0"/>
              <a:t> their comprehension and production of gestures reveal a basic understanding of communication processes. </a:t>
            </a:r>
          </a:p>
          <a:p>
            <a:r>
              <a:rPr lang="en-US" i="1" dirty="0" smtClean="0"/>
              <a:t>Although children first acquire the sound system of their native language independently of meaning, they eventually merge it with communicative gestures to form productive speech.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i="1" dirty="0" smtClean="0"/>
              <a:t>The development of one-word speech comprises two important developments :</a:t>
            </a:r>
          </a:p>
          <a:p>
            <a:r>
              <a:rPr lang="en-US" i="1" dirty="0" smtClean="0"/>
              <a:t> the acquisition of the lexicon and the use of single words to express larger chunks of meaning.</a:t>
            </a:r>
          </a:p>
          <a:p>
            <a:r>
              <a:rPr lang="en-US" i="1" dirty="0" smtClean="0"/>
              <a:t> Children’s first word combinations reveal a structure that is neither an imitation of adult speech nor fully grammatical by adult standards.</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1.a. Pre-linguistic communication</a:t>
            </a:r>
          </a:p>
          <a:p>
            <a:r>
              <a:rPr lang="en-US" dirty="0" smtClean="0"/>
              <a:t>1.b. Early phonology : normal and disordered development of speech perception and speech production.</a:t>
            </a:r>
          </a:p>
          <a:p>
            <a:r>
              <a:rPr lang="en-US" dirty="0" smtClean="0"/>
              <a:t>1.c. Early lexical development : normal and disordered development</a:t>
            </a:r>
          </a:p>
          <a:p>
            <a:r>
              <a:rPr lang="en-US" dirty="0" smtClean="0"/>
              <a:t>1.d. Early grammar : normal and disordered syntactic growth ; emergence of grammatical categories.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[2] Later language acquisition</a:t>
            </a:r>
            <a:endParaRPr lang="en-US" dirty="0" smtClean="0"/>
          </a:p>
          <a:p>
            <a:r>
              <a:rPr lang="en-US" i="1" dirty="0" smtClean="0"/>
              <a:t>Children’s grammatical development in the late preschool years includes the acquisition of grammatical morphemes and complex syntactic structures.</a:t>
            </a:r>
          </a:p>
          <a:p>
            <a:r>
              <a:rPr lang="en-US" i="1" dirty="0" smtClean="0"/>
              <a:t> They also progressively extend their repertoire of both direct and indirect speech acts, and master the thematic status of given vs. new information, being more able to communicate in flexible ways. </a:t>
            </a:r>
          </a:p>
          <a:p>
            <a:r>
              <a:rPr lang="en-US" i="1" dirty="0" smtClean="0"/>
              <a:t>Children’s skills as conversationalists and narrators grow from preschool to late school years.</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2.a. Later grammar : normal and disordered syntactic development (acquisition of complex sentences)</a:t>
            </a:r>
          </a:p>
          <a:p>
            <a:r>
              <a:rPr lang="en-US" dirty="0" smtClean="0"/>
              <a:t>2.b. Normal and disordered elaboration of language functions (speech acts, thematic structure processing)</a:t>
            </a:r>
          </a:p>
          <a:p>
            <a:r>
              <a:rPr lang="en-US" dirty="0" smtClean="0"/>
              <a:t>2.c. Normal and disordered development of discourse processes in children (conversational skills, narrative skills)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[3] Processes of language acquisition</a:t>
            </a:r>
            <a:endParaRPr lang="en-US" dirty="0" smtClean="0"/>
          </a:p>
          <a:p>
            <a:r>
              <a:rPr lang="en-US" i="1" dirty="0" smtClean="0"/>
              <a:t>Language acquisition is studied in relation to three classes of variables :</a:t>
            </a:r>
            <a:endParaRPr lang="en-US" dirty="0" smtClean="0"/>
          </a:p>
          <a:p>
            <a:r>
              <a:rPr lang="en-US" i="1" dirty="0" smtClean="0"/>
              <a:t>environmental factors, cognitive processes and innate linguistic mechanisms. </a:t>
            </a:r>
          </a:p>
          <a:p>
            <a:r>
              <a:rPr lang="en-US" i="1" dirty="0" smtClean="0"/>
              <a:t>(a) Gross environmental neglect or abuse may retard language acquisition ; yet, the precise aspects of the environment necessary for normal language growth are not clear.</a:t>
            </a:r>
          </a:p>
          <a:p>
            <a:r>
              <a:rPr lang="en-US" i="1" dirty="0" smtClean="0"/>
              <a:t> (b) Some evidence indicates that cognitive achievements facilitate language development.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i="1" dirty="0" smtClean="0"/>
              <a:t>(c) Children given only impoverished linguistic input are able to create communicative systems that are similar to early child language, which suggests some innate guidance in early language acquisition.</a:t>
            </a:r>
            <a:endParaRPr lang="en-US" dirty="0" smtClean="0"/>
          </a:p>
          <a:p>
            <a:r>
              <a:rPr lang="en-US" dirty="0" smtClean="0"/>
              <a:t>3.a. Contribution of environmental factors</a:t>
            </a:r>
          </a:p>
          <a:p>
            <a:r>
              <a:rPr lang="en-US" dirty="0" smtClean="0"/>
              <a:t>3.b. Contribution of cognitive processes</a:t>
            </a:r>
          </a:p>
          <a:p>
            <a:r>
              <a:rPr lang="en-US" dirty="0" smtClean="0"/>
              <a:t>3.c. Contribution of innate mechanisms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Psychology of language / Psycholinguistics</a:t>
            </a:r>
          </a:p>
          <a:p>
            <a:pPr>
              <a:buNone/>
            </a:pPr>
            <a:r>
              <a:rPr lang="en-US" dirty="0" smtClean="0"/>
              <a:t>     Three goals in preparing these lectures:</a:t>
            </a:r>
          </a:p>
          <a:p>
            <a:r>
              <a:rPr lang="en-US" dirty="0" smtClean="0"/>
              <a:t>(a) To define basic notions that will be used to analyze both normal and impaired, oral and written language.</a:t>
            </a:r>
          </a:p>
          <a:p>
            <a:r>
              <a:rPr lang="en-US" dirty="0" smtClean="0"/>
              <a:t>(b) To present the principles of psycholinguistics in an accessible manner (taking into account recent developments of cognitive psychology and neuropsychology).</a:t>
            </a:r>
          </a:p>
          <a:p>
            <a:r>
              <a:rPr lang="en-US" dirty="0" smtClean="0"/>
              <a:t>(c) To discuss some fundamental psycholinguistic issues in reference to basic psychological mechanisms that constitute our information processing system.</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Psycholinguistics?</a:t>
            </a:r>
          </a:p>
          <a:p>
            <a:r>
              <a:rPr lang="en-US" dirty="0" smtClean="0"/>
              <a:t>Psycholinguistics is the study of how individuals use (comprehend – produce) and acquire language.</a:t>
            </a:r>
          </a:p>
          <a:p>
            <a:r>
              <a:rPr lang="en-US" dirty="0" smtClean="0"/>
              <a:t>Psycholinguistics is part of the field of cognitive sciences.</a:t>
            </a:r>
          </a:p>
          <a:p>
            <a:r>
              <a:rPr lang="en-US" dirty="0" smtClean="0"/>
              <a:t>Cognitive sciences reflect the insights of psychology and linguistics, but also of other fields as artificial intelligence, neuroscience (neuropsychology), and philosophy.</a:t>
            </a:r>
          </a:p>
          <a:p>
            <a:r>
              <a:rPr lang="en-US" dirty="0" smtClean="0"/>
              <a:t>Psycholinguistics stresses the knowledge of language and the cognitive processes (or psychological mechanisms) involved in ordinary language use.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Psycholinguistics is also interested in the social rules involved in language use ( with sociolinguistics) and the brain mechanisms associated with language  (neurolinguistics).</a:t>
            </a:r>
          </a:p>
          <a:p>
            <a:r>
              <a:rPr lang="en-US" dirty="0" smtClean="0"/>
              <a:t>(1a) Although language is essentially a social phenomenon, psychology (and therefore psycholinguistics) is principally the study of individuals.</a:t>
            </a:r>
          </a:p>
          <a:p>
            <a:r>
              <a:rPr lang="en-US" dirty="0" smtClean="0"/>
              <a:t> + How we perceive and understand speech (and written language)?</a:t>
            </a:r>
          </a:p>
          <a:p>
            <a:r>
              <a:rPr lang="en-US" dirty="0" smtClean="0"/>
              <a:t> + How we construct an utterance, from idea to completed sentence?</a:t>
            </a:r>
          </a:p>
          <a:p>
            <a:r>
              <a:rPr lang="en-US" dirty="0" smtClean="0"/>
              <a:t>+ How children acquire language?</a:t>
            </a:r>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b="1" dirty="0" smtClean="0"/>
              <a:t>PSYCHOLOGY OF LANGUAGE</a:t>
            </a:r>
            <a:endParaRPr lang="en-US" dirty="0" smtClean="0"/>
          </a:p>
          <a:p>
            <a:r>
              <a:rPr lang="en-US" b="1" dirty="0" smtClean="0"/>
              <a:t>[1] The scope of Psycholinguistics</a:t>
            </a:r>
            <a:endParaRPr lang="en-US" dirty="0" smtClean="0"/>
          </a:p>
          <a:p>
            <a:r>
              <a:rPr lang="en-US" i="1" dirty="0" smtClean="0"/>
              <a:t>Psycholinguistics is part of the field of cognitive science, and is the study of how individuals comprehend, produce and acquire language. It mainly addresses two questions : What knowledge of language is needed for us to use language ? And</a:t>
            </a:r>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(2a) As the name implies, Psycholinguistics is principally an integration of the fields of psychology and linguistics, although like most interdisciplinary fields,</a:t>
            </a:r>
          </a:p>
          <a:p>
            <a:r>
              <a:rPr lang="en-US" dirty="0" smtClean="0"/>
              <a:t>Psycholinguistics has a rich heritage that includes contributions from diverse intellectual traditions giving rise to some controversies in how to best think of or study language and language processes.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(3a) Psycholinguistics essentially addresses two questions:</a:t>
            </a:r>
          </a:p>
          <a:p>
            <a:r>
              <a:rPr lang="en-US" dirty="0" smtClean="0"/>
              <a:t>+ What knowledge of language is needed for us to use language?</a:t>
            </a:r>
          </a:p>
          <a:p>
            <a:r>
              <a:rPr lang="en-US" dirty="0" smtClean="0"/>
              <a:t>+ What cognitive processes are involved in the ordinary use of language?</a:t>
            </a:r>
          </a:p>
          <a:p>
            <a:r>
              <a:rPr lang="en-US" dirty="0" smtClean="0"/>
              <a:t>In a sense, we must know a language in order to use it, but normally we are not fully aware of this knowledge. We must have a tacit knowledge.</a:t>
            </a:r>
          </a:p>
          <a:p>
            <a:r>
              <a:rPr lang="en-US" dirty="0" smtClean="0"/>
              <a:t>Tacit knowledge refers to the knowledge of how to perform various acts, whereas explicit knowledge refers to the knowledge of the processes or mechanisms used in these acts.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sometimes know how to do something without knowing how we do it (e.g., a tennis man might know how to serve a ball 150 </a:t>
            </a:r>
            <a:r>
              <a:rPr lang="en-US" dirty="0" err="1" smtClean="0"/>
              <a:t>kms</a:t>
            </a:r>
            <a:r>
              <a:rPr lang="en-US" dirty="0" smtClean="0"/>
              <a:t>/hour, but might have little or no explicit knowledge of the muscles that involved in this act.</a:t>
            </a:r>
          </a:p>
          <a:p>
            <a:r>
              <a:rPr lang="en-US" dirty="0" smtClean="0"/>
              <a:t>Similarly, we may distinguish between knowing how to speak and knowing what processes are involved in producing or understanding speech; generally, much of our linguistic knowledge is tacit rather than explicit.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 The knowledge question: </a:t>
            </a:r>
            <a:r>
              <a:rPr lang="en-US" dirty="0" smtClean="0"/>
              <a:t>What knowledge of language is needed for us to use language?</a:t>
            </a:r>
          </a:p>
          <a:p>
            <a:r>
              <a:rPr lang="en-US" dirty="0" smtClean="0"/>
              <a:t>Four broad areas of language knowledge may be distinguished.</a:t>
            </a:r>
          </a:p>
          <a:p>
            <a:r>
              <a:rPr lang="en-US" dirty="0" smtClean="0"/>
              <a:t>Phonology: deals with the system of sounds used in a particular language.</a:t>
            </a:r>
          </a:p>
          <a:p>
            <a:r>
              <a:rPr lang="en-US" dirty="0" smtClean="0"/>
              <a:t>Syntax: deals with the grammatical arrangement of words within sentences.</a:t>
            </a:r>
          </a:p>
          <a:p>
            <a:r>
              <a:rPr lang="en-US" dirty="0" smtClean="0"/>
              <a:t>Semantics: deals with the meanings of sentences and words.</a:t>
            </a:r>
          </a:p>
          <a:p>
            <a:r>
              <a:rPr lang="en-US" dirty="0" smtClean="0"/>
              <a:t>Pragmatics: deals with the social rules involved in language use.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sz="3400" b="1" dirty="0" smtClean="0"/>
              <a:t>+ The processes question: </a:t>
            </a:r>
            <a:r>
              <a:rPr lang="en-US" sz="3400" dirty="0" smtClean="0"/>
              <a:t>What cognitive processes are involved in the ordinary use of language?</a:t>
            </a:r>
          </a:p>
          <a:p>
            <a:r>
              <a:rPr lang="en-US" sz="3400" dirty="0" smtClean="0"/>
              <a:t>By ordinary use of language, I mean such things as understanding a lecture, reading a book, writing a letter, holding a conversation, etc.</a:t>
            </a:r>
          </a:p>
          <a:p>
            <a:r>
              <a:rPr lang="en-US" sz="3400" dirty="0" smtClean="0"/>
              <a:t> By cognitive processes, I mean processes such as perception, memory, thinking or reasoning [kinds of information processing].</a:t>
            </a:r>
          </a:p>
          <a:p>
            <a:r>
              <a:rPr lang="en-US" sz="3400" dirty="0" smtClean="0"/>
              <a:t>The interplay of linguistic knowledge and language processes is a continuing theme of Psycholinguistics.</a:t>
            </a:r>
          </a:p>
          <a:p>
            <a:r>
              <a:rPr lang="en-US" sz="3400" dirty="0" smtClean="0"/>
              <a:t> Let us briefly examine three examples of this interplay, to illustrate both the concept of “linguistic knowledge” and the concept of “cognitive processing” in a way that highlights the types of questions a psycholinguist is likely to ask.</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Example 1.</a:t>
            </a:r>
            <a:endParaRPr lang="en-US" dirty="0" smtClean="0"/>
          </a:p>
          <a:p>
            <a:r>
              <a:rPr lang="en-US" b="1" dirty="0" smtClean="0"/>
              <a:t>Understanding indirect requests.</a:t>
            </a:r>
            <a:endParaRPr lang="en-US" dirty="0" smtClean="0"/>
          </a:p>
          <a:p>
            <a:r>
              <a:rPr lang="en-US" dirty="0" smtClean="0"/>
              <a:t>What happens when we comprehend a sentence like (1):</a:t>
            </a:r>
          </a:p>
          <a:p>
            <a:r>
              <a:rPr lang="en-US" dirty="0" smtClean="0"/>
              <a:t>[1] Can you shut the door?</a:t>
            </a:r>
          </a:p>
          <a:p>
            <a:r>
              <a:rPr lang="en-US" dirty="0" smtClean="0"/>
              <a:t>[2] Will you shut the door?</a:t>
            </a:r>
          </a:p>
          <a:p>
            <a:r>
              <a:rPr lang="en-US" dirty="0" smtClean="0"/>
              <a:t>[3] It is getting cold in here.</a:t>
            </a:r>
          </a:p>
          <a:p>
            <a:r>
              <a:rPr lang="en-US" dirty="0" smtClean="0"/>
              <a:t>See also</a:t>
            </a:r>
          </a:p>
          <a:p>
            <a:r>
              <a:rPr lang="en-US" dirty="0" smtClean="0"/>
              <a:t>[4] Why not shut the door?</a:t>
            </a:r>
          </a:p>
          <a:p>
            <a:r>
              <a:rPr lang="en-US" dirty="0" smtClean="0"/>
              <a:t>[5] Must you shut the door?</a:t>
            </a:r>
          </a:p>
          <a:p>
            <a:r>
              <a:rPr lang="en-US" dirty="0" smtClean="0"/>
              <a:t>Literally, this sentence asks if we have the ability to shut the door, but everybody assumes the speaker is asking us (in an indirect manner) to shut the door.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An interesting fact about indirect speech acts is that although there is no direct relationship between the form of the sentence and its intended meaning, listeners apparently have little trouble comprehending these speech acts.</a:t>
            </a:r>
          </a:p>
          <a:p>
            <a:r>
              <a:rPr lang="en-US" dirty="0" smtClean="0"/>
              <a:t>In (1), the speaker questions the ability of the interlocutor to perform the action.</a:t>
            </a:r>
          </a:p>
          <a:p>
            <a:r>
              <a:rPr lang="en-US" dirty="0" smtClean="0"/>
              <a:t>Other ways could be used: for example, to question the interlocutor’s willingness to perform the desired action (as in 2), or to indicate the reason why such an action needs to be done (as in 3).</a:t>
            </a:r>
          </a:p>
          <a:p>
            <a:r>
              <a:rPr lang="en-US" dirty="0" smtClean="0"/>
              <a:t> In (4) the speaker wants the door to be shut, whilst in (5) the speaker normally wants the door to remain open.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Why is the request phrased indirectly?</a:t>
            </a:r>
          </a:p>
          <a:p>
            <a:r>
              <a:rPr lang="en-US" dirty="0" smtClean="0"/>
              <a:t>Part of the reason is that we know certain rules about the use of language in social settings (because we have learned them), including rules of politeness.</a:t>
            </a:r>
          </a:p>
          <a:p>
            <a:r>
              <a:rPr lang="en-US" dirty="0" smtClean="0"/>
              <a:t> A request is, by definition, an attempt to change another person’s </a:t>
            </a:r>
            <a:r>
              <a:rPr lang="en-US" dirty="0" err="1" smtClean="0"/>
              <a:t>behaviour</a:t>
            </a:r>
            <a:r>
              <a:rPr lang="en-US" dirty="0" smtClean="0"/>
              <a:t>. This can be perceived as intrusive at times, so we soften it with indirect speech. </a:t>
            </a:r>
          </a:p>
          <a:p>
            <a:r>
              <a:rPr lang="en-US" dirty="0" smtClean="0"/>
              <a:t>An indirect request is more polite than a direct command such as “Pass the salt”. We know this, as it is a part of our pragmatic knowledge of our language.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From a processing standpoint, a speaker takes this pragmatic knowledge into account when producing a sentence like [1] in a social situation.</a:t>
            </a:r>
          </a:p>
          <a:p>
            <a:r>
              <a:rPr lang="en-US" dirty="0" smtClean="0"/>
              <a:t>That is, the speaker utters the sentence with the understanding that it will be taken as a request.</a:t>
            </a:r>
          </a:p>
          <a:p>
            <a:r>
              <a:rPr lang="en-US" dirty="0" smtClean="0"/>
              <a:t> The listener presumably shares this aspect of pragmatic knowledge and interprets the sentence as a request rather than in a literal manner.</a:t>
            </a:r>
          </a:p>
          <a:p>
            <a:r>
              <a:rPr lang="en-US" dirty="0" smtClean="0"/>
              <a:t>Yet, the exact processes by which the listener arrives at the non-literal meaning are not fully clear:</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 authors assume that the listener first extracts the literal meaning of the sentence, then decides, on the basis of the context, that the literal meaning is not what the speaker intended, before computing an indirect meaning (</a:t>
            </a:r>
            <a:r>
              <a:rPr lang="en-US" dirty="0" err="1" smtClean="0"/>
              <a:t>voir</a:t>
            </a:r>
            <a:r>
              <a:rPr lang="en-US" dirty="0" smtClean="0"/>
              <a:t> Carroll, p.227 et 139).</a:t>
            </a:r>
          </a:p>
          <a:p>
            <a:r>
              <a:rPr lang="en-US" dirty="0" smtClean="0"/>
              <a:t>Other authors consider that it is not always necessary to compute a direct meaning prior to indirect meaning.;</a:t>
            </a:r>
          </a:p>
          <a:p>
            <a:r>
              <a:rPr lang="en-US" dirty="0" smtClean="0"/>
              <a:t> first computing the literal meaning would only be a special strategy only used when an indirect speech act is presented either in a way that does not fit with previous discourse or with no context at all.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i="1" dirty="0" smtClean="0"/>
              <a:t>what cognitive processes are involved in the ordinary use of language ?</a:t>
            </a:r>
            <a:endParaRPr lang="en-US" dirty="0" smtClean="0"/>
          </a:p>
          <a:p>
            <a:r>
              <a:rPr lang="en-US" i="1" dirty="0" smtClean="0"/>
              <a:t>Psycholinguists are also interested in the social rules involved in language use, and the brain mechanisms associated with language.</a:t>
            </a:r>
            <a:endParaRPr lang="en-US" dirty="0" smtClean="0"/>
          </a:p>
          <a:p>
            <a:r>
              <a:rPr lang="en-US" dirty="0" smtClean="0"/>
              <a:t>1.a. Language processes and linguistic knowledge</a:t>
            </a:r>
          </a:p>
          <a:p>
            <a:r>
              <a:rPr lang="en-US" dirty="0" smtClean="0"/>
              <a:t>1.b. Illustrations of language processing</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Example 2:</a:t>
            </a:r>
            <a:endParaRPr lang="en-US" dirty="0" smtClean="0"/>
          </a:p>
          <a:p>
            <a:r>
              <a:rPr lang="en-US" b="1" dirty="0" smtClean="0"/>
              <a:t>Sentence parsing strategies.</a:t>
            </a:r>
            <a:endParaRPr lang="en-US" dirty="0" smtClean="0"/>
          </a:p>
          <a:p>
            <a:r>
              <a:rPr lang="en-US" dirty="0" smtClean="0"/>
              <a:t>What happens when we understand a sentence like (1):`</a:t>
            </a:r>
          </a:p>
          <a:p>
            <a:r>
              <a:rPr lang="en-US" dirty="0" smtClean="0"/>
              <a:t>[1] The teacher bores the students</a:t>
            </a:r>
          </a:p>
          <a:p>
            <a:r>
              <a:rPr lang="en-US" dirty="0" smtClean="0"/>
              <a:t>Definition of parsing :</a:t>
            </a:r>
          </a:p>
          <a:p>
            <a:r>
              <a:rPr lang="en-US" dirty="0" smtClean="0"/>
              <a:t>A first step in the process of understanding a sentence is to assign the elements of this sentence to linguistic categories (a procedure known as “parsing”).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b="1" dirty="0" smtClean="0"/>
              <a:t>[2] General psychological mechanisms</a:t>
            </a:r>
            <a:endParaRPr lang="en-US" dirty="0" smtClean="0"/>
          </a:p>
          <a:p>
            <a:r>
              <a:rPr lang="en-US" i="1" dirty="0" smtClean="0"/>
              <a:t>Both comprehension and production of language are performed within the constraints of our information processing system. </a:t>
            </a:r>
          </a:p>
          <a:p>
            <a:r>
              <a:rPr lang="en-US" i="1" dirty="0" smtClean="0"/>
              <a:t>The system consists of structural components (memory systems) along with a set of control processes that govern the flow of information within the system.</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2.a. The information processing system.</a:t>
            </a:r>
          </a:p>
          <a:p>
            <a:r>
              <a:rPr lang="en-US" dirty="0" smtClean="0"/>
              <a:t>2.b. Central issues in language processing : Serial vs. Parallel processing, Top-Down vs. Bottom-Up processing, Automatic vs. Controlled processes, Modularity vs. Interactivity.</a:t>
            </a:r>
          </a:p>
          <a:p>
            <a:r>
              <a:rPr lang="en-US" dirty="0" smtClean="0"/>
              <a:t>2.c. Development of the processing system.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b="1" dirty="0" smtClean="0"/>
              <a:t>[3] Language comprehension</a:t>
            </a:r>
            <a:endParaRPr lang="en-US" dirty="0" smtClean="0"/>
          </a:p>
          <a:p>
            <a:r>
              <a:rPr lang="en-US" i="1" dirty="0" smtClean="0"/>
              <a:t>In this part, we will examine language comprehension at a number of levels of processing (for the convenience of exposition) :</a:t>
            </a:r>
          </a:p>
          <a:p>
            <a:r>
              <a:rPr lang="en-US" i="1" dirty="0" smtClean="0"/>
              <a:t> levels of speech processing, Words processing (internal lexicon), syntactic parsing and sentence understanding, connected discourse comprehension.</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3.a. Perception of language : identification of isolated speech sounds and of continuous speech.</a:t>
            </a:r>
          </a:p>
          <a:p>
            <a:r>
              <a:rPr lang="en-US" dirty="0" smtClean="0"/>
              <a:t>3.b. The internal lexicon : representation and organization of semantic knowledge (lexical access processes in comprehension).</a:t>
            </a:r>
          </a:p>
          <a:p>
            <a:r>
              <a:rPr lang="en-US" dirty="0" smtClean="0"/>
              <a:t>3.c. Comprehension of sentences : syntactic and semantic a Psycholinguistics  approaches to the construction of interpretations.</a:t>
            </a:r>
          </a:p>
          <a:p>
            <a:r>
              <a:rPr lang="en-US" dirty="0" smtClean="0"/>
              <a:t>3.d. Discourse comprehension : Comprehension of discourse, Memory for discourse, Schemata and discourse processing.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b="1" dirty="0" smtClean="0"/>
              <a:t>[4] Language production and conversational interaction</a:t>
            </a:r>
            <a:endParaRPr lang="en-US" dirty="0" smtClean="0"/>
          </a:p>
          <a:p>
            <a:r>
              <a:rPr lang="en-US" i="1" dirty="0" smtClean="0"/>
              <a:t>Language production can be viewed as consisting in four major stages :</a:t>
            </a:r>
            <a:endParaRPr lang="en-US" dirty="0" smtClean="0"/>
          </a:p>
          <a:p>
            <a:r>
              <a:rPr lang="en-US" i="1" dirty="0" smtClean="0"/>
              <a:t>conceptualizing a thought to be expressed, formulating a linguistic plan, articulating the plan, and monitoring one’s speech.</a:t>
            </a:r>
          </a:p>
          <a:p>
            <a:r>
              <a:rPr lang="en-US" i="1" dirty="0" smtClean="0"/>
              <a:t> These various stages will be examined in this part..</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4.a. Production of speech and language : Serial vs. Parallel models of linguistic planning ; implementing linguistic plans (articulating and self monitoring)</a:t>
            </a:r>
          </a:p>
          <a:p>
            <a:r>
              <a:rPr lang="en-US" dirty="0" smtClean="0"/>
              <a:t>4.b. Conversational interaction : The structure of conversations, Conversational skills, conversational settings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2124</Words>
  <Application>Microsoft Office PowerPoint</Application>
  <PresentationFormat>On-screen Show (4:3)</PresentationFormat>
  <Paragraphs>152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Zara Bukhari</dc:creator>
  <cp:lastModifiedBy>Administrator</cp:lastModifiedBy>
  <cp:revision>64</cp:revision>
  <dcterms:created xsi:type="dcterms:W3CDTF">2006-08-16T00:00:00Z</dcterms:created>
  <dcterms:modified xsi:type="dcterms:W3CDTF">2014-06-12T15:56:59Z</dcterms:modified>
</cp:coreProperties>
</file>