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4" r:id="rId15"/>
    <p:sldId id="283" r:id="rId16"/>
    <p:sldId id="272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isfun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02</a:t>
            </a:r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</a:t>
            </a:r>
            <a:r>
              <a:rPr lang="en-US" dirty="0" err="1" smtClean="0"/>
              <a:t>Rehman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r>
              <a:rPr lang="en-US" baseline="2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3, 13, 7</a:t>
            </a:r>
            <a:r>
              <a:rPr lang="en-US" dirty="0" smtClean="0"/>
              <a:t>, </a:t>
            </a:r>
            <a:r>
              <a:rPr lang="en-US" dirty="0"/>
              <a:t>5, 21, 23, 23, 40, 23, 14, 12, 56, 23, 29 </a:t>
            </a:r>
          </a:p>
          <a:p>
            <a:r>
              <a:rPr lang="en-US" dirty="0" smtClean="0"/>
              <a:t>Here we have even number of elements in data. Putting this data in order</a:t>
            </a:r>
          </a:p>
          <a:p>
            <a:r>
              <a:rPr lang="en-US" dirty="0"/>
              <a:t>3, 5, 7, 12, 13, 14, 21, 23, 23, 23, 23, 29, 40, </a:t>
            </a:r>
            <a:r>
              <a:rPr lang="en-US" dirty="0" smtClean="0"/>
              <a:t>56</a:t>
            </a:r>
          </a:p>
          <a:p>
            <a:r>
              <a:rPr lang="en-US" dirty="0" smtClean="0"/>
              <a:t>n = 14</a:t>
            </a:r>
          </a:p>
          <a:p>
            <a:r>
              <a:rPr lang="en-US" dirty="0"/>
              <a:t>3, 5, 7, 12, 13, 14,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21</a:t>
            </a:r>
            <a:r>
              <a:rPr lang="en-US" dirty="0"/>
              <a:t>,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23</a:t>
            </a:r>
            <a:r>
              <a:rPr lang="en-US" dirty="0"/>
              <a:t>, 23, 23, 23, 29, 40, 56</a:t>
            </a:r>
          </a:p>
          <a:p>
            <a:r>
              <a:rPr lang="en-US" dirty="0" smtClean="0"/>
              <a:t>Median is found by (21 + 23)/2  = </a:t>
            </a:r>
            <a:r>
              <a:rPr lang="en-US" dirty="0" smtClean="0">
                <a:solidFill>
                  <a:srgbClr val="C00000"/>
                </a:solidFill>
              </a:rPr>
              <a:t>22</a:t>
            </a:r>
            <a:r>
              <a:rPr lang="en-US" dirty="0" smtClean="0"/>
              <a:t> i.e. by taking mean value of two middle values.</a:t>
            </a:r>
          </a:p>
          <a:p>
            <a:r>
              <a:rPr lang="en-US" dirty="0"/>
              <a:t>The spread 56 – 3 = </a:t>
            </a:r>
            <a:r>
              <a:rPr lang="en-US" dirty="0" smtClean="0">
                <a:solidFill>
                  <a:srgbClr val="C00000"/>
                </a:solidFill>
              </a:rPr>
              <a:t>53</a:t>
            </a:r>
            <a:endParaRPr lang="en-US" dirty="0" smtClean="0"/>
          </a:p>
          <a:p>
            <a:r>
              <a:rPr lang="en-US" dirty="0" smtClean="0"/>
              <a:t>Median separates the data in two equal halves.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7211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Quartiles data is divided in 4 groups in the same manner as we do for median.</a:t>
            </a:r>
          </a:p>
          <a:p>
            <a:r>
              <a:rPr lang="en-US" dirty="0" smtClean="0"/>
              <a:t>There are three quartiles in data called</a:t>
            </a:r>
          </a:p>
          <a:p>
            <a:pPr lvl="1"/>
            <a:r>
              <a:rPr lang="en-US" i="1" dirty="0" smtClean="0">
                <a:solidFill>
                  <a:srgbClr val="C00000"/>
                </a:solidFill>
              </a:rPr>
              <a:t>Lower Quartile</a:t>
            </a:r>
            <a:r>
              <a:rPr lang="en-US" dirty="0" smtClean="0"/>
              <a:t>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l</a:t>
            </a:r>
            <a:r>
              <a:rPr lang="en-US" dirty="0" smtClean="0"/>
              <a:t> (median of the lower half of the data)</a:t>
            </a:r>
          </a:p>
          <a:p>
            <a:pPr lvl="1"/>
            <a:r>
              <a:rPr lang="en-US" i="1" dirty="0" smtClean="0">
                <a:solidFill>
                  <a:srgbClr val="C00000"/>
                </a:solidFill>
              </a:rPr>
              <a:t>Middle Quartile</a:t>
            </a:r>
            <a:r>
              <a:rPr lang="en-US" dirty="0" smtClean="0"/>
              <a:t>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m</a:t>
            </a:r>
            <a:r>
              <a:rPr lang="en-US" dirty="0" smtClean="0"/>
              <a:t>(median of the data)</a:t>
            </a:r>
          </a:p>
          <a:p>
            <a:pPr lvl="1"/>
            <a:r>
              <a:rPr lang="en-US" i="1" dirty="0" smtClean="0">
                <a:solidFill>
                  <a:srgbClr val="C00000"/>
                </a:solidFill>
              </a:rPr>
              <a:t>Upper </a:t>
            </a:r>
            <a:r>
              <a:rPr lang="en-US" i="1" dirty="0">
                <a:solidFill>
                  <a:srgbClr val="C00000"/>
                </a:solidFill>
              </a:rPr>
              <a:t>Quartile</a:t>
            </a:r>
            <a:r>
              <a:rPr lang="en-US" dirty="0"/>
              <a:t>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u</a:t>
            </a:r>
            <a:r>
              <a:rPr lang="en-US" dirty="0" smtClean="0"/>
              <a:t> (median </a:t>
            </a:r>
            <a:r>
              <a:rPr lang="en-US" dirty="0"/>
              <a:t>of the </a:t>
            </a:r>
            <a:r>
              <a:rPr lang="en-US" dirty="0" smtClean="0"/>
              <a:t>upper </a:t>
            </a:r>
            <a:r>
              <a:rPr lang="en-US" dirty="0"/>
              <a:t>half of the </a:t>
            </a:r>
            <a:r>
              <a:rPr lang="en-US" dirty="0" smtClean="0"/>
              <a:t>data)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Interquartile Range IQR</a:t>
            </a:r>
            <a:r>
              <a:rPr lang="en-US" dirty="0" smtClean="0"/>
              <a:t> can be found by </a:t>
            </a:r>
          </a:p>
          <a:p>
            <a:pPr marL="0" indent="0" algn="ctr">
              <a:buNone/>
            </a:pPr>
            <a:r>
              <a:rPr lang="en-US" dirty="0" smtClean="0"/>
              <a:t>IQR =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u</a:t>
            </a:r>
            <a:r>
              <a:rPr lang="en-US" dirty="0" smtClean="0"/>
              <a:t> -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07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r>
              <a:rPr lang="en-US" baseline="20000" dirty="0" smtClean="0"/>
              <a:t>2</a:t>
            </a:r>
            <a:endParaRPr lang="en-US" baseline="2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78 81 83  84 86 87 87 89 89 89 89 90 91 </a:t>
            </a:r>
            <a:r>
              <a:rPr lang="en-US" dirty="0" smtClean="0"/>
              <a:t>99</a:t>
            </a:r>
          </a:p>
          <a:p>
            <a:r>
              <a:rPr lang="en-US" dirty="0" smtClean="0"/>
              <a:t>Lower half of data is </a:t>
            </a:r>
          </a:p>
          <a:p>
            <a:r>
              <a:rPr lang="en-US" dirty="0"/>
              <a:t>78 81 83  84 86 87 </a:t>
            </a:r>
            <a:r>
              <a:rPr lang="en-US" dirty="0" smtClean="0"/>
              <a:t>87</a:t>
            </a:r>
          </a:p>
          <a:p>
            <a:r>
              <a:rPr lang="en-US" dirty="0" smtClean="0"/>
              <a:t>Lower Quartile is </a:t>
            </a:r>
            <a:r>
              <a:rPr lang="en-US" dirty="0" smtClean="0">
                <a:solidFill>
                  <a:srgbClr val="C00000"/>
                </a:solidFill>
              </a:rPr>
              <a:t>84</a:t>
            </a:r>
          </a:p>
          <a:p>
            <a:r>
              <a:rPr lang="en-US" dirty="0" smtClean="0"/>
              <a:t>Upper </a:t>
            </a:r>
            <a:r>
              <a:rPr lang="en-US" dirty="0"/>
              <a:t>half of data is </a:t>
            </a:r>
            <a:endParaRPr lang="en-US" dirty="0" smtClean="0"/>
          </a:p>
          <a:p>
            <a:r>
              <a:rPr lang="en-US" dirty="0"/>
              <a:t>89 89 89 89 90 91 99</a:t>
            </a:r>
          </a:p>
          <a:p>
            <a:r>
              <a:rPr lang="en-US" dirty="0"/>
              <a:t>Lower Quartile is </a:t>
            </a:r>
            <a:r>
              <a:rPr lang="en-US" dirty="0" smtClean="0">
                <a:solidFill>
                  <a:srgbClr val="C00000"/>
                </a:solidFill>
              </a:rPr>
              <a:t>89 </a:t>
            </a:r>
          </a:p>
          <a:p>
            <a:r>
              <a:rPr lang="en-US" dirty="0" smtClean="0"/>
              <a:t>Middle </a:t>
            </a:r>
            <a:r>
              <a:rPr lang="en-US" dirty="0"/>
              <a:t>Quartile </a:t>
            </a:r>
            <a:r>
              <a:rPr lang="en-US" dirty="0" smtClean="0"/>
              <a:t>(same as median) is </a:t>
            </a:r>
            <a:r>
              <a:rPr lang="en-US" dirty="0" smtClean="0">
                <a:solidFill>
                  <a:srgbClr val="C00000"/>
                </a:solidFill>
              </a:rPr>
              <a:t>88</a:t>
            </a:r>
          </a:p>
          <a:p>
            <a:r>
              <a:rPr lang="en-US" dirty="0" smtClean="0"/>
              <a:t>IQR = 89 – 84 = </a:t>
            </a:r>
            <a:r>
              <a:rPr lang="en-US" dirty="0" smtClean="0">
                <a:solidFill>
                  <a:srgbClr val="C00000"/>
                </a:solidFill>
              </a:rPr>
              <a:t>5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5457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and Whisker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Box Plot</a:t>
            </a:r>
          </a:p>
          <a:p>
            <a:r>
              <a:rPr lang="en-US" dirty="0" smtClean="0"/>
              <a:t>Box plot is obtained by 5 values of data.</a:t>
            </a:r>
          </a:p>
          <a:p>
            <a:pPr lvl="1"/>
            <a:r>
              <a:rPr lang="en-US" dirty="0" smtClean="0"/>
              <a:t>Minimum value of the data</a:t>
            </a:r>
          </a:p>
          <a:p>
            <a:pPr lvl="1"/>
            <a:r>
              <a:rPr lang="en-US" dirty="0" smtClean="0"/>
              <a:t>Three quartiles</a:t>
            </a:r>
          </a:p>
          <a:p>
            <a:pPr lvl="1"/>
            <a:r>
              <a:rPr lang="en-US" dirty="0" smtClean="0"/>
              <a:t>Maximum value of the data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499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r>
              <a:rPr lang="en-US" baseline="20000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78 81 83  84 86 87 87 89 89 89 89 90 91 99</a:t>
            </a:r>
          </a:p>
          <a:p>
            <a:r>
              <a:rPr lang="en-US" dirty="0"/>
              <a:t>Lower half of data is </a:t>
            </a:r>
          </a:p>
          <a:p>
            <a:r>
              <a:rPr lang="en-US" dirty="0"/>
              <a:t>78 81 83  84 86 87 87</a:t>
            </a:r>
          </a:p>
          <a:p>
            <a:r>
              <a:rPr lang="en-US" dirty="0"/>
              <a:t>Lower Quartile is </a:t>
            </a:r>
            <a:r>
              <a:rPr lang="en-US" dirty="0">
                <a:solidFill>
                  <a:srgbClr val="C00000"/>
                </a:solidFill>
              </a:rPr>
              <a:t>84</a:t>
            </a:r>
          </a:p>
          <a:p>
            <a:r>
              <a:rPr lang="en-US" dirty="0"/>
              <a:t>Upper half of data is </a:t>
            </a:r>
          </a:p>
          <a:p>
            <a:r>
              <a:rPr lang="en-US" dirty="0"/>
              <a:t>89 89 89 89 90 91 99</a:t>
            </a:r>
          </a:p>
          <a:p>
            <a:r>
              <a:rPr lang="en-US" dirty="0"/>
              <a:t>Lower Quartile is </a:t>
            </a:r>
            <a:r>
              <a:rPr lang="en-US" dirty="0">
                <a:solidFill>
                  <a:srgbClr val="C00000"/>
                </a:solidFill>
              </a:rPr>
              <a:t>89 </a:t>
            </a:r>
          </a:p>
          <a:p>
            <a:r>
              <a:rPr lang="en-US" dirty="0"/>
              <a:t>Middle </a:t>
            </a:r>
            <a:r>
              <a:rPr lang="en-US" dirty="0" smtClean="0"/>
              <a:t>Quartile </a:t>
            </a:r>
            <a:r>
              <a:rPr lang="en-US" dirty="0"/>
              <a:t>is </a:t>
            </a:r>
            <a:r>
              <a:rPr lang="en-US" dirty="0">
                <a:solidFill>
                  <a:srgbClr val="C00000"/>
                </a:solidFill>
              </a:rPr>
              <a:t>88</a:t>
            </a:r>
          </a:p>
          <a:p>
            <a:r>
              <a:rPr lang="en-US" dirty="0"/>
              <a:t>IQR = 89 – 84 = </a:t>
            </a:r>
            <a:r>
              <a:rPr lang="en-US" dirty="0">
                <a:solidFill>
                  <a:srgbClr val="C00000"/>
                </a:solidFill>
              </a:rPr>
              <a:t>5</a:t>
            </a:r>
            <a:endParaRPr lang="en-US" dirty="0"/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181600" y="1981200"/>
            <a:ext cx="3124200" cy="3048000"/>
            <a:chOff x="4724400" y="1981200"/>
            <a:chExt cx="3124200" cy="30480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4724400" y="1981200"/>
              <a:ext cx="0" cy="3048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724400" y="5029200"/>
              <a:ext cx="3124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45273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r>
              <a:rPr lang="en-US" baseline="20000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91 89 93 91 87 94 92 85 91 90 96 93 89</a:t>
            </a:r>
          </a:p>
          <a:p>
            <a:r>
              <a:rPr lang="en-US" dirty="0" smtClean="0"/>
              <a:t>Sorted data</a:t>
            </a:r>
          </a:p>
          <a:p>
            <a:r>
              <a:rPr lang="en-US" dirty="0" smtClean="0"/>
              <a:t>85 87 89 89 90 91 91 91 92 93 93 94 96</a:t>
            </a:r>
          </a:p>
          <a:p>
            <a:r>
              <a:rPr lang="en-US" dirty="0" smtClean="0"/>
              <a:t>Values required for box plot respectively are </a:t>
            </a:r>
          </a:p>
          <a:p>
            <a:r>
              <a:rPr lang="en-US" dirty="0" smtClean="0"/>
              <a:t>85, 89, 91, 93 and 96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648200" y="3276600"/>
            <a:ext cx="3124200" cy="3048000"/>
            <a:chOff x="4724400" y="1981200"/>
            <a:chExt cx="3124200" cy="3048000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4724400" y="1981200"/>
              <a:ext cx="0" cy="3048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4724400" y="5029200"/>
              <a:ext cx="3124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30449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Representation</a:t>
            </a:r>
          </a:p>
          <a:p>
            <a:pPr lvl="1"/>
            <a:r>
              <a:rPr lang="en-US" dirty="0"/>
              <a:t>Histogram</a:t>
            </a:r>
          </a:p>
          <a:p>
            <a:r>
              <a:rPr lang="en-US" dirty="0"/>
              <a:t>Center and Spread of Data</a:t>
            </a:r>
          </a:p>
          <a:p>
            <a:r>
              <a:rPr lang="en-US" dirty="0"/>
              <a:t>Quartiles</a:t>
            </a:r>
          </a:p>
          <a:p>
            <a:r>
              <a:rPr lang="en-US" dirty="0"/>
              <a:t>Box and </a:t>
            </a:r>
            <a:r>
              <a:rPr lang="en-US"/>
              <a:t>Whisker </a:t>
            </a:r>
            <a:r>
              <a:rPr lang="en-US" smtClean="0"/>
              <a:t>Plot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www.mathsisfun.com/</a:t>
            </a:r>
            <a:endParaRPr lang="en-US" dirty="0" smtClean="0"/>
          </a:p>
          <a:p>
            <a:r>
              <a:rPr lang="en-US" dirty="0" smtClean="0"/>
              <a:t>2: Advanced Engineering Mathematics by E </a:t>
            </a:r>
            <a:r>
              <a:rPr lang="en-US" dirty="0" err="1" smtClean="0"/>
              <a:t>Kreyszig</a:t>
            </a:r>
            <a:r>
              <a:rPr lang="en-US" dirty="0" smtClean="0"/>
              <a:t> </a:t>
            </a:r>
            <a:r>
              <a:rPr lang="en-US" smtClean="0"/>
              <a:t>8</a:t>
            </a:r>
            <a:r>
              <a:rPr lang="en-US" baseline="30000" smtClean="0"/>
              <a:t>th</a:t>
            </a:r>
            <a:r>
              <a:rPr lang="en-US" smtClean="0"/>
              <a:t> edition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the course</a:t>
            </a:r>
          </a:p>
          <a:p>
            <a:r>
              <a:rPr lang="en-US" dirty="0"/>
              <a:t>What is statistics and statistical methods</a:t>
            </a:r>
          </a:p>
          <a:p>
            <a:r>
              <a:rPr lang="en-US" dirty="0"/>
              <a:t>Data and its representation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from data Representation</a:t>
            </a:r>
          </a:p>
          <a:p>
            <a:pPr lvl="1"/>
            <a:r>
              <a:rPr lang="en-US" dirty="0" smtClean="0"/>
              <a:t>Histogram</a:t>
            </a:r>
          </a:p>
          <a:p>
            <a:r>
              <a:rPr lang="en-US" dirty="0"/>
              <a:t>Center and Spread of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Quartiles</a:t>
            </a:r>
          </a:p>
          <a:p>
            <a:r>
              <a:rPr lang="en-US" dirty="0" smtClean="0"/>
              <a:t>Box and Whisker Plot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Representation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89 84 87 81 89 86 91 90 78 89  87 99 83 89 </a:t>
            </a:r>
          </a:p>
          <a:p>
            <a:r>
              <a:rPr lang="en-US" dirty="0" smtClean="0"/>
              <a:t>Sort this data</a:t>
            </a:r>
          </a:p>
          <a:p>
            <a:r>
              <a:rPr lang="en-US" dirty="0" smtClean="0"/>
              <a:t>78 81 83  84 86 87 87 89 89 89 89 90 91 99</a:t>
            </a:r>
          </a:p>
          <a:p>
            <a:r>
              <a:rPr lang="en-US" dirty="0" smtClean="0"/>
              <a:t>Group this data</a:t>
            </a:r>
          </a:p>
          <a:p>
            <a:pPr lvl="1"/>
            <a:r>
              <a:rPr lang="en-US" dirty="0" smtClean="0"/>
              <a:t>Make 5 groups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Stem and leaf plot will be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2400682"/>
              </p:ext>
            </p:extLst>
          </p:nvPr>
        </p:nvGraphicFramePr>
        <p:xfrm>
          <a:off x="762000" y="3124200"/>
          <a:ext cx="4191000" cy="22250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95500"/>
                <a:gridCol w="2095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of Elements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r>
                        <a:rPr lang="en-US" baseline="0" dirty="0" smtClean="0"/>
                        <a:t> - 79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80 - 84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85 - 89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90 - 94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94 - 99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9253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Representation (Example)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entries of left most column in stem and leaf plot are called </a:t>
            </a:r>
            <a:r>
              <a:rPr lang="en-US" i="1" dirty="0" smtClean="0">
                <a:solidFill>
                  <a:srgbClr val="FF0000"/>
                </a:solidFill>
              </a:rPr>
              <a:t>Cumulative Absolute Frequency CAS</a:t>
            </a:r>
            <a:r>
              <a:rPr lang="en-US" dirty="0" smtClean="0"/>
              <a:t>, i. e. the sum of the absolute frequencies of values up to the line of the leaf.</a:t>
            </a:r>
          </a:p>
          <a:p>
            <a:pPr lvl="1"/>
            <a:r>
              <a:rPr lang="en-US" dirty="0" smtClean="0"/>
              <a:t>For example, 11 shows that there 11 values in the data not exceeding 89.</a:t>
            </a:r>
          </a:p>
          <a:p>
            <a:r>
              <a:rPr lang="en-US" dirty="0" smtClean="0"/>
              <a:t>Dividing the CAS by n (total number of entries in the data) gives </a:t>
            </a:r>
            <a:r>
              <a:rPr lang="en-US" i="1" dirty="0">
                <a:solidFill>
                  <a:srgbClr val="FF0000"/>
                </a:solidFill>
              </a:rPr>
              <a:t>Cumulative </a:t>
            </a:r>
            <a:r>
              <a:rPr lang="en-US" i="1" dirty="0" smtClean="0">
                <a:solidFill>
                  <a:srgbClr val="FF0000"/>
                </a:solidFill>
              </a:rPr>
              <a:t>Relative </a:t>
            </a:r>
            <a:r>
              <a:rPr lang="en-US" i="1" dirty="0">
                <a:solidFill>
                  <a:srgbClr val="FF0000"/>
                </a:solidFill>
              </a:rPr>
              <a:t>Frequency 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06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 of the rectangles are proportional to the relative frequency.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94945494"/>
              </p:ext>
            </p:extLst>
          </p:nvPr>
        </p:nvGraphicFramePr>
        <p:xfrm>
          <a:off x="4876800" y="1737360"/>
          <a:ext cx="3733799" cy="22250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838200"/>
                <a:gridCol w="1366091"/>
                <a:gridCol w="15295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Abs. </a:t>
                      </a:r>
                      <a:r>
                        <a:rPr lang="en-US" dirty="0" err="1" smtClean="0"/>
                        <a:t>Freq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Freq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r>
                        <a:rPr lang="en-US" baseline="0" dirty="0" smtClean="0"/>
                        <a:t> - 79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80 - 84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85 - 89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90 - 94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2/14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94 - 99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4615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 vs. Bar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103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 and Spread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center of location the location of data values we can take a </a:t>
            </a:r>
            <a:r>
              <a:rPr lang="en-US" i="1" dirty="0" smtClean="0">
                <a:solidFill>
                  <a:srgbClr val="C00000"/>
                </a:solidFill>
              </a:rPr>
              <a:t>median</a:t>
            </a:r>
            <a:r>
              <a:rPr lang="en-US" dirty="0" smtClean="0"/>
              <a:t>.</a:t>
            </a:r>
          </a:p>
          <a:p>
            <a:r>
              <a:rPr lang="en-US" dirty="0"/>
              <a:t>78 81 83  84 86 87 87 89 89 89 89 90 91 99</a:t>
            </a:r>
          </a:p>
          <a:p>
            <a:r>
              <a:rPr lang="en-US" dirty="0" smtClean="0"/>
              <a:t>87 and 89 are middle values (7</a:t>
            </a:r>
            <a:r>
              <a:rPr lang="en-US" baseline="30000" dirty="0" smtClean="0"/>
              <a:t>th</a:t>
            </a:r>
            <a:r>
              <a:rPr lang="en-US" dirty="0" smtClean="0"/>
              <a:t> and 8</a:t>
            </a:r>
            <a:r>
              <a:rPr lang="en-US" baseline="30000" dirty="0" smtClean="0"/>
              <a:t>th</a:t>
            </a:r>
            <a:r>
              <a:rPr lang="en-US" dirty="0" smtClean="0"/>
              <a:t>) so median will be 88.</a:t>
            </a:r>
          </a:p>
          <a:p>
            <a:r>
              <a:rPr lang="en-US" dirty="0" smtClean="0"/>
              <a:t>Median may not be present in the data.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Spread</a:t>
            </a:r>
            <a:r>
              <a:rPr lang="en-US" dirty="0" smtClean="0"/>
              <a:t> of data can be measured by the range</a:t>
            </a:r>
          </a:p>
          <a:p>
            <a:r>
              <a:rPr lang="en-US" dirty="0" smtClean="0"/>
              <a:t>Spread is also called </a:t>
            </a:r>
            <a:r>
              <a:rPr lang="en-US" dirty="0" smtClean="0">
                <a:solidFill>
                  <a:srgbClr val="C00000"/>
                </a:solidFill>
              </a:rPr>
              <a:t>variability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In this case spread is 99 – 78 = </a:t>
            </a:r>
            <a:r>
              <a:rPr lang="en-US" dirty="0" smtClean="0">
                <a:solidFill>
                  <a:srgbClr val="C00000"/>
                </a:solidFill>
              </a:rPr>
              <a:t>21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68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r>
              <a:rPr lang="en-US" baseline="20000" dirty="0" smtClean="0"/>
              <a:t>1</a:t>
            </a:r>
            <a:endParaRPr lang="en-US" baseline="2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3, 13, 7, 5, 21, 23, 39, 23, 40, 23, 14, 12, 56, 23, </a:t>
            </a:r>
            <a:r>
              <a:rPr lang="en-US" dirty="0" smtClean="0"/>
              <a:t>29</a:t>
            </a:r>
          </a:p>
          <a:p>
            <a:r>
              <a:rPr lang="en-US" dirty="0" smtClean="0"/>
              <a:t>putting data in order</a:t>
            </a:r>
          </a:p>
          <a:p>
            <a:r>
              <a:rPr lang="en-US" dirty="0"/>
              <a:t>3, 5, 7, 12, 13, 14, 21, 23, 23, 23, 23, 29, 39, 40, 56 </a:t>
            </a:r>
          </a:p>
          <a:p>
            <a:r>
              <a:rPr lang="en-US" dirty="0" smtClean="0"/>
              <a:t>The median value turns out to </a:t>
            </a:r>
            <a:r>
              <a:rPr lang="en-US" dirty="0" smtClean="0">
                <a:solidFill>
                  <a:srgbClr val="FF0000"/>
                </a:solidFill>
              </a:rPr>
              <a:t>23</a:t>
            </a:r>
          </a:p>
          <a:p>
            <a:r>
              <a:rPr lang="en-US" dirty="0" smtClean="0"/>
              <a:t>The spread 56 – 3 = </a:t>
            </a:r>
            <a:r>
              <a:rPr lang="en-US" dirty="0" smtClean="0">
                <a:solidFill>
                  <a:srgbClr val="C00000"/>
                </a:solidFill>
              </a:rPr>
              <a:t>53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01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842</Words>
  <Application>Microsoft Office PowerPoint</Application>
  <PresentationFormat>On-screen Show (4:3)</PresentationFormat>
  <Paragraphs>136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Statistics and Probability Theory</vt:lpstr>
      <vt:lpstr>Last Class</vt:lpstr>
      <vt:lpstr>Today’s Agenda</vt:lpstr>
      <vt:lpstr>Data Representation (Example)</vt:lpstr>
      <vt:lpstr>Data Representation (Example)</vt:lpstr>
      <vt:lpstr>Histogram</vt:lpstr>
      <vt:lpstr>Histogram vs. Bar Chart</vt:lpstr>
      <vt:lpstr>Center and Spread of Data</vt:lpstr>
      <vt:lpstr>Example1</vt:lpstr>
      <vt:lpstr>Example1</vt:lpstr>
      <vt:lpstr>Quartiles</vt:lpstr>
      <vt:lpstr>Example2</vt:lpstr>
      <vt:lpstr>Box and Whisker Plot</vt:lpstr>
      <vt:lpstr>Example2</vt:lpstr>
      <vt:lpstr>Example2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NTS</cp:lastModifiedBy>
  <cp:revision>43</cp:revision>
  <dcterms:created xsi:type="dcterms:W3CDTF">2013-05-04T10:14:09Z</dcterms:created>
  <dcterms:modified xsi:type="dcterms:W3CDTF">2013-11-10T12:01:36Z</dcterms:modified>
</cp:coreProperties>
</file>