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58" r:id="rId5"/>
    <p:sldId id="288" r:id="rId6"/>
    <p:sldId id="290" r:id="rId7"/>
    <p:sldId id="289" r:id="rId8"/>
    <p:sldId id="287" r:id="rId9"/>
    <p:sldId id="291" r:id="rId10"/>
    <p:sldId id="292" r:id="rId11"/>
    <p:sldId id="297" r:id="rId12"/>
    <p:sldId id="272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03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Rehman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for Grouped Data</a:t>
            </a:r>
            <a:endParaRPr lang="en-US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1295400"/>
            <a:ext cx="2867025" cy="196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34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5401730"/>
              </p:ext>
            </p:extLst>
          </p:nvPr>
        </p:nvGraphicFramePr>
        <p:xfrm>
          <a:off x="990600" y="1295400"/>
          <a:ext cx="3733799" cy="2362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38200"/>
                <a:gridCol w="1366091"/>
                <a:gridCol w="1529508"/>
              </a:tblGrid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Abs. </a:t>
                      </a:r>
                      <a:r>
                        <a:rPr lang="en-US" dirty="0" err="1" smtClean="0"/>
                        <a:t>Freq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Freq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r>
                        <a:rPr lang="en-US" baseline="0" dirty="0" smtClean="0"/>
                        <a:t> - 79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80 - 84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85 - 89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90 - 94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94 - 99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Median of a grouped data</a:t>
            </a:r>
          </a:p>
          <a:p>
            <a:r>
              <a:rPr lang="en-US" dirty="0"/>
              <a:t>Outlier</a:t>
            </a:r>
          </a:p>
          <a:p>
            <a:r>
              <a:rPr lang="en-US" dirty="0" smtClean="0"/>
              <a:t>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1: Advanced Engineering Mathematics by E </a:t>
            </a:r>
            <a:r>
              <a:rPr lang="en-US" dirty="0" err="1" smtClean="0"/>
              <a:t>Kreyszig</a:t>
            </a:r>
            <a:r>
              <a:rPr lang="en-US" dirty="0" smtClean="0"/>
              <a:t> 8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Representation</a:t>
            </a:r>
          </a:p>
          <a:p>
            <a:pPr lvl="1"/>
            <a:r>
              <a:rPr lang="en-US" dirty="0"/>
              <a:t>Histogram</a:t>
            </a:r>
          </a:p>
          <a:p>
            <a:r>
              <a:rPr lang="en-US" dirty="0"/>
              <a:t>Center and Spread of Data</a:t>
            </a:r>
          </a:p>
          <a:p>
            <a:r>
              <a:rPr lang="en-US" dirty="0"/>
              <a:t>Quartiles</a:t>
            </a:r>
          </a:p>
          <a:p>
            <a:r>
              <a:rPr lang="en-US" dirty="0"/>
              <a:t>Box and Whisker Plot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084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Median of a grouped data</a:t>
            </a:r>
          </a:p>
          <a:p>
            <a:r>
              <a:rPr lang="en-US" dirty="0" smtClean="0"/>
              <a:t>Outlier</a:t>
            </a:r>
          </a:p>
          <a:p>
            <a:r>
              <a:rPr lang="en-US" dirty="0" smtClean="0"/>
              <a:t>Mean</a:t>
            </a:r>
          </a:p>
          <a:p>
            <a:r>
              <a:rPr lang="en-US" dirty="0" smtClean="0"/>
              <a:t>Mode</a:t>
            </a:r>
          </a:p>
          <a:p>
            <a:r>
              <a:rPr lang="en-US" dirty="0" smtClean="0"/>
              <a:t>Weighted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Median of Grouped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Median of grouped data is found by</a:t>
            </a:r>
          </a:p>
          <a:p>
            <a:pPr lvl="1"/>
            <a:r>
              <a:rPr lang="en-US" dirty="0" smtClean="0"/>
              <a:t>Cumulative frequency distribution be constructed</a:t>
            </a:r>
          </a:p>
          <a:p>
            <a:pPr lvl="1"/>
            <a:r>
              <a:rPr lang="en-US" dirty="0" smtClean="0"/>
              <a:t>Decide which class has median (i.e. the class with value at least n/2)</a:t>
            </a:r>
          </a:p>
          <a:p>
            <a:pPr lvl="1"/>
            <a:r>
              <a:rPr lang="en-US" dirty="0" smtClean="0"/>
              <a:t>Median is then found by the relation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L</a:t>
            </a:r>
            <a:r>
              <a:rPr lang="en-US" baseline="-25000" dirty="0" smtClean="0"/>
              <a:t>m</a:t>
            </a:r>
            <a:r>
              <a:rPr lang="en-US" dirty="0" smtClean="0"/>
              <a:t> is the lower limit of the class that contains </a:t>
            </a:r>
            <a:br>
              <a:rPr lang="en-US" dirty="0" smtClean="0"/>
            </a:br>
            <a:r>
              <a:rPr lang="en-US" dirty="0" smtClean="0"/>
              <a:t>median</a:t>
            </a:r>
          </a:p>
          <a:p>
            <a:pPr lvl="2"/>
            <a:r>
              <a:rPr lang="en-US" dirty="0" smtClean="0"/>
              <a:t>n = </a:t>
            </a:r>
            <a:r>
              <a:rPr lang="en-US" dirty="0" smtClean="0">
                <a:sym typeface="Symbol"/>
              </a:rPr>
              <a:t>f</a:t>
            </a:r>
            <a:r>
              <a:rPr lang="en-US" baseline="-25000" dirty="0" smtClean="0">
                <a:sym typeface="Symbol"/>
              </a:rPr>
              <a:t>i</a:t>
            </a:r>
          </a:p>
          <a:p>
            <a:pPr lvl="2"/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/>
              <a:t>is frequency of the median class</a:t>
            </a:r>
          </a:p>
          <a:p>
            <a:pPr lvl="2"/>
            <a:r>
              <a:rPr lang="en-US" dirty="0" smtClean="0"/>
              <a:t>F Cumulative frequency before the class</a:t>
            </a:r>
          </a:p>
          <a:p>
            <a:pPr lvl="2"/>
            <a:r>
              <a:rPr lang="en-US" dirty="0" smtClean="0"/>
              <a:t>i is the class width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56958112"/>
              </p:ext>
            </p:extLst>
          </p:nvPr>
        </p:nvGraphicFramePr>
        <p:xfrm>
          <a:off x="3276600" y="3124200"/>
          <a:ext cx="2971800" cy="901700"/>
        </p:xfrm>
        <a:graphic>
          <a:graphicData uri="http://schemas.openxmlformats.org/presentationml/2006/ole">
            <p:oleObj spid="_x0000_s1034" r:id="rId3" imgW="2044700" imgH="10160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905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constructed cumulative distribution</a:t>
            </a:r>
            <a:endParaRPr lang="en-US" dirty="0"/>
          </a:p>
          <a:p>
            <a:r>
              <a:rPr lang="en-US" dirty="0" smtClean="0"/>
              <a:t>Third class contains median</a:t>
            </a:r>
          </a:p>
          <a:p>
            <a:r>
              <a:rPr lang="en-US" dirty="0" smtClean="0"/>
              <a:t>Using relation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5401730"/>
              </p:ext>
            </p:extLst>
          </p:nvPr>
        </p:nvGraphicFramePr>
        <p:xfrm>
          <a:off x="4419600" y="2194560"/>
          <a:ext cx="3733799" cy="2225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38200"/>
                <a:gridCol w="1366091"/>
                <a:gridCol w="15295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Abs. </a:t>
                      </a:r>
                      <a:r>
                        <a:rPr lang="en-US" dirty="0" err="1" smtClean="0"/>
                        <a:t>Freq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Freq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r>
                        <a:rPr lang="en-US" baseline="0" dirty="0" smtClean="0"/>
                        <a:t> - 79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80 - 84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85 - 89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90 - 94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94 - 99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86529732"/>
              </p:ext>
            </p:extLst>
          </p:nvPr>
        </p:nvGraphicFramePr>
        <p:xfrm>
          <a:off x="1066800" y="2832100"/>
          <a:ext cx="2971800" cy="901700"/>
        </p:xfrm>
        <a:graphic>
          <a:graphicData uri="http://schemas.openxmlformats.org/presentationml/2006/ole">
            <p:oleObj spid="_x0000_s2060" r:id="rId3" imgW="2044700" imgH="10160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256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14513" y="1143000"/>
            <a:ext cx="5514975" cy="1925864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Here n/2 = 25 so median is in third class</a:t>
            </a:r>
          </a:p>
          <a:p>
            <a:pPr marL="0" indent="0">
              <a:buNone/>
            </a:pPr>
            <a:r>
              <a:rPr lang="en-US" dirty="0" smtClean="0"/>
              <a:t>F = 22; L</a:t>
            </a:r>
            <a:r>
              <a:rPr lang="en-US" baseline="-25000" dirty="0" smtClean="0"/>
              <a:t>m</a:t>
            </a:r>
            <a:r>
              <a:rPr lang="en-US" dirty="0" smtClean="0"/>
              <a:t> = 20.5; i =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9416987"/>
              </p:ext>
            </p:extLst>
          </p:nvPr>
        </p:nvGraphicFramePr>
        <p:xfrm>
          <a:off x="1066800" y="4267200"/>
          <a:ext cx="2971800" cy="901700"/>
        </p:xfrm>
        <a:graphic>
          <a:graphicData uri="http://schemas.openxmlformats.org/presentationml/2006/ole">
            <p:oleObj spid="_x0000_s3083" r:id="rId4" imgW="2044700" imgH="10160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42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Outlier</a:t>
            </a:r>
            <a:r>
              <a:rPr lang="en-US" dirty="0" smtClean="0"/>
              <a:t> is a value that appears to be uniquely different from rest of the data set.</a:t>
            </a:r>
          </a:p>
          <a:p>
            <a:pPr lvl="1"/>
            <a:r>
              <a:rPr lang="en-US" dirty="0" smtClean="0"/>
              <a:t>This might indicate that something has gone wrong with data collection process</a:t>
            </a:r>
          </a:p>
          <a:p>
            <a:pPr lvl="1"/>
            <a:r>
              <a:rPr lang="en-US" dirty="0" smtClean="0"/>
              <a:t>One way of finding outlier is using IQR</a:t>
            </a:r>
          </a:p>
          <a:p>
            <a:pPr lvl="1"/>
            <a:r>
              <a:rPr lang="en-US" dirty="0" smtClean="0"/>
              <a:t>Outlier is conventionally defined as a value more than a distance of 1.5 * IQR from either end of box </a:t>
            </a:r>
          </a:p>
          <a:p>
            <a:r>
              <a:rPr lang="en-US" dirty="0" smtClean="0"/>
              <a:t>In the example of last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885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Mean, Average or 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 is found by</a:t>
            </a:r>
            <a:endParaRPr lang="en-US" dirty="0"/>
          </a:p>
          <a:p>
            <a:r>
              <a:rPr lang="en-US" dirty="0" smtClean="0"/>
              <a:t>Mean = (</a:t>
            </a:r>
            <a:r>
              <a:rPr lang="en-US" dirty="0" smtClean="0">
                <a:sym typeface="Symbol"/>
              </a:rPr>
              <a:t>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)/n</a:t>
            </a:r>
          </a:p>
          <a:p>
            <a:r>
              <a:rPr lang="en-US" dirty="0"/>
              <a:t>89 84 87 81 89 86 91 90 78 89  87 99 83 89 </a:t>
            </a:r>
          </a:p>
          <a:p>
            <a:r>
              <a:rPr lang="en-US" dirty="0" smtClean="0">
                <a:sym typeface="Symbol"/>
              </a:rPr>
              <a:t>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= 1222</a:t>
            </a:r>
          </a:p>
          <a:p>
            <a:r>
              <a:rPr lang="en-US" dirty="0" smtClean="0"/>
              <a:t>Mean = 1222/14 = 87.3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155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311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Statistics and Probability Theory</vt:lpstr>
      <vt:lpstr>Last Class</vt:lpstr>
      <vt:lpstr>Slide 3</vt:lpstr>
      <vt:lpstr>Today’s Agenda</vt:lpstr>
      <vt:lpstr>Median of Grouped Data</vt:lpstr>
      <vt:lpstr>Example</vt:lpstr>
      <vt:lpstr>Example</vt:lpstr>
      <vt:lpstr>Outliers</vt:lpstr>
      <vt:lpstr>Mean, Average or Expected Value</vt:lpstr>
      <vt:lpstr>Mean for Grouped Data</vt:lpstr>
      <vt:lpstr>Example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Administrator</cp:lastModifiedBy>
  <cp:revision>65</cp:revision>
  <dcterms:created xsi:type="dcterms:W3CDTF">2013-05-04T10:14:09Z</dcterms:created>
  <dcterms:modified xsi:type="dcterms:W3CDTF">2013-11-12T06:10:09Z</dcterms:modified>
</cp:coreProperties>
</file>