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5" r:id="rId5"/>
    <p:sldId id="293" r:id="rId6"/>
    <p:sldId id="294" r:id="rId7"/>
    <p:sldId id="296" r:id="rId8"/>
    <p:sldId id="301" r:id="rId9"/>
    <p:sldId id="297" r:id="rId10"/>
    <p:sldId id="298" r:id="rId11"/>
    <p:sldId id="272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04</a:t>
            </a:r>
            <a:endParaRPr lang="en-US" dirty="0" smtClean="0"/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Standard Deviation</a:t>
            </a:r>
            <a:r>
              <a:rPr lang="en-US" dirty="0" smtClean="0"/>
              <a:t> measures variation of the scores about the mean. Mathematically, it is calculated by taking square root of the variance.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15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Weighted Mean</a:t>
            </a:r>
          </a:p>
          <a:p>
            <a:r>
              <a:rPr lang="en-US" dirty="0" smtClean="0"/>
              <a:t>Mode</a:t>
            </a:r>
          </a:p>
          <a:p>
            <a:r>
              <a:rPr lang="en-US" dirty="0" smtClean="0"/>
              <a:t>Variance and </a:t>
            </a:r>
            <a:r>
              <a:rPr lang="en-US" dirty="0"/>
              <a:t>Standard Deviation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Median of a grouped data</a:t>
            </a:r>
          </a:p>
          <a:p>
            <a:r>
              <a:rPr lang="en-US" dirty="0"/>
              <a:t>Outlier</a:t>
            </a:r>
          </a:p>
          <a:p>
            <a:r>
              <a:rPr lang="en-US" dirty="0" smtClean="0"/>
              <a:t>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Weighted </a:t>
            </a:r>
            <a:r>
              <a:rPr lang="en-US" dirty="0" smtClean="0"/>
              <a:t>Mean</a:t>
            </a:r>
            <a:endParaRPr lang="en-US" dirty="0"/>
          </a:p>
          <a:p>
            <a:r>
              <a:rPr lang="en-US" dirty="0" smtClean="0"/>
              <a:t>Mode</a:t>
            </a:r>
          </a:p>
          <a:p>
            <a:r>
              <a:rPr lang="en-US" dirty="0" smtClean="0"/>
              <a:t>Percentile</a:t>
            </a:r>
          </a:p>
          <a:p>
            <a:r>
              <a:rPr lang="en-US" dirty="0"/>
              <a:t>Variance and Standard Deviation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weighted mean, data points don’t contribute equally i.e. some points contribute more than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9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 is the value that appears the most in the data.</a:t>
            </a:r>
          </a:p>
          <a:p>
            <a:r>
              <a:rPr lang="en-US" dirty="0" smtClean="0"/>
              <a:t>For grouped data, it’s mid point of the class containing largest number of element (i.e. class with highest frequency.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88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(Mode)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89 84 87 81 89 86 91 90 78 89  87 99 83 89 </a:t>
            </a:r>
          </a:p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1175" y="3066962"/>
            <a:ext cx="2867025" cy="19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28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Mean Median and Mode are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Mode = mean - 3 [mean - median]</a:t>
            </a:r>
          </a:p>
        </p:txBody>
      </p:sp>
    </p:spTree>
    <p:extLst>
      <p:ext uri="{BB962C8B-B14F-4D97-AF65-F5344CB8AC3E}">
        <p14:creationId xmlns:p14="http://schemas.microsoft.com/office/powerpoint/2010/main" xmlns="" val="19867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sample </a:t>
            </a:r>
            <a:r>
              <a:rPr lang="en-US" dirty="0" err="1" smtClean="0"/>
              <a:t>p</a:t>
            </a:r>
            <a:r>
              <a:rPr lang="en-US" baseline="30000" dirty="0" err="1" smtClean="0"/>
              <a:t>th</a:t>
            </a:r>
            <a:r>
              <a:rPr lang="en-US" dirty="0" smtClean="0"/>
              <a:t> percentile is a value such that at least 100p % of the observations are at least at or below this value and at least 100(1 – p)% are at or above this value. </a:t>
            </a:r>
          </a:p>
          <a:p>
            <a:r>
              <a:rPr lang="en-US" dirty="0" smtClean="0"/>
              <a:t>Percentiles are calculated as</a:t>
            </a:r>
          </a:p>
          <a:p>
            <a:pPr lvl="1"/>
            <a:r>
              <a:rPr lang="en-US" dirty="0" smtClean="0"/>
              <a:t>Sort the sample (n - observations) in ascending order</a:t>
            </a:r>
          </a:p>
          <a:p>
            <a:pPr lvl="1"/>
            <a:r>
              <a:rPr lang="en-US" dirty="0" smtClean="0"/>
              <a:t>Determine the product ‘</a:t>
            </a:r>
            <a:r>
              <a:rPr lang="en-US" dirty="0" err="1" smtClean="0"/>
              <a:t>np</a:t>
            </a:r>
            <a:r>
              <a:rPr lang="en-US" dirty="0" smtClean="0"/>
              <a:t>’ (round up ‘</a:t>
            </a:r>
            <a:r>
              <a:rPr lang="en-US" dirty="0" err="1" smtClean="0"/>
              <a:t>np</a:t>
            </a:r>
            <a:r>
              <a:rPr lang="en-US" dirty="0" smtClean="0"/>
              <a:t>’ if needed) this gives order of the </a:t>
            </a:r>
            <a:r>
              <a:rPr lang="en-US" dirty="0" err="1"/>
              <a:t>p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baseline="30000" dirty="0" smtClean="0"/>
              <a:t> </a:t>
            </a:r>
            <a:r>
              <a:rPr lang="en-US" dirty="0" smtClean="0"/>
              <a:t>percentile in the data</a:t>
            </a:r>
          </a:p>
          <a:p>
            <a:pPr lvl="1"/>
            <a:r>
              <a:rPr lang="en-US" dirty="0" smtClean="0"/>
              <a:t>If ‘</a:t>
            </a:r>
            <a:r>
              <a:rPr lang="en-US" dirty="0" err="1" smtClean="0"/>
              <a:t>np</a:t>
            </a:r>
            <a:r>
              <a:rPr lang="en-US" dirty="0" smtClean="0"/>
              <a:t>’ is integer (say = k) calculate mean of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and (k + 1)</a:t>
            </a:r>
            <a:r>
              <a:rPr lang="en-US" baseline="30000" dirty="0" err="1" smtClean="0"/>
              <a:t>st</a:t>
            </a:r>
            <a:r>
              <a:rPr lang="en-US" dirty="0" smtClean="0"/>
              <a:t> order observation.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35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and variability of the data values can be measure in a more refined way by standard deviation and variance.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Variance</a:t>
            </a:r>
            <a:r>
              <a:rPr lang="en-US" dirty="0" smtClean="0"/>
              <a:t> is defined as mean of the squared deviations from the mean.</a:t>
            </a:r>
          </a:p>
          <a:p>
            <a:r>
              <a:rPr lang="en-US" dirty="0" smtClean="0"/>
              <a:t>For population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Sample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5674938"/>
              </p:ext>
            </p:extLst>
          </p:nvPr>
        </p:nvGraphicFramePr>
        <p:xfrm>
          <a:off x="2928938" y="3252787"/>
          <a:ext cx="2709862" cy="1243013"/>
        </p:xfrm>
        <a:graphic>
          <a:graphicData uri="http://schemas.openxmlformats.org/presentationml/2006/ole">
            <p:oleObj spid="_x0000_s4117" name="Equation" r:id="rId3" imgW="1040948" imgH="482391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4384225"/>
              </p:ext>
            </p:extLst>
          </p:nvPr>
        </p:nvGraphicFramePr>
        <p:xfrm>
          <a:off x="3048000" y="4572000"/>
          <a:ext cx="2498725" cy="1201738"/>
        </p:xfrm>
        <a:graphic>
          <a:graphicData uri="http://schemas.openxmlformats.org/presentationml/2006/ole">
            <p:oleObj spid="_x0000_s4118" name="Equation" r:id="rId4" imgW="1002865" imgH="482391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660443"/>
              </p:ext>
            </p:extLst>
          </p:nvPr>
        </p:nvGraphicFramePr>
        <p:xfrm>
          <a:off x="5946586" y="4724401"/>
          <a:ext cx="2740214" cy="1066800"/>
        </p:xfrm>
        <a:graphic>
          <a:graphicData uri="http://schemas.openxmlformats.org/presentationml/2006/ole">
            <p:oleObj spid="_x0000_s4119" name="Equation" r:id="rId5" imgW="1231366" imgH="48239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691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306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Statistics and Probability Theory</vt:lpstr>
      <vt:lpstr>Last Class</vt:lpstr>
      <vt:lpstr>Today’s Agenda</vt:lpstr>
      <vt:lpstr>Weighted Mean</vt:lpstr>
      <vt:lpstr>Mode</vt:lpstr>
      <vt:lpstr>Example (Mode)</vt:lpstr>
      <vt:lpstr>How Mean Median and Mode are Related</vt:lpstr>
      <vt:lpstr>Percentile</vt:lpstr>
      <vt:lpstr>Variance</vt:lpstr>
      <vt:lpstr>Standard Deviation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72</cp:revision>
  <dcterms:created xsi:type="dcterms:W3CDTF">2013-05-04T10:14:09Z</dcterms:created>
  <dcterms:modified xsi:type="dcterms:W3CDTF">2013-11-13T12:27:56Z</dcterms:modified>
</cp:coreProperties>
</file>