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5" r:id="rId4"/>
    <p:sldId id="258" r:id="rId5"/>
    <p:sldId id="286" r:id="rId6"/>
    <p:sldId id="287" r:id="rId7"/>
    <p:sldId id="288" r:id="rId8"/>
    <p:sldId id="289" r:id="rId9"/>
    <p:sldId id="290" r:id="rId10"/>
    <p:sldId id="291" r:id="rId11"/>
    <p:sldId id="293" r:id="rId12"/>
    <p:sldId id="272" r:id="rId13"/>
    <p:sldId id="28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 Black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478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533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052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2800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>
              <a:defRPr sz="2400">
                <a:latin typeface="Arial Black" pitchFamily="34" charset="0"/>
              </a:defRPr>
            </a:lvl1pPr>
            <a:lvl2pPr>
              <a:defRPr sz="2000">
                <a:latin typeface="Arial Black" pitchFamily="34" charset="0"/>
              </a:defRPr>
            </a:lvl2pPr>
            <a:lvl3pPr>
              <a:defRPr sz="1800">
                <a:latin typeface="Arial Black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3169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294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550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396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382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806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769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045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61665-C0A3-4567-B279-D21BF5E6B223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870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Statistics and Probability Theory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05</a:t>
            </a:r>
          </a:p>
          <a:p>
            <a:r>
              <a:rPr lang="en-US" dirty="0" err="1" smtClean="0"/>
              <a:t>Fasih</a:t>
            </a:r>
            <a:r>
              <a:rPr lang="en-US" dirty="0" smtClean="0"/>
              <a:t> </a:t>
            </a:r>
            <a:r>
              <a:rPr lang="en-US" dirty="0" err="1" smtClean="0"/>
              <a:t>ur</a:t>
            </a:r>
            <a:r>
              <a:rPr lang="en-US" dirty="0" smtClean="0"/>
              <a:t> </a:t>
            </a:r>
            <a:r>
              <a:rPr lang="en-US" dirty="0" err="1" smtClean="0"/>
              <a:t>Rehman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81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Ven</a:t>
            </a:r>
            <a:r>
              <a:rPr lang="en-US" dirty="0" smtClean="0"/>
              <a:t>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214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 are n equally likely possibilities of which one must occur and s are regarded as favorable or success, then the probability of success is given by s/n; Classical approach</a:t>
            </a:r>
          </a:p>
          <a:p>
            <a:r>
              <a:rPr lang="en-US" dirty="0" smtClean="0"/>
              <a:t>If n repetitions of an experiment (n very large), an event is observed to occur in h of these, then probability of the event is then h/n. This also called Empirical Probability; Frequency Approach.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174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Introduction to Probability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327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1: Advanced Engineering Mathematics by E </a:t>
            </a:r>
            <a:r>
              <a:rPr lang="en-US" dirty="0" err="1" smtClean="0"/>
              <a:t>Kreyszig</a:t>
            </a:r>
            <a:r>
              <a:rPr lang="en-US" dirty="0" smtClean="0"/>
              <a:t> 8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  <a:p>
            <a:r>
              <a:rPr lang="en-US" dirty="0" smtClean="0"/>
              <a:t>2: Probability and Statistics for Engineers and Scientists by Walpole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942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Weighted Mean</a:t>
            </a:r>
          </a:p>
          <a:p>
            <a:r>
              <a:rPr lang="en-US" dirty="0" smtClean="0"/>
              <a:t>Mode</a:t>
            </a:r>
          </a:p>
          <a:p>
            <a:r>
              <a:rPr lang="en-US" dirty="0" smtClean="0"/>
              <a:t>Percentile</a:t>
            </a:r>
            <a:endParaRPr lang="en-US" dirty="0"/>
          </a:p>
          <a:p>
            <a:r>
              <a:rPr lang="en-US" dirty="0"/>
              <a:t>Variance and Standard Deviation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596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Probability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50332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Tossing of coin</a:t>
            </a:r>
          </a:p>
          <a:p>
            <a:r>
              <a:rPr lang="en-US" dirty="0" smtClean="0"/>
              <a:t>Rolling of a dice</a:t>
            </a:r>
          </a:p>
          <a:p>
            <a:r>
              <a:rPr lang="en-US" dirty="0" smtClean="0"/>
              <a:t>Drawing card from deck</a:t>
            </a:r>
          </a:p>
          <a:p>
            <a:r>
              <a:rPr lang="en-US" dirty="0" smtClean="0"/>
              <a:t>A process is random if its individual outcome is uncertain but in large repetition of a regular pattern will be exist.</a:t>
            </a:r>
          </a:p>
        </p:txBody>
      </p:sp>
    </p:spTree>
    <p:extLst>
      <p:ext uri="{BB962C8B-B14F-4D97-AF65-F5344CB8AC3E}">
        <p14:creationId xmlns:p14="http://schemas.microsoft.com/office/powerpoint/2010/main" xmlns="" val="38102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Experiments, Outcomes and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Experiment</a:t>
            </a:r>
            <a:r>
              <a:rPr lang="en-US" dirty="0" smtClean="0"/>
              <a:t> is a process of measurement or observation in a lab, factory, on the street, in nature or wherever.</a:t>
            </a:r>
          </a:p>
          <a:p>
            <a:pPr lvl="1"/>
            <a:r>
              <a:rPr lang="en-US" dirty="0" smtClean="0"/>
              <a:t>Experiment is used in a rather general strength</a:t>
            </a:r>
          </a:p>
          <a:p>
            <a:pPr lvl="1"/>
            <a:r>
              <a:rPr lang="en-US" dirty="0" smtClean="0"/>
              <a:t>An experiment to be random must yield at least two possible outcomes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trial</a:t>
            </a:r>
            <a:r>
              <a:rPr lang="en-US" dirty="0" smtClean="0"/>
              <a:t> is a single performance of the experiment. </a:t>
            </a:r>
          </a:p>
          <a:p>
            <a:r>
              <a:rPr lang="en-US" dirty="0" smtClean="0"/>
              <a:t>Result of a trail is called </a:t>
            </a:r>
            <a:r>
              <a:rPr lang="en-US" dirty="0" smtClean="0">
                <a:solidFill>
                  <a:srgbClr val="FF0000"/>
                </a:solidFill>
              </a:rPr>
              <a:t>outcome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sample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point</a:t>
            </a:r>
          </a:p>
          <a:p>
            <a:pPr lvl="1"/>
            <a:r>
              <a:rPr lang="en-US" dirty="0" smtClean="0"/>
              <a:t>n trials then give a sample of size n consisting n – samples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sample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space</a:t>
            </a:r>
            <a:r>
              <a:rPr lang="en-US" dirty="0" smtClean="0"/>
              <a:t> S of an experiment is the set of all possible outcomes.</a:t>
            </a:r>
          </a:p>
          <a:p>
            <a:r>
              <a:rPr lang="en-US" dirty="0" smtClean="0"/>
              <a:t>Subsets of S are called events and outcomes Simple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649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22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Union, Intersection, Complement of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Union</a:t>
            </a:r>
            <a:r>
              <a:rPr lang="en-US" dirty="0" smtClean="0"/>
              <a:t> AUB consists of all points in A or B or both.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intersection</a:t>
            </a:r>
            <a:r>
              <a:rPr lang="en-US" dirty="0" smtClean="0"/>
              <a:t> A </a:t>
            </a:r>
            <a:r>
              <a:rPr lang="en-US" dirty="0" smtClean="0">
                <a:sym typeface="Symbol"/>
              </a:rPr>
              <a:t> B consists of all points that are in both A and B.</a:t>
            </a:r>
          </a:p>
          <a:p>
            <a:pPr lvl="1"/>
            <a:r>
              <a:rPr lang="en-US" dirty="0" smtClean="0">
                <a:sym typeface="Symbol"/>
              </a:rPr>
              <a:t>If A and B have nothing in common then </a:t>
            </a:r>
            <a:r>
              <a:rPr lang="en-US" dirty="0"/>
              <a:t>A </a:t>
            </a:r>
            <a:r>
              <a:rPr lang="en-US" dirty="0">
                <a:sym typeface="Symbol"/>
              </a:rPr>
              <a:t> </a:t>
            </a:r>
            <a:r>
              <a:rPr lang="en-US" dirty="0" smtClean="0">
                <a:sym typeface="Symbol"/>
              </a:rPr>
              <a:t>B = </a:t>
            </a:r>
            <a:r>
              <a:rPr lang="el-GR" dirty="0" smtClean="0">
                <a:sym typeface="Symbol"/>
              </a:rPr>
              <a:t>Φ</a:t>
            </a:r>
            <a:r>
              <a:rPr lang="en-US" dirty="0" smtClean="0">
                <a:sym typeface="Symbol"/>
              </a:rPr>
              <a:t> where </a:t>
            </a:r>
            <a:r>
              <a:rPr lang="el-GR" dirty="0">
                <a:sym typeface="Symbol"/>
              </a:rPr>
              <a:t>Φ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is called empty set.</a:t>
            </a:r>
          </a:p>
          <a:p>
            <a:r>
              <a:rPr lang="en-US" dirty="0" smtClean="0">
                <a:sym typeface="Symbol"/>
              </a:rPr>
              <a:t>If </a:t>
            </a:r>
            <a:r>
              <a:rPr lang="en-US" dirty="0"/>
              <a:t>A </a:t>
            </a:r>
            <a:r>
              <a:rPr lang="en-US" dirty="0">
                <a:sym typeface="Symbol"/>
              </a:rPr>
              <a:t> B = </a:t>
            </a:r>
            <a:r>
              <a:rPr lang="el-GR" dirty="0" smtClean="0">
                <a:sym typeface="Symbol"/>
              </a:rPr>
              <a:t>Φ</a:t>
            </a:r>
            <a:r>
              <a:rPr lang="en-US" dirty="0" smtClean="0">
                <a:sym typeface="Symbol"/>
              </a:rPr>
              <a:t> then the events A and B are called Mutually Excusive or Disjoint</a:t>
            </a:r>
          </a:p>
          <a:p>
            <a:r>
              <a:rPr lang="en-US" dirty="0" smtClean="0">
                <a:sym typeface="Symbol"/>
              </a:rPr>
              <a:t>A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Complement</a:t>
            </a:r>
            <a:r>
              <a:rPr lang="en-US" dirty="0" smtClean="0">
                <a:sym typeface="Symbol"/>
              </a:rPr>
              <a:t> of set A denoted by A</a:t>
            </a:r>
            <a:r>
              <a:rPr lang="en-US" baseline="30000" dirty="0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 or A’ consists of all points of S not in A. Thus </a:t>
            </a:r>
            <a:r>
              <a:rPr lang="en-US" dirty="0"/>
              <a:t>A </a:t>
            </a:r>
            <a:r>
              <a:rPr lang="en-US" dirty="0">
                <a:sym typeface="Symbol"/>
              </a:rPr>
              <a:t> </a:t>
            </a:r>
            <a:r>
              <a:rPr lang="en-US" dirty="0" smtClean="0">
                <a:sym typeface="Symbol"/>
              </a:rPr>
              <a:t>A’ </a:t>
            </a:r>
            <a:r>
              <a:rPr lang="en-US" dirty="0">
                <a:sym typeface="Symbol"/>
              </a:rPr>
              <a:t>= </a:t>
            </a:r>
            <a:r>
              <a:rPr lang="el-GR" dirty="0" smtClean="0">
                <a:sym typeface="Symbol"/>
              </a:rPr>
              <a:t>Φ</a:t>
            </a:r>
            <a:r>
              <a:rPr lang="en-US" dirty="0" smtClean="0">
                <a:sym typeface="Symbol"/>
              </a:rPr>
              <a:t> and </a:t>
            </a:r>
            <a:r>
              <a:rPr lang="en-US" dirty="0"/>
              <a:t>A </a:t>
            </a:r>
            <a:r>
              <a:rPr lang="en-US" dirty="0" smtClean="0">
                <a:sym typeface="Symbol"/>
              </a:rPr>
              <a:t>U A’ </a:t>
            </a:r>
            <a:r>
              <a:rPr lang="en-US" dirty="0">
                <a:sym typeface="Symbol"/>
              </a:rPr>
              <a:t>= </a:t>
            </a:r>
            <a:r>
              <a:rPr lang="en-US" dirty="0" smtClean="0">
                <a:sym typeface="Symbol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xmlns="" val="51358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(</a:t>
            </a:r>
            <a:r>
              <a:rPr lang="en-US" dirty="0"/>
              <a:t>U</a:t>
            </a:r>
            <a:r>
              <a:rPr lang="en-US" dirty="0" smtClean="0"/>
              <a:t>nion etc.)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55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385</Words>
  <Application>Microsoft Office PowerPoint</Application>
  <PresentationFormat>On-screen Show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Statistics and Probability Theory</vt:lpstr>
      <vt:lpstr>Last Class</vt:lpstr>
      <vt:lpstr>Example</vt:lpstr>
      <vt:lpstr>Today’s Agenda</vt:lpstr>
      <vt:lpstr>Randomness</vt:lpstr>
      <vt:lpstr>Experiments, Outcomes and Events</vt:lpstr>
      <vt:lpstr>Examples</vt:lpstr>
      <vt:lpstr>Union, Intersection, Complement of Events</vt:lpstr>
      <vt:lpstr>Examples (Union etc.) </vt:lpstr>
      <vt:lpstr>Ven Diagrams</vt:lpstr>
      <vt:lpstr>Probability</vt:lpstr>
      <vt:lpstr>Summary</vt:lpstr>
      <vt:lpstr>References</vt:lpstr>
    </vt:vector>
  </TitlesOfParts>
  <Company>MyCompanyName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</dc:title>
  <dc:creator>MyUserName</dc:creator>
  <cp:lastModifiedBy>Administrator</cp:lastModifiedBy>
  <cp:revision>84</cp:revision>
  <dcterms:created xsi:type="dcterms:W3CDTF">2013-05-04T10:14:09Z</dcterms:created>
  <dcterms:modified xsi:type="dcterms:W3CDTF">2013-11-13T14:11:56Z</dcterms:modified>
</cp:coreProperties>
</file>