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258" r:id="rId11"/>
    <p:sldId id="293" r:id="rId12"/>
    <p:sldId id="292" r:id="rId13"/>
    <p:sldId id="294" r:id="rId14"/>
    <p:sldId id="302" r:id="rId15"/>
    <p:sldId id="303" r:id="rId16"/>
    <p:sldId id="304" r:id="rId17"/>
    <p:sldId id="305" r:id="rId18"/>
    <p:sldId id="272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06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 (continued)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n equally likely possibilities of which one must occur and s are regarded as favorable or success, then the probability of success is given by s/n; Classical approach</a:t>
            </a:r>
          </a:p>
          <a:p>
            <a:r>
              <a:rPr lang="en-US" dirty="0" smtClean="0"/>
              <a:t>If n repetitions of an experiment (n very large), an event is observed to occur in h of these, then probability of the event is then h/n. This also called Empirical Probability; Frequency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7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evaluate probability, we must know how many elements are there in sample space.</a:t>
            </a:r>
          </a:p>
          <a:p>
            <a:pPr lvl="1"/>
            <a:r>
              <a:rPr lang="en-US" dirty="0" smtClean="0"/>
              <a:t>Finite and Infinite Sample Space</a:t>
            </a:r>
          </a:p>
          <a:p>
            <a:pPr lvl="1"/>
            <a:r>
              <a:rPr lang="en-US" dirty="0" smtClean="0"/>
              <a:t>Continuous and Discrete Sample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1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experiment consists of flipping a coin and then flipping it a second time if </a:t>
            </a:r>
            <a:r>
              <a:rPr lang="en-US" dirty="0" smtClean="0"/>
              <a:t>a head </a:t>
            </a:r>
            <a:r>
              <a:rPr lang="en-US" dirty="0"/>
              <a:t>occurs. If a tail occurs on the first, flip, then a die is tossed once</a:t>
            </a:r>
            <a:r>
              <a:rPr lang="en-US" dirty="0" smtClean="0"/>
              <a:t>. Write it’s Sample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29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diagram of the last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1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29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three items are selected at random from a manufacturing </a:t>
            </a:r>
            <a:r>
              <a:rPr lang="en-US" dirty="0" smtClean="0"/>
              <a:t>process. Each </a:t>
            </a:r>
            <a:r>
              <a:rPr lang="en-US" dirty="0"/>
              <a:t>item is inspected and classified defective, </a:t>
            </a:r>
            <a:r>
              <a:rPr lang="en-US" i="1" dirty="0"/>
              <a:t>D, </a:t>
            </a:r>
            <a:r>
              <a:rPr lang="en-US" dirty="0"/>
              <a:t>or </a:t>
            </a:r>
            <a:r>
              <a:rPr lang="en-US" dirty="0" smtClean="0"/>
              <a:t>non – defective</a:t>
            </a:r>
            <a:r>
              <a:rPr lang="en-US" dirty="0"/>
              <a:t>, </a:t>
            </a:r>
            <a:r>
              <a:rPr lang="en-US" i="1" dirty="0"/>
              <a:t>N. </a:t>
            </a:r>
            <a:r>
              <a:rPr lang="en-US" dirty="0"/>
              <a:t>To list </a:t>
            </a:r>
            <a:r>
              <a:rPr lang="en-US" dirty="0" smtClean="0"/>
              <a:t>the elements </a:t>
            </a:r>
            <a:r>
              <a:rPr lang="en-US" dirty="0"/>
              <a:t>of the sample space providing the most information, we construct the </a:t>
            </a:r>
            <a:r>
              <a:rPr lang="en-US" dirty="0" smtClean="0"/>
              <a:t>tree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84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Counting Problem (Multiplication Theorem)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sets A and B contain respectively m and n elements, there are m*n ways of choosing an element from A then an element from B.</a:t>
            </a:r>
          </a:p>
          <a:p>
            <a:pPr lvl="1"/>
            <a:r>
              <a:rPr lang="en-US" dirty="0" smtClean="0"/>
              <a:t>This theorem is valid for any number of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5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Probability</a:t>
            </a:r>
          </a:p>
          <a:p>
            <a:r>
              <a:rPr lang="en-US" dirty="0" smtClean="0"/>
              <a:t>Sample space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Probability </a:t>
            </a:r>
            <a:r>
              <a:rPr lang="en-US" dirty="0" smtClean="0"/>
              <a:t>and Statistics for Engineers and Scientists by Walpole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Variance and Standard Deviation</a:t>
            </a:r>
            <a:endParaRPr lang="en-US" dirty="0"/>
          </a:p>
          <a:p>
            <a:r>
              <a:rPr lang="en-US" dirty="0" smtClean="0"/>
              <a:t>Introduction to Probability</a:t>
            </a:r>
          </a:p>
          <a:p>
            <a:pPr lvl="1"/>
            <a:r>
              <a:rPr lang="en-US" dirty="0" smtClean="0"/>
              <a:t>Randomness</a:t>
            </a:r>
          </a:p>
          <a:p>
            <a:pPr lvl="1"/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Sample Space</a:t>
            </a:r>
          </a:p>
          <a:p>
            <a:pPr lvl="1"/>
            <a:r>
              <a:rPr lang="en-US" dirty="0" smtClean="0"/>
              <a:t>Set Theory</a:t>
            </a:r>
          </a:p>
          <a:p>
            <a:pPr lvl="1"/>
            <a:r>
              <a:rPr lang="en-US" dirty="0" err="1" smtClean="0"/>
              <a:t>Ven</a:t>
            </a:r>
            <a:r>
              <a:rPr lang="en-US" dirty="0" smtClean="0"/>
              <a:t> Diagrams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028559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68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6196505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(f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point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29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8781135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479"/>
                <a:gridCol w="1552755"/>
                <a:gridCol w="2688566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(f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point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2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2481886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479"/>
                <a:gridCol w="1552755"/>
                <a:gridCol w="2688566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(f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point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 = 395/40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9.875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23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459928"/>
              </p:ext>
            </p:extLst>
          </p:nvPr>
        </p:nvGraphicFramePr>
        <p:xfrm>
          <a:off x="457200" y="1143000"/>
          <a:ext cx="82296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  <a:gridCol w="1600200"/>
                <a:gridCol w="1739097"/>
                <a:gridCol w="26043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(f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point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- 2.38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 = 395/40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9.875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81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0503503"/>
              </p:ext>
            </p:extLst>
          </p:nvPr>
        </p:nvGraphicFramePr>
        <p:xfrm>
          <a:off x="457200" y="11430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558"/>
                <a:gridCol w="930442"/>
                <a:gridCol w="1600200"/>
                <a:gridCol w="990600"/>
                <a:gridCol w="1351547"/>
                <a:gridCol w="23822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(f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point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- 2.38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 = 395/40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9.875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0583819"/>
              </p:ext>
            </p:extLst>
          </p:nvPr>
        </p:nvGraphicFramePr>
        <p:xfrm>
          <a:off x="457200" y="11430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14400"/>
                <a:gridCol w="1524000"/>
                <a:gridCol w="838200"/>
                <a:gridCol w="990600"/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r>
                        <a:rPr lang="en-US" dirty="0" smtClean="0"/>
                        <a:t> (f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 point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(X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0 - 5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326.34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- 2.38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 = 395/40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9.875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</a:t>
                      </a:r>
                      <a:r>
                        <a:rPr lang="en-US" dirty="0" smtClean="0"/>
                        <a:t> = 699.4/40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 = 4.2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7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634</Words>
  <Application>Microsoft Office PowerPoint</Application>
  <PresentationFormat>On-screen Show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Statistics and Probability Theory</vt:lpstr>
      <vt:lpstr>Last Class</vt:lpstr>
      <vt:lpstr>Example</vt:lpstr>
      <vt:lpstr>Example</vt:lpstr>
      <vt:lpstr>Example</vt:lpstr>
      <vt:lpstr>Example</vt:lpstr>
      <vt:lpstr>Example</vt:lpstr>
      <vt:lpstr>Example</vt:lpstr>
      <vt:lpstr>Example</vt:lpstr>
      <vt:lpstr>Today’s Agenda</vt:lpstr>
      <vt:lpstr>Probability</vt:lpstr>
      <vt:lpstr>Counting Problems</vt:lpstr>
      <vt:lpstr>Examples</vt:lpstr>
      <vt:lpstr>Tree Diagram</vt:lpstr>
      <vt:lpstr>Tree Diagram</vt:lpstr>
      <vt:lpstr>Example</vt:lpstr>
      <vt:lpstr>Counting Problem (Multiplication Theorem)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92</cp:revision>
  <dcterms:created xsi:type="dcterms:W3CDTF">2013-05-04T10:14:09Z</dcterms:created>
  <dcterms:modified xsi:type="dcterms:W3CDTF">2013-11-14T08:02:01Z</dcterms:modified>
</cp:coreProperties>
</file>