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90" r:id="rId8"/>
    <p:sldId id="291" r:id="rId9"/>
    <p:sldId id="289" r:id="rId10"/>
    <p:sldId id="292" r:id="rId11"/>
    <p:sldId id="293" r:id="rId12"/>
    <p:sldId id="294" r:id="rId13"/>
    <p:sldId id="295" r:id="rId14"/>
    <p:sldId id="272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07</a:t>
            </a:r>
            <a:endParaRPr lang="en-US" dirty="0" smtClean="0"/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one year, three awards (research, teaching, and service) will be given for a </a:t>
            </a:r>
            <a:r>
              <a:rPr lang="en-US" dirty="0" smtClean="0"/>
              <a:t>class of </a:t>
            </a:r>
            <a:r>
              <a:rPr lang="en-US" dirty="0"/>
              <a:t>25 graduate students in a statistics department. If each student can receive </a:t>
            </a:r>
            <a:r>
              <a:rPr lang="en-US" dirty="0" smtClean="0"/>
              <a:t>at most </a:t>
            </a:r>
            <a:r>
              <a:rPr lang="en-US" dirty="0"/>
              <a:t>one award, how many possible selections are there?</a:t>
            </a:r>
          </a:p>
        </p:txBody>
      </p:sp>
    </p:spTree>
    <p:extLst>
      <p:ext uri="{BB962C8B-B14F-4D97-AF65-F5344CB8AC3E}">
        <p14:creationId xmlns:p14="http://schemas.microsoft.com/office/powerpoint/2010/main" xmlns="" val="32370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president and a treasurer are to be chosen from a student club consisting of </a:t>
            </a:r>
            <a:r>
              <a:rPr lang="en-US" dirty="0" smtClean="0"/>
              <a:t>50 people</a:t>
            </a:r>
            <a:r>
              <a:rPr lang="en-US" dirty="0"/>
              <a:t>. How many different choices of officers are possible if</a:t>
            </a:r>
          </a:p>
          <a:p>
            <a:pPr lvl="1"/>
            <a:r>
              <a:rPr lang="en-US" dirty="0"/>
              <a:t>(a) there are no restrictions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(b) </a:t>
            </a:r>
            <a:r>
              <a:rPr lang="en-US" i="1" dirty="0"/>
              <a:t>A </a:t>
            </a:r>
            <a:r>
              <a:rPr lang="en-US" dirty="0"/>
              <a:t>will serve only if he is president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(c) </a:t>
            </a:r>
            <a:r>
              <a:rPr lang="en-US" i="1" dirty="0"/>
              <a:t>B </a:t>
            </a:r>
            <a:r>
              <a:rPr lang="en-US" dirty="0"/>
              <a:t>and </a:t>
            </a:r>
            <a:r>
              <a:rPr lang="en-US" i="1" dirty="0"/>
              <a:t>C </a:t>
            </a:r>
            <a:r>
              <a:rPr lang="en-US" dirty="0"/>
              <a:t>will serve together or not at all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(d) </a:t>
            </a:r>
            <a:r>
              <a:rPr lang="en-US" i="1" dirty="0"/>
              <a:t>D </a:t>
            </a:r>
            <a:r>
              <a:rPr lang="en-US" dirty="0"/>
              <a:t>and </a:t>
            </a:r>
            <a:r>
              <a:rPr lang="en-US" i="1" dirty="0"/>
              <a:t>E </a:t>
            </a:r>
            <a:r>
              <a:rPr lang="en-US" dirty="0"/>
              <a:t>will not serve together?</a:t>
            </a:r>
          </a:p>
        </p:txBody>
      </p:sp>
    </p:spTree>
    <p:extLst>
      <p:ext uri="{BB962C8B-B14F-4D97-AF65-F5344CB8AC3E}">
        <p14:creationId xmlns:p14="http://schemas.microsoft.com/office/powerpoint/2010/main" xmlns="" val="25040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</a:t>
            </a:r>
            <a:r>
              <a:rPr lang="en-US" b="1" dirty="0"/>
              <a:t>of </a:t>
            </a:r>
            <a:r>
              <a:rPr lang="en-US" dirty="0"/>
              <a:t>ways </a:t>
            </a:r>
            <a:r>
              <a:rPr lang="en-US" b="1" dirty="0"/>
              <a:t>of </a:t>
            </a:r>
            <a:r>
              <a:rPr lang="en-US" dirty="0"/>
              <a:t>partitioning a set of </a:t>
            </a:r>
            <a:r>
              <a:rPr lang="en-US" i="1" dirty="0"/>
              <a:t>n </a:t>
            </a:r>
            <a:r>
              <a:rPr lang="en-US" dirty="0"/>
              <a:t>objects </a:t>
            </a:r>
            <a:r>
              <a:rPr lang="en-US" b="1" dirty="0"/>
              <a:t>into </a:t>
            </a:r>
            <a:r>
              <a:rPr lang="en-US" dirty="0"/>
              <a:t>r cells </a:t>
            </a:r>
            <a:r>
              <a:rPr lang="en-US" b="1" dirty="0"/>
              <a:t>with </a:t>
            </a:r>
            <a:r>
              <a:rPr lang="en-US" dirty="0" smtClean="0"/>
              <a:t>n1</a:t>
            </a:r>
            <a:r>
              <a:rPr lang="en-US" i="1" dirty="0" smtClean="0"/>
              <a:t> </a:t>
            </a:r>
            <a:r>
              <a:rPr lang="en-US" dirty="0" smtClean="0"/>
              <a:t>elements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the first cell, n2 elements in the second, and so forth, 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38450"/>
            <a:ext cx="5638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79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how many ways can </a:t>
            </a:r>
            <a:r>
              <a:rPr lang="en-US" dirty="0" smtClean="0"/>
              <a:t>7 </a:t>
            </a:r>
            <a:r>
              <a:rPr lang="en-US" dirty="0"/>
              <a:t>students be assigned to one triple and </a:t>
            </a:r>
            <a:r>
              <a:rPr lang="en-US" dirty="0" smtClean="0"/>
              <a:t>two double </a:t>
            </a:r>
            <a:r>
              <a:rPr lang="en-US" dirty="0"/>
              <a:t>hotel rooms during a conference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Using the rule of last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9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Probability</a:t>
            </a:r>
          </a:p>
          <a:p>
            <a:r>
              <a:rPr lang="en-US" dirty="0" smtClean="0"/>
              <a:t>Counting Rules</a:t>
            </a:r>
          </a:p>
          <a:p>
            <a:pPr lvl="1"/>
            <a:r>
              <a:rPr lang="en-US" dirty="0" smtClean="0"/>
              <a:t>Tree diagrams</a:t>
            </a:r>
          </a:p>
          <a:p>
            <a:pPr lvl="1"/>
            <a:r>
              <a:rPr lang="en-US" dirty="0" smtClean="0"/>
              <a:t>Permutations</a:t>
            </a:r>
          </a:p>
          <a:p>
            <a:pPr lvl="1"/>
            <a:r>
              <a:rPr lang="en-US" smtClean="0"/>
              <a:t>Combinations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Probability </a:t>
            </a:r>
            <a:r>
              <a:rPr lang="en-US" dirty="0" smtClean="0"/>
              <a:t>and Statistics for Engineers and Scientists by Walpole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</a:p>
          <a:p>
            <a:pPr lvl="1"/>
            <a:r>
              <a:rPr lang="en-US" dirty="0" smtClean="0"/>
              <a:t>Counting Problems</a:t>
            </a:r>
          </a:p>
          <a:p>
            <a:pPr lvl="1"/>
            <a:r>
              <a:rPr lang="en-US" dirty="0" smtClean="0"/>
              <a:t>Multiplication Theorem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 (continued)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sample points </a:t>
            </a:r>
            <a:r>
              <a:rPr lang="en-US" dirty="0" smtClean="0"/>
              <a:t>are there </a:t>
            </a:r>
            <a:r>
              <a:rPr lang="en-US" dirty="0"/>
              <a:t>in the </a:t>
            </a:r>
            <a:r>
              <a:rPr lang="en-US" dirty="0" smtClean="0"/>
              <a:t>sample space </a:t>
            </a:r>
            <a:r>
              <a:rPr lang="en-US" dirty="0"/>
              <a:t>when a pair of dice </a:t>
            </a:r>
            <a:r>
              <a:rPr lang="en-US" dirty="0" smtClean="0"/>
              <a:t>is thrown </a:t>
            </a:r>
            <a:r>
              <a:rPr lang="en-US" dirty="0"/>
              <a:t>once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2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developer of </a:t>
            </a:r>
            <a:r>
              <a:rPr lang="en-US" sz="2000" dirty="0" smtClean="0"/>
              <a:t>a </a:t>
            </a:r>
            <a:r>
              <a:rPr lang="en-US" sz="2000" dirty="0"/>
              <a:t>new subdivision offers prospective home buyers a choice of </a:t>
            </a:r>
            <a:r>
              <a:rPr lang="en-US" sz="2000" dirty="0" smtClean="0"/>
              <a:t>Tudor, </a:t>
            </a:r>
            <a:r>
              <a:rPr lang="en-US" sz="2000" dirty="0" smtClean="0"/>
              <a:t>rustic, </a:t>
            </a:r>
            <a:r>
              <a:rPr lang="en-US" sz="2000" dirty="0"/>
              <a:t>colonial, and traditional exterior styling in ranch, two-story, and </a:t>
            </a:r>
            <a:r>
              <a:rPr lang="en-US" sz="2000" dirty="0" smtClean="0"/>
              <a:t>split-level floor </a:t>
            </a:r>
            <a:r>
              <a:rPr lang="en-US" sz="2000" dirty="0"/>
              <a:t>plans. In how many different ways can a buyer order one of these homes?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2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Sam is going to assemble a computer by himself. </a:t>
            </a:r>
            <a:r>
              <a:rPr lang="en-US" sz="2000" dirty="0" smtClean="0"/>
              <a:t>He has </a:t>
            </a:r>
            <a:r>
              <a:rPr lang="en-US" sz="2000" dirty="0"/>
              <a:t>the choice of ordering </a:t>
            </a:r>
            <a:r>
              <a:rPr lang="en-US" sz="2000" dirty="0" smtClean="0"/>
              <a:t>chips from </a:t>
            </a:r>
            <a:r>
              <a:rPr lang="en-US" sz="2000" dirty="0"/>
              <a:t>two brands, a hard drive from four, memory from three, and an </a:t>
            </a:r>
            <a:r>
              <a:rPr lang="en-US" sz="2000" dirty="0" smtClean="0"/>
              <a:t>accessory bundle </a:t>
            </a:r>
            <a:r>
              <a:rPr lang="en-US" sz="2000" dirty="0"/>
              <a:t>from five local stores. How many different, ways can Sam order the parts?</a:t>
            </a:r>
          </a:p>
        </p:txBody>
      </p:sp>
    </p:spTree>
    <p:extLst>
      <p:ext uri="{BB962C8B-B14F-4D97-AF65-F5344CB8AC3E}">
        <p14:creationId xmlns:p14="http://schemas.microsoft.com/office/powerpoint/2010/main" xmlns="" val="15493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permutation</a:t>
            </a:r>
            <a:r>
              <a:rPr lang="en-US" dirty="0"/>
              <a:t> is an arrangement of all or part of a set of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Consider number of possible permutations of a, b and 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number of permutations of n objects is n</a:t>
            </a:r>
            <a:r>
              <a:rPr lang="en-US" dirty="0" smtClean="0"/>
              <a:t>!.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24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permutation of </a:t>
            </a:r>
            <a:r>
              <a:rPr lang="en-US" i="1" dirty="0"/>
              <a:t>n </a:t>
            </a:r>
            <a:r>
              <a:rPr lang="en-US" dirty="0"/>
              <a:t>distinct objects taken r at a time </a:t>
            </a:r>
            <a:r>
              <a:rPr lang="en-US" dirty="0" smtClean="0"/>
              <a:t>is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9988" y="2057400"/>
            <a:ext cx="1724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62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permutations of the four letters </a:t>
            </a:r>
            <a:r>
              <a:rPr lang="en-US" i="1" dirty="0"/>
              <a:t>a, b, c, </a:t>
            </a:r>
            <a:r>
              <a:rPr lang="en-US" dirty="0"/>
              <a:t>and </a:t>
            </a:r>
            <a:r>
              <a:rPr lang="en-US" i="1" dirty="0"/>
              <a:t>d </a:t>
            </a:r>
            <a:r>
              <a:rPr lang="en-US" dirty="0"/>
              <a:t>will be 4! = </a:t>
            </a:r>
            <a:r>
              <a:rPr lang="en-US" dirty="0" smtClean="0"/>
              <a:t>24. Now </a:t>
            </a:r>
            <a:r>
              <a:rPr lang="en-US" dirty="0"/>
              <a:t>consider the number of permutations that are possible by taking two </a:t>
            </a:r>
            <a:r>
              <a:rPr lang="en-US" dirty="0" smtClean="0"/>
              <a:t>letters at </a:t>
            </a:r>
            <a:r>
              <a:rPr lang="en-US" dirty="0"/>
              <a:t>a time from four. These would be </a:t>
            </a:r>
            <a:r>
              <a:rPr lang="en-US" i="1" dirty="0" err="1"/>
              <a:t>ab</a:t>
            </a:r>
            <a:r>
              <a:rPr lang="en-US" i="1" dirty="0"/>
              <a:t>, ac, ad, </a:t>
            </a:r>
            <a:r>
              <a:rPr lang="en-US" i="1" dirty="0" err="1"/>
              <a:t>ba</a:t>
            </a:r>
            <a:r>
              <a:rPr lang="en-US" i="1" dirty="0"/>
              <a:t>, be, </a:t>
            </a:r>
            <a:r>
              <a:rPr lang="en-US" i="1" dirty="0" err="1"/>
              <a:t>bd</a:t>
            </a:r>
            <a:r>
              <a:rPr lang="en-US" i="1" dirty="0"/>
              <a:t>, </a:t>
            </a:r>
            <a:r>
              <a:rPr lang="en-US" i="1" dirty="0" err="1"/>
              <a:t>ca</a:t>
            </a:r>
            <a:r>
              <a:rPr lang="en-US" i="1" dirty="0"/>
              <a:t>, </a:t>
            </a:r>
            <a:r>
              <a:rPr lang="en-US" i="1" dirty="0" err="1"/>
              <a:t>cb</a:t>
            </a:r>
            <a:r>
              <a:rPr lang="en-US" i="1" dirty="0"/>
              <a:t>, cd, da, </a:t>
            </a:r>
            <a:r>
              <a:rPr lang="en-US" i="1" dirty="0" err="1"/>
              <a:t>db</a:t>
            </a:r>
            <a:r>
              <a:rPr lang="en-US" i="1" dirty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dc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9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471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Statistics and Probability Theory</vt:lpstr>
      <vt:lpstr>Last Class</vt:lpstr>
      <vt:lpstr>Today’s Agenda</vt:lpstr>
      <vt:lpstr>Example</vt:lpstr>
      <vt:lpstr>Example</vt:lpstr>
      <vt:lpstr>Example</vt:lpstr>
      <vt:lpstr>Permutations</vt:lpstr>
      <vt:lpstr>Permutations</vt:lpstr>
      <vt:lpstr>Example</vt:lpstr>
      <vt:lpstr>Example</vt:lpstr>
      <vt:lpstr>Example</vt:lpstr>
      <vt:lpstr>Permutations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104</cp:revision>
  <dcterms:created xsi:type="dcterms:W3CDTF">2013-05-04T10:14:09Z</dcterms:created>
  <dcterms:modified xsi:type="dcterms:W3CDTF">2013-11-14T09:40:12Z</dcterms:modified>
</cp:coreProperties>
</file>