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90" r:id="rId6"/>
    <p:sldId id="292" r:id="rId7"/>
    <p:sldId id="291" r:id="rId8"/>
    <p:sldId id="287" r:id="rId9"/>
    <p:sldId id="288" r:id="rId10"/>
    <p:sldId id="293" r:id="rId11"/>
    <p:sldId id="294" r:id="rId12"/>
    <p:sldId id="289" r:id="rId13"/>
    <p:sldId id="272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62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08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coin is tossed twice. What is the probability that at least one head occurs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Sample Space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3/4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036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die is loaded in such a way that an even number is twice as likely to occur as </a:t>
            </a:r>
            <a:r>
              <a:rPr lang="en-US" dirty="0" smtClean="0"/>
              <a:t>an odd </a:t>
            </a:r>
            <a:r>
              <a:rPr lang="en-US" dirty="0"/>
              <a:t>number. If </a:t>
            </a:r>
            <a:r>
              <a:rPr lang="en-US" i="1" dirty="0"/>
              <a:t>E </a:t>
            </a:r>
            <a:r>
              <a:rPr lang="en-US" dirty="0"/>
              <a:t>is the event that a number less than 4 occurs on a single toss </a:t>
            </a:r>
            <a:r>
              <a:rPr lang="en-US" dirty="0" smtClean="0"/>
              <a:t>of the </a:t>
            </a:r>
            <a:r>
              <a:rPr lang="en-US" dirty="0"/>
              <a:t>die, find </a:t>
            </a:r>
            <a:r>
              <a:rPr lang="en-US" i="1" dirty="0"/>
              <a:t>P(E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Sample Space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4/9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095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the previous Example, </a:t>
            </a:r>
            <a:r>
              <a:rPr lang="en-US" dirty="0"/>
              <a:t>let </a:t>
            </a:r>
            <a:r>
              <a:rPr lang="en-US" i="1" dirty="0"/>
              <a:t>A </a:t>
            </a:r>
            <a:r>
              <a:rPr lang="en-US" dirty="0"/>
              <a:t>be the event that an even number turns up and let </a:t>
            </a:r>
            <a:r>
              <a:rPr lang="en-US" i="1" dirty="0"/>
              <a:t>B </a:t>
            </a:r>
            <a:r>
              <a:rPr lang="en-US" dirty="0" smtClean="0"/>
              <a:t>be the </a:t>
            </a:r>
            <a:r>
              <a:rPr lang="en-US" dirty="0"/>
              <a:t>event, that, a number divisible by 3 occurs. Find </a:t>
            </a:r>
            <a:r>
              <a:rPr lang="en-US" i="1" dirty="0"/>
              <a:t>P(A </a:t>
            </a:r>
            <a:r>
              <a:rPr lang="en-US" dirty="0"/>
              <a:t>U </a:t>
            </a:r>
            <a:r>
              <a:rPr lang="en-US" i="1" dirty="0"/>
              <a:t>B) </a:t>
            </a:r>
            <a:r>
              <a:rPr lang="en-US" dirty="0"/>
              <a:t>and </a:t>
            </a:r>
            <a:r>
              <a:rPr lang="en-US" i="1" dirty="0" smtClean="0"/>
              <a:t>P(A </a:t>
            </a:r>
            <a:r>
              <a:rPr lang="en-US" dirty="0">
                <a:sym typeface="Symbol"/>
              </a:rPr>
              <a:t></a:t>
            </a:r>
            <a:r>
              <a:rPr lang="en-US" i="1" dirty="0" smtClean="0"/>
              <a:t>B</a:t>
            </a:r>
            <a:r>
              <a:rPr lang="en-US" i="1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02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en-US" dirty="0" smtClean="0"/>
              <a:t>Probability</a:t>
            </a:r>
          </a:p>
          <a:p>
            <a:r>
              <a:rPr lang="en-US" dirty="0" smtClean="0"/>
              <a:t>Counting Rules</a:t>
            </a:r>
          </a:p>
          <a:p>
            <a:pPr lvl="1"/>
            <a:r>
              <a:rPr lang="en-US" dirty="0" smtClean="0"/>
              <a:t>Combinations</a:t>
            </a:r>
          </a:p>
          <a:p>
            <a:r>
              <a:rPr lang="en-US" dirty="0" smtClean="0"/>
              <a:t>Axioms of probability</a:t>
            </a:r>
          </a:p>
          <a:p>
            <a:r>
              <a:rPr lang="en-US" smtClean="0"/>
              <a:t>Examples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Probability </a:t>
            </a:r>
            <a:r>
              <a:rPr lang="en-US" dirty="0" smtClean="0"/>
              <a:t>and Statistics for Engineers and Scientists by Walpole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</a:t>
            </a:r>
          </a:p>
          <a:p>
            <a:pPr lvl="1"/>
            <a:r>
              <a:rPr lang="en-US" dirty="0" smtClean="0"/>
              <a:t>Counting Problems</a:t>
            </a:r>
          </a:p>
          <a:p>
            <a:pPr lvl="1"/>
            <a:r>
              <a:rPr lang="en-US" dirty="0" smtClean="0"/>
              <a:t>Multiplication Theorem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 (continued)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number of combinations of </a:t>
                </a:r>
                <a:r>
                  <a:rPr lang="en-US" i="1" dirty="0"/>
                  <a:t>n </a:t>
                </a:r>
                <a:r>
                  <a:rPr lang="en-US" dirty="0"/>
                  <a:t>distinct objects taken r at a time </a:t>
                </a:r>
                <a:r>
                  <a:rPr lang="en-US" dirty="0" smtClean="0"/>
                  <a:t>is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  <m:r>
                          <a:rPr lang="en-US" b="0" i="1" dirty="0" smtClean="0">
                            <a:latin typeface="Cambria Math"/>
                          </a:rPr>
                          <m:t>!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𝑟</m:t>
                        </m:r>
                        <m:r>
                          <a:rPr lang="en-US" b="0" i="1" dirty="0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How to differentiate between cases of permutations and combinations</a:t>
                </a:r>
              </a:p>
              <a:p>
                <a:pPr lvl="1"/>
                <a:r>
                  <a:rPr lang="en-US" dirty="0" smtClean="0"/>
                  <a:t>in permutations repetitions are allowed </a:t>
                </a:r>
                <a:r>
                  <a:rPr lang="en-US" dirty="0" err="1" smtClean="0"/>
                  <a:t>i.e</a:t>
                </a:r>
                <a:r>
                  <a:rPr lang="en-US" dirty="0" smtClean="0"/>
                  <a:t> order of the trials does matter</a:t>
                </a:r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963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9786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young boy asks his mother to get </a:t>
            </a:r>
            <a:r>
              <a:rPr lang="en-US" dirty="0" smtClean="0"/>
              <a:t>five cartridges </a:t>
            </a:r>
            <a:r>
              <a:rPr lang="en-US" dirty="0"/>
              <a:t>from his </a:t>
            </a:r>
            <a:r>
              <a:rPr lang="en-US" dirty="0" smtClean="0"/>
              <a:t>collection of </a:t>
            </a:r>
            <a:r>
              <a:rPr lang="en-US" dirty="0"/>
              <a:t>10 arcade and 5 sports games. How many ways are there that his mother </a:t>
            </a:r>
            <a:r>
              <a:rPr lang="en-US" dirty="0" smtClean="0"/>
              <a:t>will get </a:t>
            </a:r>
            <a:r>
              <a:rPr lang="en-US" dirty="0"/>
              <a:t>3 arcade and 2 sports games, respectively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1200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189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how many ways can 7 graduate students be assigned to one triple and </a:t>
            </a:r>
            <a:r>
              <a:rPr lang="en-US" dirty="0" smtClean="0"/>
              <a:t>two double </a:t>
            </a:r>
            <a:r>
              <a:rPr lang="en-US" dirty="0"/>
              <a:t>hotel rooms during a conference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420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different letter arrangements can be made from the letters in the </a:t>
            </a:r>
            <a:r>
              <a:rPr lang="en-US" dirty="0" smtClean="0"/>
              <a:t>word of </a:t>
            </a:r>
            <a:r>
              <a:rPr lang="en-US" dirty="0"/>
              <a:t>STATISTICS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50400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155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n equally likely possibilities of which one must occur and s are regarded as favorable or success, then the probability of success is given by s/n</a:t>
            </a:r>
          </a:p>
          <a:p>
            <a:pPr lvl="1"/>
            <a:r>
              <a:rPr lang="en-US" dirty="0" smtClean="0"/>
              <a:t>If an event can occur in h different possible ways, all of which are equally likely, the probability of the event is h/n: </a:t>
            </a:r>
            <a:r>
              <a:rPr lang="en-US" dirty="0" smtClean="0">
                <a:solidFill>
                  <a:srgbClr val="FF0000"/>
                </a:solidFill>
              </a:rPr>
              <a:t>Classical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Approach</a:t>
            </a:r>
          </a:p>
          <a:p>
            <a:pPr lvl="1"/>
            <a:r>
              <a:rPr lang="en-US" dirty="0" smtClean="0"/>
              <a:t>If n repetitions of an experiment, n is very large, an event is observed to occur in h of these, the probability of the event is h/n: </a:t>
            </a:r>
            <a:r>
              <a:rPr lang="en-US" dirty="0" smtClean="0">
                <a:solidFill>
                  <a:srgbClr val="FF0000"/>
                </a:solidFill>
              </a:rPr>
              <a:t>Frequency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Approach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Empirical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Probability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03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Axioms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each event A in the class C of events, we associate a real number P(A). The P is called the probability function, and P(A) the probability of event A if the following axioms are satisfied</a:t>
            </a:r>
          </a:p>
          <a:p>
            <a:pPr lvl="1"/>
            <a:r>
              <a:rPr lang="en-US" dirty="0" smtClean="0"/>
              <a:t>For every event A in the class C: P(A) ≥ 0</a:t>
            </a:r>
          </a:p>
          <a:p>
            <a:pPr lvl="1"/>
            <a:r>
              <a:rPr lang="en-US" dirty="0" smtClean="0"/>
              <a:t>For the certain event S in the class C: P(S) = 1</a:t>
            </a:r>
          </a:p>
          <a:p>
            <a:pPr lvl="1"/>
            <a:r>
              <a:rPr lang="en-US" dirty="0" smtClean="0"/>
              <a:t>For any number of mutually exclusive events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 …. A</a:t>
            </a:r>
            <a:r>
              <a:rPr lang="en-US" baseline="-25000" dirty="0" smtClean="0"/>
              <a:t>n</a:t>
            </a:r>
            <a:r>
              <a:rPr lang="en-US" dirty="0" smtClean="0"/>
              <a:t> in the class C: </a:t>
            </a:r>
          </a:p>
          <a:p>
            <a:pPr marL="457200" lvl="1" indent="0" algn="ctr">
              <a:buNone/>
            </a:pPr>
            <a:r>
              <a:rPr lang="en-US" dirty="0" smtClean="0"/>
              <a:t>P(A</a:t>
            </a:r>
            <a:r>
              <a:rPr lang="en-US" baseline="-25000" dirty="0" smtClean="0"/>
              <a:t>1</a:t>
            </a:r>
            <a:r>
              <a:rPr lang="en-US" dirty="0" smtClean="0"/>
              <a:t>UA</a:t>
            </a:r>
            <a:r>
              <a:rPr lang="en-US" baseline="-25000" dirty="0" smtClean="0"/>
              <a:t>2</a:t>
            </a:r>
            <a:r>
              <a:rPr lang="en-US" dirty="0" smtClean="0"/>
              <a:t>U…..</a:t>
            </a:r>
            <a:r>
              <a:rPr lang="en-US" dirty="0" err="1" smtClean="0"/>
              <a:t>UA</a:t>
            </a:r>
            <a:r>
              <a:rPr lang="en-US" baseline="-25000" dirty="0" err="1" smtClean="0"/>
              <a:t>n</a:t>
            </a:r>
            <a:r>
              <a:rPr lang="en-US" dirty="0" smtClean="0"/>
              <a:t>) = P(A</a:t>
            </a:r>
            <a:r>
              <a:rPr lang="en-US" baseline="-25000" dirty="0" smtClean="0"/>
              <a:t>1</a:t>
            </a:r>
            <a:r>
              <a:rPr lang="en-US" dirty="0" smtClean="0"/>
              <a:t>) U P(A</a:t>
            </a:r>
            <a:r>
              <a:rPr lang="en-US" baseline="-25000" dirty="0" smtClean="0"/>
              <a:t>2</a:t>
            </a:r>
            <a:r>
              <a:rPr lang="en-US" dirty="0" smtClean="0"/>
              <a:t>) U …..U P(A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events A and B are mutually exclusive or disjoint if A </a:t>
            </a:r>
            <a:r>
              <a:rPr lang="en-US" dirty="0" smtClean="0">
                <a:sym typeface="Symbol"/>
              </a:rPr>
              <a:t> B = </a:t>
            </a:r>
            <a:r>
              <a:rPr lang="el-GR" dirty="0" smtClean="0">
                <a:sym typeface="Symbol"/>
              </a:rPr>
              <a:t>Φ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270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461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Statistics and Probability Theory</vt:lpstr>
      <vt:lpstr>Last Class</vt:lpstr>
      <vt:lpstr>Today’s Agenda</vt:lpstr>
      <vt:lpstr>Combinations</vt:lpstr>
      <vt:lpstr>Example</vt:lpstr>
      <vt:lpstr>Example</vt:lpstr>
      <vt:lpstr>Example</vt:lpstr>
      <vt:lpstr>Probability</vt:lpstr>
      <vt:lpstr>Axioms of Probability</vt:lpstr>
      <vt:lpstr>Example</vt:lpstr>
      <vt:lpstr>Example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113</cp:revision>
  <dcterms:created xsi:type="dcterms:W3CDTF">2013-05-04T10:14:09Z</dcterms:created>
  <dcterms:modified xsi:type="dcterms:W3CDTF">2013-11-19T14:21:08Z</dcterms:modified>
</cp:coreProperties>
</file>