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6" r:id="rId5"/>
    <p:sldId id="287" r:id="rId6"/>
    <p:sldId id="288" r:id="rId7"/>
    <p:sldId id="289" r:id="rId8"/>
    <p:sldId id="292" r:id="rId9"/>
    <p:sldId id="293" r:id="rId10"/>
    <p:sldId id="290" r:id="rId11"/>
    <p:sldId id="291" r:id="rId12"/>
    <p:sldId id="294" r:id="rId13"/>
    <p:sldId id="295" r:id="rId14"/>
    <p:sldId id="296" r:id="rId15"/>
    <p:sldId id="297" r:id="rId16"/>
    <p:sldId id="272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57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09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After </a:t>
            </a:r>
            <a:r>
              <a:rPr lang="en-US" dirty="0"/>
              <a:t>being interviewed at two companies </a:t>
            </a:r>
            <a:r>
              <a:rPr lang="en-US" dirty="0" smtClean="0"/>
              <a:t>John assesses </a:t>
            </a:r>
            <a:r>
              <a:rPr lang="en-US" dirty="0"/>
              <a:t>that his probability of </a:t>
            </a:r>
            <a:r>
              <a:rPr lang="en-US" dirty="0" smtClean="0"/>
              <a:t>getting </a:t>
            </a:r>
            <a:r>
              <a:rPr lang="en-US" dirty="0"/>
              <a:t>an offer from company A is 0.8, and </a:t>
            </a:r>
            <a:r>
              <a:rPr lang="en-US" dirty="0" smtClean="0"/>
              <a:t>the probability </a:t>
            </a:r>
            <a:r>
              <a:rPr lang="en-US" dirty="0"/>
              <a:t>that he gets an offer from company </a:t>
            </a:r>
            <a:r>
              <a:rPr lang="en-US" i="1" dirty="0"/>
              <a:t>B </a:t>
            </a:r>
            <a:r>
              <a:rPr lang="en-US" dirty="0"/>
              <a:t>is </a:t>
            </a:r>
            <a:r>
              <a:rPr lang="en-US" dirty="0" smtClean="0"/>
              <a:t>0.6. If </a:t>
            </a:r>
            <a:r>
              <a:rPr lang="en-US" dirty="0"/>
              <a:t>on the other </a:t>
            </a:r>
            <a:r>
              <a:rPr lang="en-US" dirty="0" smtClean="0"/>
              <a:t>hand, he </a:t>
            </a:r>
            <a:r>
              <a:rPr lang="en-US" dirty="0"/>
              <a:t>believes that the probability that he will get offers from both companies is </a:t>
            </a:r>
            <a:r>
              <a:rPr lang="en-US" dirty="0" smtClean="0"/>
              <a:t>0.5, what </a:t>
            </a:r>
            <a:r>
              <a:rPr lang="en-US" dirty="0"/>
              <a:t>is the probability that he will get at least one offer from these two companies?</a:t>
            </a:r>
          </a:p>
        </p:txBody>
      </p:sp>
    </p:spTree>
    <p:extLst>
      <p:ext uri="{BB962C8B-B14F-4D97-AF65-F5344CB8AC3E}">
        <p14:creationId xmlns:p14="http://schemas.microsoft.com/office/powerpoint/2010/main" xmlns="" val="42574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of getting a total of 7 or 11 when a pair of fair dice </a:t>
            </a:r>
            <a:r>
              <a:rPr lang="en-US" dirty="0" smtClean="0"/>
              <a:t>are tossed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47011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probabilities are, respectively, 0.09, 0.15, 0.21, and 0.23 that a person </a:t>
            </a:r>
            <a:r>
              <a:rPr lang="en-US" dirty="0" smtClean="0"/>
              <a:t>purchasing a </a:t>
            </a:r>
            <a:r>
              <a:rPr lang="en-US" dirty="0"/>
              <a:t>new automobile will choose the color green, white, red, or blue, what </a:t>
            </a:r>
            <a:r>
              <a:rPr lang="en-US" dirty="0" smtClean="0"/>
              <a:t>is the </a:t>
            </a:r>
            <a:r>
              <a:rPr lang="en-US" dirty="0"/>
              <a:t>probability that a given buyer will purchase a new automobile that comes </a:t>
            </a:r>
            <a:r>
              <a:rPr lang="en-US" dirty="0" smtClean="0"/>
              <a:t>in one </a:t>
            </a:r>
            <a:r>
              <a:rPr lang="en-US" dirty="0"/>
              <a:t>of those colors?</a:t>
            </a:r>
          </a:p>
        </p:txBody>
      </p:sp>
    </p:spTree>
    <p:extLst>
      <p:ext uri="{BB962C8B-B14F-4D97-AF65-F5344CB8AC3E}">
        <p14:creationId xmlns:p14="http://schemas.microsoft.com/office/powerpoint/2010/main" xmlns="" val="243112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and A’ are complementary events then</a:t>
            </a:r>
          </a:p>
          <a:p>
            <a:pPr marL="0" indent="0" algn="ctr">
              <a:buNone/>
            </a:pPr>
            <a:r>
              <a:rPr lang="en-US" dirty="0" smtClean="0"/>
              <a:t>P(A) + P(A’)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926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If </a:t>
            </a:r>
            <a:r>
              <a:rPr lang="en-US" dirty="0"/>
              <a:t>the probabilities that an automobile mechanic will service 3, 4, 5, 6, 7, or 8 </a:t>
            </a:r>
            <a:r>
              <a:rPr lang="en-US" dirty="0" smtClean="0"/>
              <a:t>or more </a:t>
            </a:r>
            <a:r>
              <a:rPr lang="en-US" dirty="0"/>
              <a:t>cars on any given workday are, respectively, 0.12, 0.19, 0.28, 0.24, 0.10, </a:t>
            </a:r>
            <a:r>
              <a:rPr lang="en-US" dirty="0" smtClean="0"/>
              <a:t>and 0.07</a:t>
            </a:r>
            <a:r>
              <a:rPr lang="en-US" dirty="0"/>
              <a:t>, what is the probability that he will service at least 5 cars on his next day </a:t>
            </a:r>
            <a:r>
              <a:rPr lang="en-US" dirty="0" smtClean="0"/>
              <a:t>at work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18812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Suppose the manufacturer specifications of the length of a certain type of </a:t>
            </a:r>
            <a:r>
              <a:rPr lang="en-US" sz="2000" dirty="0" smtClean="0"/>
              <a:t>computer cable </a:t>
            </a:r>
            <a:r>
              <a:rPr lang="en-US" sz="2000" dirty="0"/>
              <a:t>are 2000 ± 10 millimeters. </a:t>
            </a:r>
            <a:r>
              <a:rPr lang="en-US" sz="2000" dirty="0" smtClean="0"/>
              <a:t>The probability </a:t>
            </a:r>
            <a:r>
              <a:rPr lang="en-US" sz="2000" dirty="0"/>
              <a:t>of randomly producing a cable with length exceeding 2010 </a:t>
            </a:r>
            <a:r>
              <a:rPr lang="en-US" sz="2000" dirty="0" smtClean="0"/>
              <a:t>millimeters </a:t>
            </a:r>
            <a:r>
              <a:rPr lang="en-US" sz="2000" dirty="0"/>
              <a:t>is equal to the probability of producing a cable with length smaller than </a:t>
            </a:r>
            <a:r>
              <a:rPr lang="en-US" sz="2000" dirty="0" smtClean="0"/>
              <a:t>1990 millimeters</a:t>
            </a:r>
            <a:r>
              <a:rPr lang="en-US" sz="2000" dirty="0"/>
              <a:t>. The probability that the production procedure meets specifications </a:t>
            </a:r>
            <a:r>
              <a:rPr lang="en-US" sz="2000" dirty="0" smtClean="0"/>
              <a:t>is known </a:t>
            </a:r>
            <a:r>
              <a:rPr lang="en-US" sz="2000" dirty="0"/>
              <a:t>to be 0.99</a:t>
            </a:r>
            <a:r>
              <a:rPr lang="en-US" sz="2000" dirty="0" smtClean="0"/>
              <a:t>. </a:t>
            </a:r>
            <a:r>
              <a:rPr lang="en-US" sz="2000" dirty="0"/>
              <a:t>What is the probability that a cable selected randomly is too large?</a:t>
            </a:r>
          </a:p>
        </p:txBody>
      </p:sp>
    </p:spTree>
    <p:extLst>
      <p:ext uri="{BB962C8B-B14F-4D97-AF65-F5344CB8AC3E}">
        <p14:creationId xmlns:p14="http://schemas.microsoft.com/office/powerpoint/2010/main" xmlns="" val="6999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</a:t>
            </a:r>
            <a:r>
              <a:rPr lang="en-US" dirty="0" smtClean="0"/>
              <a:t>Probability</a:t>
            </a:r>
          </a:p>
          <a:p>
            <a:r>
              <a:rPr lang="en-US" dirty="0" smtClean="0"/>
              <a:t>Additive Rules of </a:t>
            </a:r>
            <a:r>
              <a:rPr lang="en-US" dirty="0" err="1" smtClean="0"/>
              <a:t>Probabilty</a:t>
            </a:r>
            <a:endParaRPr lang="en-US" dirty="0" smtClean="0"/>
          </a:p>
          <a:p>
            <a:r>
              <a:rPr lang="en-US" dirty="0" smtClean="0"/>
              <a:t>Examples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Probability </a:t>
            </a:r>
            <a:r>
              <a:rPr lang="en-US" dirty="0" smtClean="0"/>
              <a:t>and Statistics for Engineers and Scientists by Walpole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Probability</a:t>
            </a:r>
          </a:p>
          <a:p>
            <a:r>
              <a:rPr lang="en-US" dirty="0"/>
              <a:t>Counting Rules</a:t>
            </a:r>
          </a:p>
          <a:p>
            <a:pPr lvl="1"/>
            <a:r>
              <a:rPr lang="en-US" dirty="0"/>
              <a:t>Combinations</a:t>
            </a:r>
          </a:p>
          <a:p>
            <a:r>
              <a:rPr lang="en-US" dirty="0"/>
              <a:t>Axioms of probability</a:t>
            </a:r>
          </a:p>
          <a:p>
            <a:r>
              <a:rPr lang="en-US" dirty="0"/>
              <a:t>Examples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Probability (continued)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die is loaded in such a way that an even number is twice as likely to occur as </a:t>
            </a:r>
            <a:r>
              <a:rPr lang="en-US" dirty="0" smtClean="0"/>
              <a:t>an odd </a:t>
            </a:r>
            <a:r>
              <a:rPr lang="en-US" dirty="0"/>
              <a:t>number. If </a:t>
            </a:r>
            <a:r>
              <a:rPr lang="en-US" i="1" dirty="0"/>
              <a:t>E </a:t>
            </a:r>
            <a:r>
              <a:rPr lang="en-US" dirty="0"/>
              <a:t>is the event that a number less than 4 occurs on a single toss </a:t>
            </a:r>
            <a:r>
              <a:rPr lang="en-US" dirty="0" smtClean="0"/>
              <a:t>of the </a:t>
            </a:r>
            <a:r>
              <a:rPr lang="en-US" dirty="0"/>
              <a:t>die, find </a:t>
            </a:r>
            <a:r>
              <a:rPr lang="en-US" i="1" dirty="0"/>
              <a:t>P(E</a:t>
            </a:r>
            <a:r>
              <a:rPr lang="en-US" i="1" dirty="0" smtClean="0"/>
              <a:t>).</a:t>
            </a:r>
          </a:p>
          <a:p>
            <a:r>
              <a:rPr lang="en-US" dirty="0" smtClean="0"/>
              <a:t>Sample Space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4/9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1666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</a:t>
            </a:r>
            <a:r>
              <a:rPr lang="en-US" dirty="0" smtClean="0"/>
              <a:t>the previous Example, </a:t>
            </a:r>
            <a:r>
              <a:rPr lang="en-US" dirty="0"/>
              <a:t>let </a:t>
            </a:r>
            <a:r>
              <a:rPr lang="en-US" i="1" dirty="0"/>
              <a:t>A </a:t>
            </a:r>
            <a:r>
              <a:rPr lang="en-US" dirty="0"/>
              <a:t>be the event that an even number turns up and let </a:t>
            </a:r>
            <a:r>
              <a:rPr lang="en-US" i="1" dirty="0"/>
              <a:t>B </a:t>
            </a:r>
            <a:r>
              <a:rPr lang="en-US" dirty="0" smtClean="0"/>
              <a:t>be the </a:t>
            </a:r>
            <a:r>
              <a:rPr lang="en-US" dirty="0"/>
              <a:t>event, that, a number divisible by 3 occurs. Find </a:t>
            </a:r>
            <a:r>
              <a:rPr lang="en-US" i="1" dirty="0"/>
              <a:t>P(A </a:t>
            </a:r>
            <a:r>
              <a:rPr lang="en-US" dirty="0"/>
              <a:t>U </a:t>
            </a:r>
            <a:r>
              <a:rPr lang="en-US" i="1" dirty="0"/>
              <a:t>B) </a:t>
            </a:r>
            <a:r>
              <a:rPr lang="en-US" dirty="0"/>
              <a:t>and </a:t>
            </a:r>
            <a:r>
              <a:rPr lang="en-US" i="1" dirty="0" smtClean="0"/>
              <a:t>P(A </a:t>
            </a:r>
            <a:r>
              <a:rPr lang="en-US" dirty="0">
                <a:sym typeface="Symbol"/>
              </a:rPr>
              <a:t></a:t>
            </a:r>
            <a:r>
              <a:rPr lang="en-US" i="1" dirty="0" smtClean="0"/>
              <a:t>B</a:t>
            </a:r>
            <a:r>
              <a:rPr lang="en-US" i="1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980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statistics c</a:t>
            </a:r>
            <a:r>
              <a:rPr lang="en-US" dirty="0" smtClean="0"/>
              <a:t>lass </a:t>
            </a:r>
            <a:r>
              <a:rPr lang="en-US" dirty="0"/>
              <a:t>for engineers consists of 25 industrial, 10 mechanical, 10 </a:t>
            </a:r>
            <a:r>
              <a:rPr lang="en-US" dirty="0" smtClean="0"/>
              <a:t>electrical, and </a:t>
            </a:r>
            <a:r>
              <a:rPr lang="en-US" dirty="0"/>
              <a:t>8 civil engineering students. If a person is randomly selected by </a:t>
            </a:r>
            <a:r>
              <a:rPr lang="en-US" dirty="0" smtClean="0"/>
              <a:t>the instructor </a:t>
            </a:r>
            <a:r>
              <a:rPr lang="en-US" dirty="0"/>
              <a:t>to answer a question, find the probability that the student chosen is (</a:t>
            </a:r>
            <a:r>
              <a:rPr lang="en-US" dirty="0" smtClean="0"/>
              <a:t>a) an </a:t>
            </a:r>
            <a:r>
              <a:rPr lang="en-US" dirty="0"/>
              <a:t>industrial engineering major, (b) a civil engineering or an electrical </a:t>
            </a:r>
            <a:r>
              <a:rPr lang="en-US" dirty="0" smtClean="0"/>
              <a:t>engineering major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3138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poker hand consisting of 5 cards, find the probability of holding 2 aces and </a:t>
            </a:r>
            <a:r>
              <a:rPr lang="en-US" dirty="0" smtClean="0"/>
              <a:t>3 jacks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62727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or B two events, </a:t>
            </a:r>
          </a:p>
          <a:p>
            <a:pPr marL="457200" lvl="1" indent="0" algn="ctr">
              <a:buNone/>
            </a:pPr>
            <a:r>
              <a:rPr lang="en-US" dirty="0" smtClean="0"/>
              <a:t>P(A U B) = P(A) + P(B) – P(A </a:t>
            </a:r>
            <a:r>
              <a:rPr lang="en-US" dirty="0" smtClean="0">
                <a:sym typeface="Symbol"/>
              </a:rPr>
              <a:t> B)</a:t>
            </a:r>
          </a:p>
          <a:p>
            <a:r>
              <a:rPr lang="en-US" dirty="0" smtClean="0">
                <a:sym typeface="Symbol"/>
              </a:rPr>
              <a:t>For mutually exclusive events</a:t>
            </a:r>
          </a:p>
          <a:p>
            <a:pPr marL="0" lvl="1" indent="0" algn="ctr">
              <a:buNone/>
            </a:pPr>
            <a:r>
              <a:rPr lang="en-US" dirty="0"/>
              <a:t>P(A U B) = P(A) + P(B</a:t>
            </a:r>
            <a:r>
              <a:rPr lang="en-US" dirty="0" smtClean="0"/>
              <a:t>)</a:t>
            </a:r>
          </a:p>
          <a:p>
            <a:pPr marL="0" indent="-400050"/>
            <a:r>
              <a:rPr lang="en-US" dirty="0" smtClean="0">
                <a:sym typeface="Symbol"/>
              </a:rPr>
              <a:t>True for any number of events</a:t>
            </a:r>
            <a:endParaRPr lang="en-US" dirty="0">
              <a:sym typeface="Symbol"/>
            </a:endParaRPr>
          </a:p>
          <a:p>
            <a:pPr marL="0" indent="0">
              <a:buNone/>
            </a:pPr>
            <a:endParaRPr lang="en-US" dirty="0" smtClean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7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A1, A2, …., An are partitions of a sample space then </a:t>
            </a:r>
          </a:p>
          <a:p>
            <a:pPr marL="0" indent="0">
              <a:buNone/>
            </a:pPr>
            <a:r>
              <a:rPr lang="en-US" dirty="0" smtClean="0"/>
              <a:t>P(A1 U A2 U …. U An) = P(A1) + P(A2) + … + P(An) = P(S)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672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626</Words>
  <Application>Microsoft Office PowerPoint</Application>
  <PresentationFormat>On-screen Show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Statistics and Probability Theory</vt:lpstr>
      <vt:lpstr>Last Class</vt:lpstr>
      <vt:lpstr>Today’s Agenda</vt:lpstr>
      <vt:lpstr>Example</vt:lpstr>
      <vt:lpstr>Example</vt:lpstr>
      <vt:lpstr>Example</vt:lpstr>
      <vt:lpstr>Example</vt:lpstr>
      <vt:lpstr>Some Theorems</vt:lpstr>
      <vt:lpstr>Theorems</vt:lpstr>
      <vt:lpstr>Example</vt:lpstr>
      <vt:lpstr>Example</vt:lpstr>
      <vt:lpstr>Example</vt:lpstr>
      <vt:lpstr>Theorems (Cont.)</vt:lpstr>
      <vt:lpstr>Example</vt:lpstr>
      <vt:lpstr>Example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116</cp:revision>
  <dcterms:created xsi:type="dcterms:W3CDTF">2013-05-04T10:14:09Z</dcterms:created>
  <dcterms:modified xsi:type="dcterms:W3CDTF">2013-11-20T13:47:06Z</dcterms:modified>
</cp:coreProperties>
</file>