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6" r:id="rId5"/>
    <p:sldId id="287" r:id="rId6"/>
    <p:sldId id="288" r:id="rId7"/>
    <p:sldId id="289" r:id="rId8"/>
    <p:sldId id="291" r:id="rId9"/>
    <p:sldId id="292" r:id="rId10"/>
    <p:sldId id="290" r:id="rId11"/>
    <p:sldId id="272" r:id="rId12"/>
    <p:sldId id="28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Arial Black"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Arial Black"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86361665-C0A3-4567-B279-D21BF5E6B223}" type="datetimeFigureOut">
              <a:rPr lang="en-US" smtClean="0"/>
              <a:pPr/>
              <a:t>11/23/2013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84B07-E1DF-494F-8188-564F20F01F9F}" type="slidenum">
              <a:rPr lang="en-US" smtClean="0"/>
              <a:pPr/>
              <a:t>‹#›</a:t>
            </a:fld>
            <a:endParaRPr lang="en-US"/>
          </a:p>
        </p:txBody>
      </p:sp>
    </p:spTree>
    <p:extLst>
      <p:ext uri="{BB962C8B-B14F-4D97-AF65-F5344CB8AC3E}">
        <p14:creationId xmlns="" xmlns:p14="http://schemas.microsoft.com/office/powerpoint/2010/main" val="2734784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361665-C0A3-4567-B279-D21BF5E6B223}" type="datetimeFigureOut">
              <a:rPr lang="en-US" smtClean="0"/>
              <a:pPr/>
              <a:t>11/23/2013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84B07-E1DF-494F-8188-564F20F01F9F}" type="slidenum">
              <a:rPr lang="en-US" smtClean="0"/>
              <a:pPr/>
              <a:t>‹#›</a:t>
            </a:fld>
            <a:endParaRPr lang="en-US"/>
          </a:p>
        </p:txBody>
      </p:sp>
    </p:spTree>
    <p:extLst>
      <p:ext uri="{BB962C8B-B14F-4D97-AF65-F5344CB8AC3E}">
        <p14:creationId xmlns="" xmlns:p14="http://schemas.microsoft.com/office/powerpoint/2010/main" val="985332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361665-C0A3-4567-B279-D21BF5E6B223}" type="datetimeFigureOut">
              <a:rPr lang="en-US" smtClean="0"/>
              <a:pPr/>
              <a:t>11/23/2013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84B07-E1DF-494F-8188-564F20F01F9F}" type="slidenum">
              <a:rPr lang="en-US" smtClean="0"/>
              <a:pPr/>
              <a:t>‹#›</a:t>
            </a:fld>
            <a:endParaRPr lang="en-US"/>
          </a:p>
        </p:txBody>
      </p:sp>
    </p:spTree>
    <p:extLst>
      <p:ext uri="{BB962C8B-B14F-4D97-AF65-F5344CB8AC3E}">
        <p14:creationId xmlns="" xmlns:p14="http://schemas.microsoft.com/office/powerpoint/2010/main" val="570528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lvl1pPr>
              <a:defRPr sz="2800">
                <a:latin typeface="Arial Black"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143000"/>
            <a:ext cx="8229600" cy="4983163"/>
          </a:xfrm>
        </p:spPr>
        <p:txBody>
          <a:bodyPr/>
          <a:lstStyle>
            <a:lvl1pPr>
              <a:defRPr sz="2400">
                <a:latin typeface="Arial Black" pitchFamily="34" charset="0"/>
              </a:defRPr>
            </a:lvl1pPr>
            <a:lvl2pPr>
              <a:defRPr sz="2000">
                <a:latin typeface="Arial Black" pitchFamily="34" charset="0"/>
              </a:defRPr>
            </a:lvl2pPr>
            <a:lvl3pPr>
              <a:defRPr sz="1800">
                <a:latin typeface="Arial Black" pitchFamily="34"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10"/>
          </p:nvPr>
        </p:nvSpPr>
        <p:spPr/>
        <p:txBody>
          <a:bodyPr/>
          <a:lstStyle/>
          <a:p>
            <a:fld id="{86361665-C0A3-4567-B279-D21BF5E6B223}" type="datetimeFigureOut">
              <a:rPr lang="en-US" smtClean="0"/>
              <a:pPr/>
              <a:t>11/23/2013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84B07-E1DF-494F-8188-564F20F01F9F}" type="slidenum">
              <a:rPr lang="en-US" smtClean="0"/>
              <a:pPr/>
              <a:t>‹#›</a:t>
            </a:fld>
            <a:endParaRPr lang="en-US"/>
          </a:p>
        </p:txBody>
      </p:sp>
    </p:spTree>
    <p:extLst>
      <p:ext uri="{BB962C8B-B14F-4D97-AF65-F5344CB8AC3E}">
        <p14:creationId xmlns="" xmlns:p14="http://schemas.microsoft.com/office/powerpoint/2010/main" val="3543169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361665-C0A3-4567-B279-D21BF5E6B223}" type="datetimeFigureOut">
              <a:rPr lang="en-US" smtClean="0"/>
              <a:pPr/>
              <a:t>11/23/2013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84B07-E1DF-494F-8188-564F20F01F9F}" type="slidenum">
              <a:rPr lang="en-US" smtClean="0"/>
              <a:pPr/>
              <a:t>‹#›</a:t>
            </a:fld>
            <a:endParaRPr lang="en-US"/>
          </a:p>
        </p:txBody>
      </p:sp>
    </p:spTree>
    <p:extLst>
      <p:ext uri="{BB962C8B-B14F-4D97-AF65-F5344CB8AC3E}">
        <p14:creationId xmlns="" xmlns:p14="http://schemas.microsoft.com/office/powerpoint/2010/main" val="1122947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361665-C0A3-4567-B279-D21BF5E6B223}" type="datetimeFigureOut">
              <a:rPr lang="en-US" smtClean="0"/>
              <a:pPr/>
              <a:t>11/23/2013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F84B07-E1DF-494F-8188-564F20F01F9F}" type="slidenum">
              <a:rPr lang="en-US" smtClean="0"/>
              <a:pPr/>
              <a:t>‹#›</a:t>
            </a:fld>
            <a:endParaRPr lang="en-US"/>
          </a:p>
        </p:txBody>
      </p:sp>
    </p:spTree>
    <p:extLst>
      <p:ext uri="{BB962C8B-B14F-4D97-AF65-F5344CB8AC3E}">
        <p14:creationId xmlns="" xmlns:p14="http://schemas.microsoft.com/office/powerpoint/2010/main" val="745507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361665-C0A3-4567-B279-D21BF5E6B223}" type="datetimeFigureOut">
              <a:rPr lang="en-US" smtClean="0"/>
              <a:pPr/>
              <a:t>11/23/2013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F84B07-E1DF-494F-8188-564F20F01F9F}" type="slidenum">
              <a:rPr lang="en-US" smtClean="0"/>
              <a:pPr/>
              <a:t>‹#›</a:t>
            </a:fld>
            <a:endParaRPr lang="en-US"/>
          </a:p>
        </p:txBody>
      </p:sp>
    </p:spTree>
    <p:extLst>
      <p:ext uri="{BB962C8B-B14F-4D97-AF65-F5344CB8AC3E}">
        <p14:creationId xmlns="" xmlns:p14="http://schemas.microsoft.com/office/powerpoint/2010/main" val="1953960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361665-C0A3-4567-B279-D21BF5E6B223}" type="datetimeFigureOut">
              <a:rPr lang="en-US" smtClean="0"/>
              <a:pPr/>
              <a:t>11/23/2013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F84B07-E1DF-494F-8188-564F20F01F9F}" type="slidenum">
              <a:rPr lang="en-US" smtClean="0"/>
              <a:pPr/>
              <a:t>‹#›</a:t>
            </a:fld>
            <a:endParaRPr lang="en-US"/>
          </a:p>
        </p:txBody>
      </p:sp>
    </p:spTree>
    <p:extLst>
      <p:ext uri="{BB962C8B-B14F-4D97-AF65-F5344CB8AC3E}">
        <p14:creationId xmlns="" xmlns:p14="http://schemas.microsoft.com/office/powerpoint/2010/main" val="2183827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361665-C0A3-4567-B279-D21BF5E6B223}" type="datetimeFigureOut">
              <a:rPr lang="en-US" smtClean="0"/>
              <a:pPr/>
              <a:t>11/23/2013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F84B07-E1DF-494F-8188-564F20F01F9F}" type="slidenum">
              <a:rPr lang="en-US" smtClean="0"/>
              <a:pPr/>
              <a:t>‹#›</a:t>
            </a:fld>
            <a:endParaRPr lang="en-US"/>
          </a:p>
        </p:txBody>
      </p:sp>
    </p:spTree>
    <p:extLst>
      <p:ext uri="{BB962C8B-B14F-4D97-AF65-F5344CB8AC3E}">
        <p14:creationId xmlns="" xmlns:p14="http://schemas.microsoft.com/office/powerpoint/2010/main" val="3838062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361665-C0A3-4567-B279-D21BF5E6B223}" type="datetimeFigureOut">
              <a:rPr lang="en-US" smtClean="0"/>
              <a:pPr/>
              <a:t>11/23/2013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F84B07-E1DF-494F-8188-564F20F01F9F}" type="slidenum">
              <a:rPr lang="en-US" smtClean="0"/>
              <a:pPr/>
              <a:t>‹#›</a:t>
            </a:fld>
            <a:endParaRPr lang="en-US"/>
          </a:p>
        </p:txBody>
      </p:sp>
    </p:spTree>
    <p:extLst>
      <p:ext uri="{BB962C8B-B14F-4D97-AF65-F5344CB8AC3E}">
        <p14:creationId xmlns="" xmlns:p14="http://schemas.microsoft.com/office/powerpoint/2010/main" val="727695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361665-C0A3-4567-B279-D21BF5E6B223}" type="datetimeFigureOut">
              <a:rPr lang="en-US" smtClean="0"/>
              <a:pPr/>
              <a:t>11/23/2013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F84B07-E1DF-494F-8188-564F20F01F9F}" type="slidenum">
              <a:rPr lang="en-US" smtClean="0"/>
              <a:pPr/>
              <a:t>‹#›</a:t>
            </a:fld>
            <a:endParaRPr lang="en-US"/>
          </a:p>
        </p:txBody>
      </p:sp>
    </p:spTree>
    <p:extLst>
      <p:ext uri="{BB962C8B-B14F-4D97-AF65-F5344CB8AC3E}">
        <p14:creationId xmlns="" xmlns:p14="http://schemas.microsoft.com/office/powerpoint/2010/main" val="3240455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361665-C0A3-4567-B279-D21BF5E6B223}" type="datetimeFigureOut">
              <a:rPr lang="en-US" smtClean="0"/>
              <a:pPr/>
              <a:t>11/23/2013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F84B07-E1DF-494F-8188-564F20F01F9F}" type="slidenum">
              <a:rPr lang="en-US" smtClean="0"/>
              <a:pPr/>
              <a:t>‹#›</a:t>
            </a:fld>
            <a:endParaRPr lang="en-US"/>
          </a:p>
        </p:txBody>
      </p:sp>
    </p:spTree>
    <p:extLst>
      <p:ext uri="{BB962C8B-B14F-4D97-AF65-F5344CB8AC3E}">
        <p14:creationId xmlns="" xmlns:p14="http://schemas.microsoft.com/office/powerpoint/2010/main" val="11087001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Statistics and Probability Theory</a:t>
            </a:r>
            <a:endParaRPr lang="en-US" dirty="0"/>
          </a:p>
        </p:txBody>
      </p:sp>
      <p:sp>
        <p:nvSpPr>
          <p:cNvPr id="3" name="Subtitle 2"/>
          <p:cNvSpPr>
            <a:spLocks noGrp="1"/>
          </p:cNvSpPr>
          <p:nvPr>
            <p:ph type="subTitle" idx="1"/>
          </p:nvPr>
        </p:nvSpPr>
        <p:spPr/>
        <p:txBody>
          <a:bodyPr/>
          <a:lstStyle/>
          <a:p>
            <a:r>
              <a:rPr lang="en-US" dirty="0" smtClean="0"/>
              <a:t>Lecture 10</a:t>
            </a:r>
          </a:p>
          <a:p>
            <a:r>
              <a:rPr lang="en-US" dirty="0" err="1" smtClean="0"/>
              <a:t>Fasih</a:t>
            </a:r>
            <a:r>
              <a:rPr lang="en-US" dirty="0" smtClean="0"/>
              <a:t> </a:t>
            </a:r>
            <a:r>
              <a:rPr lang="en-US" dirty="0" err="1" smtClean="0"/>
              <a:t>ur</a:t>
            </a:r>
            <a:r>
              <a:rPr lang="en-US" dirty="0" smtClean="0"/>
              <a:t> </a:t>
            </a:r>
            <a:r>
              <a:rPr lang="en-US" dirty="0" err="1" smtClean="0"/>
              <a:t>Rehman</a:t>
            </a:r>
            <a:endParaRPr lang="en-US" dirty="0"/>
          </a:p>
        </p:txBody>
      </p:sp>
    </p:spTree>
    <p:extLst>
      <p:ext uri="{BB962C8B-B14F-4D97-AF65-F5344CB8AC3E}">
        <p14:creationId xmlns="" xmlns:p14="http://schemas.microsoft.com/office/powerpoint/2010/main" val="3508187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One bag contains 4 white balls, 3 black balls and a second bag contains 3 white balls and 5 black balls. One ball is drawn from the first bag and placed unseen in the second bag. What is the probability that ball drawn from the second bag will be black.</a:t>
            </a:r>
            <a:endParaRPr lang="en-US" dirty="0"/>
          </a:p>
        </p:txBody>
      </p:sp>
    </p:spTree>
    <p:extLst>
      <p:ext uri="{BB962C8B-B14F-4D97-AF65-F5344CB8AC3E}">
        <p14:creationId xmlns="" xmlns:p14="http://schemas.microsoft.com/office/powerpoint/2010/main" val="4513808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a:t>Introduction to </a:t>
            </a:r>
            <a:r>
              <a:rPr lang="en-US" dirty="0" smtClean="0"/>
              <a:t>Probability</a:t>
            </a:r>
          </a:p>
          <a:p>
            <a:r>
              <a:rPr lang="en-US" dirty="0" smtClean="0"/>
              <a:t>Conditional Probability</a:t>
            </a:r>
          </a:p>
          <a:p>
            <a:r>
              <a:rPr lang="en-US" smtClean="0"/>
              <a:t>Independent events</a:t>
            </a:r>
            <a:endParaRPr lang="en-US" dirty="0" smtClean="0"/>
          </a:p>
          <a:p>
            <a:r>
              <a:rPr lang="en-US" dirty="0" smtClean="0"/>
              <a:t>Examples</a:t>
            </a:r>
          </a:p>
          <a:p>
            <a:endParaRPr lang="en-US" dirty="0"/>
          </a:p>
          <a:p>
            <a:endParaRPr lang="en-US" dirty="0" smtClean="0"/>
          </a:p>
          <a:p>
            <a:endParaRPr lang="en-US" dirty="0"/>
          </a:p>
        </p:txBody>
      </p:sp>
    </p:spTree>
    <p:extLst>
      <p:ext uri="{BB962C8B-B14F-4D97-AF65-F5344CB8AC3E}">
        <p14:creationId xmlns="" xmlns:p14="http://schemas.microsoft.com/office/powerpoint/2010/main" val="22032712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Probability and Statistics for Engineers and Scientists by Walpole</a:t>
            </a:r>
          </a:p>
          <a:p>
            <a:r>
              <a:rPr lang="en-US" dirty="0" err="1" smtClean="0"/>
              <a:t>Schaum</a:t>
            </a:r>
            <a:r>
              <a:rPr lang="en-US" dirty="0" smtClean="0"/>
              <a:t> outline series in Probability and Statistics</a:t>
            </a:r>
            <a:endParaRPr lang="en-US" dirty="0"/>
          </a:p>
        </p:txBody>
      </p:sp>
    </p:spTree>
    <p:extLst>
      <p:ext uri="{BB962C8B-B14F-4D97-AF65-F5344CB8AC3E}">
        <p14:creationId xmlns="" xmlns:p14="http://schemas.microsoft.com/office/powerpoint/2010/main" val="34394260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 Class</a:t>
            </a:r>
            <a:endParaRPr lang="en-US" dirty="0"/>
          </a:p>
        </p:txBody>
      </p:sp>
      <p:sp>
        <p:nvSpPr>
          <p:cNvPr id="3" name="Content Placeholder 2"/>
          <p:cNvSpPr>
            <a:spLocks noGrp="1"/>
          </p:cNvSpPr>
          <p:nvPr>
            <p:ph idx="1"/>
          </p:nvPr>
        </p:nvSpPr>
        <p:spPr/>
        <p:txBody>
          <a:bodyPr/>
          <a:lstStyle/>
          <a:p>
            <a:r>
              <a:rPr lang="en-US" dirty="0" smtClean="0"/>
              <a:t>Introduction to Probability</a:t>
            </a:r>
          </a:p>
          <a:p>
            <a:r>
              <a:rPr lang="en-US" dirty="0"/>
              <a:t>Additive Rules of </a:t>
            </a:r>
            <a:r>
              <a:rPr lang="en-US" dirty="0" smtClean="0"/>
              <a:t>Probability</a:t>
            </a:r>
          </a:p>
          <a:p>
            <a:r>
              <a:rPr lang="en-US" dirty="0" smtClean="0"/>
              <a:t>Examples</a:t>
            </a:r>
            <a:endParaRPr lang="en-US" dirty="0"/>
          </a:p>
          <a:p>
            <a:endParaRPr lang="en-US" dirty="0" smtClean="0"/>
          </a:p>
          <a:p>
            <a:pPr marL="457200" lvl="1" indent="0">
              <a:buNone/>
            </a:pPr>
            <a:endParaRPr lang="en-US" dirty="0" smtClean="0"/>
          </a:p>
          <a:p>
            <a:endParaRPr lang="en-US" dirty="0"/>
          </a:p>
        </p:txBody>
      </p:sp>
    </p:spTree>
    <p:extLst>
      <p:ext uri="{BB962C8B-B14F-4D97-AF65-F5344CB8AC3E}">
        <p14:creationId xmlns="" xmlns:p14="http://schemas.microsoft.com/office/powerpoint/2010/main" val="15459642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Agenda</a:t>
            </a:r>
            <a:endParaRPr lang="en-US" dirty="0"/>
          </a:p>
        </p:txBody>
      </p:sp>
      <p:sp>
        <p:nvSpPr>
          <p:cNvPr id="3" name="Content Placeholder 2"/>
          <p:cNvSpPr>
            <a:spLocks noGrp="1"/>
          </p:cNvSpPr>
          <p:nvPr>
            <p:ph idx="1"/>
          </p:nvPr>
        </p:nvSpPr>
        <p:spPr/>
        <p:txBody>
          <a:bodyPr/>
          <a:lstStyle/>
          <a:p>
            <a:r>
              <a:rPr lang="en-US" dirty="0" smtClean="0"/>
              <a:t>Introduction to Probability (continued)</a:t>
            </a:r>
          </a:p>
          <a:p>
            <a:pPr lvl="1"/>
            <a:r>
              <a:rPr lang="en-US" dirty="0" smtClean="0"/>
              <a:t>Conditional Probability</a:t>
            </a:r>
            <a:endParaRPr lang="en-US" dirty="0"/>
          </a:p>
          <a:p>
            <a:pPr marL="0" indent="0">
              <a:buNone/>
            </a:pPr>
            <a:endParaRPr lang="en-US" dirty="0"/>
          </a:p>
          <a:p>
            <a:endParaRPr lang="en-US" dirty="0" smtClean="0"/>
          </a:p>
        </p:txBody>
      </p:sp>
    </p:spTree>
    <p:extLst>
      <p:ext uri="{BB962C8B-B14F-4D97-AF65-F5344CB8AC3E}">
        <p14:creationId xmlns="" xmlns:p14="http://schemas.microsoft.com/office/powerpoint/2010/main" val="5033240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Conditional Probability</a:t>
            </a:r>
            <a:endParaRPr lang="en-US" dirty="0"/>
          </a:p>
        </p:txBody>
      </p:sp>
      <p:sp>
        <p:nvSpPr>
          <p:cNvPr id="3" name="Content Placeholder 2"/>
          <p:cNvSpPr>
            <a:spLocks noGrp="1"/>
          </p:cNvSpPr>
          <p:nvPr>
            <p:ph idx="1"/>
          </p:nvPr>
        </p:nvSpPr>
        <p:spPr/>
        <p:txBody>
          <a:bodyPr/>
          <a:lstStyle/>
          <a:p>
            <a:r>
              <a:rPr lang="en-US" dirty="0" smtClean="0"/>
              <a:t>Let A and B be two events such that P(A) &gt; 0. Denoted by P(B|A) the probability of B given that A has occurred </a:t>
            </a:r>
          </a:p>
          <a:p>
            <a:pPr marL="0" indent="0" algn="ctr">
              <a:buNone/>
            </a:pPr>
            <a:r>
              <a:rPr lang="en-US" dirty="0" smtClean="0"/>
              <a:t>P(B|A) = P(A</a:t>
            </a:r>
            <a:r>
              <a:rPr lang="en-US" dirty="0" smtClean="0">
                <a:sym typeface="Symbol"/>
              </a:rPr>
              <a:t>B)/P(A)</a:t>
            </a:r>
          </a:p>
          <a:p>
            <a:pPr marL="0" indent="0">
              <a:buNone/>
            </a:pPr>
            <a:endParaRPr lang="en-US" dirty="0" smtClean="0"/>
          </a:p>
        </p:txBody>
      </p:sp>
    </p:spTree>
    <p:extLst>
      <p:ext uri="{BB962C8B-B14F-4D97-AF65-F5344CB8AC3E}">
        <p14:creationId xmlns="" xmlns:p14="http://schemas.microsoft.com/office/powerpoint/2010/main" val="12581560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Find the probability that a single toss of die will result in less than 4 if</a:t>
            </a:r>
          </a:p>
          <a:p>
            <a:pPr lvl="1"/>
            <a:r>
              <a:rPr lang="en-US" dirty="0" smtClean="0"/>
              <a:t>no other information is given</a:t>
            </a:r>
          </a:p>
          <a:p>
            <a:pPr lvl="1"/>
            <a:r>
              <a:rPr lang="en-US" dirty="0" smtClean="0"/>
              <a:t>to be resulted in odd number</a:t>
            </a:r>
            <a:endParaRPr lang="en-US" dirty="0"/>
          </a:p>
        </p:txBody>
      </p:sp>
    </p:spTree>
    <p:extLst>
      <p:ext uri="{BB962C8B-B14F-4D97-AF65-F5344CB8AC3E}">
        <p14:creationId xmlns="" xmlns:p14="http://schemas.microsoft.com/office/powerpoint/2010/main" val="18242442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Theorems on Conditional Probability</a:t>
            </a:r>
            <a:endParaRPr lang="en-US" dirty="0"/>
          </a:p>
        </p:txBody>
      </p:sp>
      <p:sp>
        <p:nvSpPr>
          <p:cNvPr id="3" name="Content Placeholder 2"/>
          <p:cNvSpPr>
            <a:spLocks noGrp="1"/>
          </p:cNvSpPr>
          <p:nvPr>
            <p:ph idx="1"/>
          </p:nvPr>
        </p:nvSpPr>
        <p:spPr/>
        <p:txBody>
          <a:bodyPr/>
          <a:lstStyle/>
          <a:p>
            <a:r>
              <a:rPr lang="en-US" dirty="0" smtClean="0"/>
              <a:t>For any events </a:t>
            </a:r>
            <a:r>
              <a:rPr lang="en-US" dirty="0"/>
              <a:t>A</a:t>
            </a:r>
            <a:r>
              <a:rPr lang="en-US" baseline="-25000" dirty="0"/>
              <a:t>1</a:t>
            </a:r>
            <a:r>
              <a:rPr lang="en-US" dirty="0"/>
              <a:t>, </a:t>
            </a:r>
            <a:r>
              <a:rPr lang="en-US" dirty="0" smtClean="0"/>
              <a:t>A</a:t>
            </a:r>
            <a:r>
              <a:rPr lang="en-US" baseline="-25000" dirty="0" smtClean="0"/>
              <a:t>2</a:t>
            </a:r>
            <a:r>
              <a:rPr lang="en-US" dirty="0" smtClean="0"/>
              <a:t>, A</a:t>
            </a:r>
            <a:r>
              <a:rPr lang="en-US" baseline="-25000" dirty="0" smtClean="0"/>
              <a:t>3</a:t>
            </a:r>
            <a:r>
              <a:rPr lang="en-US" dirty="0" smtClean="0"/>
              <a:t>, we have P(A</a:t>
            </a:r>
            <a:r>
              <a:rPr lang="en-US" baseline="-25000" dirty="0" smtClean="0"/>
              <a:t>1</a:t>
            </a:r>
            <a:r>
              <a:rPr lang="en-US" dirty="0" smtClean="0">
                <a:sym typeface="Symbol"/>
              </a:rPr>
              <a:t></a:t>
            </a:r>
            <a:r>
              <a:rPr lang="en-US" dirty="0" smtClean="0"/>
              <a:t> A</a:t>
            </a:r>
            <a:r>
              <a:rPr lang="en-US" baseline="-25000" dirty="0" smtClean="0"/>
              <a:t>2</a:t>
            </a:r>
            <a:r>
              <a:rPr lang="en-US" dirty="0" smtClean="0"/>
              <a:t> </a:t>
            </a:r>
            <a:r>
              <a:rPr lang="en-US" dirty="0">
                <a:sym typeface="Symbol"/>
              </a:rPr>
              <a:t></a:t>
            </a:r>
            <a:r>
              <a:rPr lang="en-US" dirty="0" smtClean="0"/>
              <a:t>A</a:t>
            </a:r>
            <a:r>
              <a:rPr lang="en-US" baseline="-25000" dirty="0" smtClean="0"/>
              <a:t>3</a:t>
            </a:r>
            <a:r>
              <a:rPr lang="en-US" dirty="0" smtClean="0"/>
              <a:t>) = P(A</a:t>
            </a:r>
            <a:r>
              <a:rPr lang="en-US" baseline="-25000" dirty="0" smtClean="0"/>
              <a:t>1</a:t>
            </a:r>
            <a:r>
              <a:rPr lang="en-US" dirty="0" smtClean="0"/>
              <a:t>)</a:t>
            </a:r>
            <a:r>
              <a:rPr lang="en-US" dirty="0" smtClean="0">
                <a:sym typeface="Symbol"/>
              </a:rPr>
              <a:t></a:t>
            </a:r>
            <a:r>
              <a:rPr lang="en-US" dirty="0" smtClean="0"/>
              <a:t> P(A</a:t>
            </a:r>
            <a:r>
              <a:rPr lang="en-US" baseline="-25000" dirty="0" smtClean="0"/>
              <a:t>2</a:t>
            </a:r>
            <a:r>
              <a:rPr lang="en-US" dirty="0" smtClean="0"/>
              <a:t>|</a:t>
            </a:r>
            <a:r>
              <a:rPr lang="en-US" dirty="0"/>
              <a:t> </a:t>
            </a:r>
            <a:r>
              <a:rPr lang="en-US" dirty="0" smtClean="0"/>
              <a:t>A</a:t>
            </a:r>
            <a:r>
              <a:rPr lang="en-US" baseline="-25000" dirty="0" smtClean="0"/>
              <a:t>1</a:t>
            </a:r>
            <a:r>
              <a:rPr lang="en-US" dirty="0" smtClean="0"/>
              <a:t>) </a:t>
            </a:r>
            <a:r>
              <a:rPr lang="en-US" dirty="0" smtClean="0">
                <a:sym typeface="Symbol"/>
              </a:rPr>
              <a:t>P(</a:t>
            </a:r>
            <a:r>
              <a:rPr lang="en-US" dirty="0" smtClean="0"/>
              <a:t>A</a:t>
            </a:r>
            <a:r>
              <a:rPr lang="en-US" baseline="-25000" dirty="0" smtClean="0"/>
              <a:t>3</a:t>
            </a:r>
            <a:r>
              <a:rPr lang="en-US" dirty="0" smtClean="0"/>
              <a:t>|</a:t>
            </a:r>
            <a:r>
              <a:rPr lang="en-US" dirty="0"/>
              <a:t>A</a:t>
            </a:r>
            <a:r>
              <a:rPr lang="en-US" baseline="-25000" dirty="0"/>
              <a:t>1</a:t>
            </a:r>
            <a:r>
              <a:rPr lang="en-US" dirty="0">
                <a:sym typeface="Symbol"/>
              </a:rPr>
              <a:t></a:t>
            </a:r>
            <a:r>
              <a:rPr lang="en-US" dirty="0"/>
              <a:t> </a:t>
            </a:r>
            <a:r>
              <a:rPr lang="en-US" dirty="0" smtClean="0"/>
              <a:t>A</a:t>
            </a:r>
            <a:r>
              <a:rPr lang="en-US" baseline="-25000" dirty="0" smtClean="0"/>
              <a:t>2</a:t>
            </a:r>
            <a:r>
              <a:rPr lang="en-US" dirty="0" smtClean="0"/>
              <a:t>)</a:t>
            </a:r>
          </a:p>
          <a:p>
            <a:r>
              <a:rPr lang="en-US" dirty="0"/>
              <a:t>The events </a:t>
            </a:r>
            <a:r>
              <a:rPr lang="en-US" dirty="0" smtClean="0"/>
              <a:t>A</a:t>
            </a:r>
            <a:r>
              <a:rPr lang="en-US" baseline="-25000" dirty="0" smtClean="0"/>
              <a:t>1</a:t>
            </a:r>
            <a:r>
              <a:rPr lang="en-US" dirty="0" smtClean="0"/>
              <a:t>, A</a:t>
            </a:r>
            <a:r>
              <a:rPr lang="en-US" baseline="-25000" dirty="0" smtClean="0"/>
              <a:t>2</a:t>
            </a:r>
            <a:r>
              <a:rPr lang="en-US" dirty="0" smtClean="0"/>
              <a:t>, </a:t>
            </a:r>
            <a:r>
              <a:rPr lang="en-US" dirty="0"/>
              <a:t>. . . , </a:t>
            </a:r>
            <a:r>
              <a:rPr lang="en-US" dirty="0" smtClean="0"/>
              <a:t>A</a:t>
            </a:r>
            <a:r>
              <a:rPr lang="en-US" baseline="-25000" dirty="0" smtClean="0"/>
              <a:t>n</a:t>
            </a:r>
            <a:r>
              <a:rPr lang="en-US" dirty="0" smtClean="0"/>
              <a:t>, </a:t>
            </a:r>
            <a:r>
              <a:rPr lang="en-US" dirty="0"/>
              <a:t>are called mutually exclusive </a:t>
            </a:r>
            <a:r>
              <a:rPr lang="en-US" dirty="0" smtClean="0"/>
              <a:t> if</a:t>
            </a:r>
          </a:p>
          <a:p>
            <a:pPr marL="0" indent="0">
              <a:buNone/>
            </a:pPr>
            <a:endParaRPr lang="en-US" dirty="0" smtClean="0"/>
          </a:p>
          <a:p>
            <a:pPr marL="0" indent="0">
              <a:buNone/>
            </a:pPr>
            <a:endParaRPr lang="en-US" dirty="0"/>
          </a:p>
          <a:p>
            <a:r>
              <a:rPr lang="en-US" dirty="0" smtClean="0"/>
              <a:t>and </a:t>
            </a:r>
          </a:p>
          <a:p>
            <a:r>
              <a:rPr lang="en-US" dirty="0" smtClean="0"/>
              <a:t>Then</a:t>
            </a:r>
            <a:endParaRPr lang="en-US" dirty="0"/>
          </a:p>
          <a:p>
            <a:endParaRPr lang="en-US" dirty="0" smtClean="0"/>
          </a:p>
          <a:p>
            <a:pPr marL="0" indent="0">
              <a:buNone/>
            </a:pPr>
            <a:endParaRPr lang="en-US" dirty="0"/>
          </a:p>
        </p:txBody>
      </p:sp>
      <p:pic>
        <p:nvPicPr>
          <p:cNvPr id="1026"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071813" y="3128963"/>
            <a:ext cx="3000375" cy="600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567113" y="3838575"/>
            <a:ext cx="2009775" cy="4286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2838450" y="4343400"/>
            <a:ext cx="3467100" cy="6381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6316092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Independent Events</a:t>
            </a:r>
            <a:endParaRPr lang="en-US" dirty="0"/>
          </a:p>
        </p:txBody>
      </p:sp>
      <p:sp>
        <p:nvSpPr>
          <p:cNvPr id="3" name="Content Placeholder 2"/>
          <p:cNvSpPr>
            <a:spLocks noGrp="1"/>
          </p:cNvSpPr>
          <p:nvPr>
            <p:ph idx="1"/>
          </p:nvPr>
        </p:nvSpPr>
        <p:spPr/>
        <p:txBody>
          <a:bodyPr/>
          <a:lstStyle/>
          <a:p>
            <a:r>
              <a:rPr lang="en-US" dirty="0" smtClean="0"/>
              <a:t>Two events A and B are independent if and only if P(B|A) = P(B) or P(A|B) = P(A)</a:t>
            </a:r>
            <a:endParaRPr lang="en-US" dirty="0"/>
          </a:p>
        </p:txBody>
      </p:sp>
    </p:spTree>
    <p:extLst>
      <p:ext uri="{BB962C8B-B14F-4D97-AF65-F5344CB8AC3E}">
        <p14:creationId xmlns="" xmlns:p14="http://schemas.microsoft.com/office/powerpoint/2010/main" val="9922200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a:bodyPr>
          <a:lstStyle/>
          <a:p>
            <a:r>
              <a:rPr lang="en-US" sz="2000" dirty="0"/>
              <a:t>The probability that a regularly scheduled flight departs on time is </a:t>
            </a:r>
            <a:r>
              <a:rPr lang="en-US" sz="2000" dirty="0" smtClean="0"/>
              <a:t>P(D</a:t>
            </a:r>
            <a:r>
              <a:rPr lang="en-US" sz="2000" dirty="0"/>
              <a:t>) = </a:t>
            </a:r>
            <a:r>
              <a:rPr lang="en-US" sz="2000" dirty="0" smtClean="0"/>
              <a:t>0.83; the </a:t>
            </a:r>
            <a:r>
              <a:rPr lang="en-US" sz="2000" dirty="0"/>
              <a:t>probability that it arrives on time is P(A) = 0.82; and the probability that </a:t>
            </a:r>
            <a:r>
              <a:rPr lang="en-US" sz="2000" dirty="0" smtClean="0"/>
              <a:t>it departs </a:t>
            </a:r>
            <a:r>
              <a:rPr lang="en-US" sz="2000" dirty="0"/>
              <a:t>and arrives on time is </a:t>
            </a:r>
            <a:r>
              <a:rPr lang="en-US" sz="2000" dirty="0" smtClean="0"/>
              <a:t>P(D </a:t>
            </a:r>
            <a:r>
              <a:rPr lang="en-US" sz="2000" dirty="0">
                <a:sym typeface="Symbol"/>
              </a:rPr>
              <a:t></a:t>
            </a:r>
            <a:r>
              <a:rPr lang="en-US" sz="2000" dirty="0" smtClean="0"/>
              <a:t> </a:t>
            </a:r>
            <a:r>
              <a:rPr lang="en-US" sz="2000" dirty="0"/>
              <a:t>A) = 0.78. Find the probability that a </a:t>
            </a:r>
            <a:r>
              <a:rPr lang="en-US" sz="2000" dirty="0" smtClean="0"/>
              <a:t>plane </a:t>
            </a:r>
          </a:p>
          <a:p>
            <a:pPr lvl="1"/>
            <a:r>
              <a:rPr lang="en-US" sz="1800" dirty="0" smtClean="0"/>
              <a:t>(a</a:t>
            </a:r>
            <a:r>
              <a:rPr lang="en-US" sz="1800" dirty="0"/>
              <a:t>) arrives on time given that it departed on </a:t>
            </a:r>
            <a:r>
              <a:rPr lang="en-US" sz="1800" dirty="0" smtClean="0"/>
              <a:t>time</a:t>
            </a:r>
          </a:p>
          <a:p>
            <a:pPr lvl="1"/>
            <a:r>
              <a:rPr lang="en-US" sz="1800" dirty="0" smtClean="0"/>
              <a:t>(</a:t>
            </a:r>
            <a:r>
              <a:rPr lang="en-US" sz="1800" dirty="0"/>
              <a:t>b) departed on time </a:t>
            </a:r>
            <a:r>
              <a:rPr lang="en-US" sz="1800" dirty="0" smtClean="0"/>
              <a:t>given that </a:t>
            </a:r>
            <a:r>
              <a:rPr lang="en-US" sz="1800" dirty="0"/>
              <a:t>it has arrived on time.</a:t>
            </a:r>
          </a:p>
        </p:txBody>
      </p:sp>
    </p:spTree>
    <p:extLst>
      <p:ext uri="{BB962C8B-B14F-4D97-AF65-F5344CB8AC3E}">
        <p14:creationId xmlns="" xmlns:p14="http://schemas.microsoft.com/office/powerpoint/2010/main" val="42828188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a:t>Suppose that we have a fuse box containing 20 fuses, of which 5 are defective. </a:t>
            </a:r>
            <a:r>
              <a:rPr lang="en-US" dirty="0" smtClean="0"/>
              <a:t>If 2 </a:t>
            </a:r>
            <a:r>
              <a:rPr lang="en-US" dirty="0"/>
              <a:t>fuses are selected at random and removed from the box in succession </a:t>
            </a:r>
            <a:r>
              <a:rPr lang="en-US" dirty="0" smtClean="0"/>
              <a:t>without replacing </a:t>
            </a:r>
            <a:r>
              <a:rPr lang="en-US" dirty="0"/>
              <a:t>the first, what is the probability that both fuses are defective?</a:t>
            </a:r>
          </a:p>
        </p:txBody>
      </p:sp>
    </p:spTree>
    <p:extLst>
      <p:ext uri="{BB962C8B-B14F-4D97-AF65-F5344CB8AC3E}">
        <p14:creationId xmlns="" xmlns:p14="http://schemas.microsoft.com/office/powerpoint/2010/main" val="2515532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1749</TotalTime>
  <Words>380</Words>
  <Application>Microsoft Office PowerPoint</Application>
  <PresentationFormat>On-screen Show (4:3)</PresentationFormat>
  <Paragraphs>44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Statistics and Probability Theory</vt:lpstr>
      <vt:lpstr>Last Class</vt:lpstr>
      <vt:lpstr>Today’s Agenda</vt:lpstr>
      <vt:lpstr>Conditional Probability</vt:lpstr>
      <vt:lpstr>Example</vt:lpstr>
      <vt:lpstr>Theorems on Conditional Probability</vt:lpstr>
      <vt:lpstr>Independent Events</vt:lpstr>
      <vt:lpstr>Example</vt:lpstr>
      <vt:lpstr>Example</vt:lpstr>
      <vt:lpstr>Example</vt:lpstr>
      <vt:lpstr>Summary</vt:lpstr>
      <vt:lpstr>References</vt:lpstr>
    </vt:vector>
  </TitlesOfParts>
  <Company>MyCompanyName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Architecture</dc:title>
  <dc:creator>MyUserName</dc:creator>
  <cp:lastModifiedBy>Administrator</cp:lastModifiedBy>
  <cp:revision>134</cp:revision>
  <dcterms:created xsi:type="dcterms:W3CDTF">2013-05-04T10:14:09Z</dcterms:created>
  <dcterms:modified xsi:type="dcterms:W3CDTF">2013-11-23T13:05:19Z</dcterms:modified>
</cp:coreProperties>
</file>