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2" r:id="rId5"/>
    <p:sldId id="295" r:id="rId6"/>
    <p:sldId id="294" r:id="rId7"/>
    <p:sldId id="293" r:id="rId8"/>
    <p:sldId id="297" r:id="rId9"/>
    <p:sldId id="298" r:id="rId10"/>
    <p:sldId id="300" r:id="rId11"/>
    <p:sldId id="299" r:id="rId12"/>
    <p:sldId id="301" r:id="rId13"/>
    <p:sldId id="302" r:id="rId14"/>
    <p:sldId id="303" r:id="rId15"/>
    <p:sldId id="304" r:id="rId16"/>
    <p:sldId id="305" r:id="rId17"/>
    <p:sldId id="306" r:id="rId18"/>
    <p:sldId id="272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ordered pairs (x, f(x)) is a </a:t>
            </a:r>
            <a:r>
              <a:rPr lang="en-US" dirty="0" smtClean="0">
                <a:solidFill>
                  <a:srgbClr val="FF0000"/>
                </a:solidFill>
              </a:rPr>
              <a:t>probability function , probability mass function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probability distribution</a:t>
            </a:r>
            <a:r>
              <a:rPr lang="en-US" dirty="0" smtClean="0"/>
              <a:t> of discrete random variable x, if for each possible outcome x</a:t>
            </a:r>
          </a:p>
          <a:p>
            <a:pPr lvl="1"/>
            <a:r>
              <a:rPr lang="en-US" dirty="0" smtClean="0"/>
              <a:t>f(x) ≥ 0</a:t>
            </a:r>
          </a:p>
          <a:p>
            <a:pPr lvl="1"/>
            <a:r>
              <a:rPr lang="en-US" dirty="0" smtClean="0">
                <a:sym typeface="Symbol"/>
              </a:rPr>
              <a:t>f(x) = 1</a:t>
            </a:r>
          </a:p>
          <a:p>
            <a:pPr lvl="1"/>
            <a:r>
              <a:rPr lang="en-US" dirty="0" smtClean="0">
                <a:sym typeface="Symbol"/>
              </a:rPr>
              <a:t>P(X = x) = f(x)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36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shipment of 8 similar microcomputers to </a:t>
            </a:r>
            <a:r>
              <a:rPr lang="en-US" dirty="0" smtClean="0"/>
              <a:t>a </a:t>
            </a:r>
            <a:r>
              <a:rPr lang="en-US" dirty="0"/>
              <a:t>retail outlet contains 3 </a:t>
            </a:r>
            <a:r>
              <a:rPr lang="en-US" dirty="0" smtClean="0"/>
              <a:t>of that are defective</a:t>
            </a:r>
            <a:r>
              <a:rPr lang="en-US" dirty="0"/>
              <a:t>. If a school makes a random purchase of 2 of these computers, find </a:t>
            </a:r>
            <a:r>
              <a:rPr lang="en-US" dirty="0" smtClean="0"/>
              <a:t>the probability </a:t>
            </a:r>
            <a:r>
              <a:rPr lang="en-US" dirty="0"/>
              <a:t>distribution for the number of defectives.</a:t>
            </a:r>
          </a:p>
        </p:txBody>
      </p:sp>
    </p:spTree>
    <p:extLst>
      <p:ext uri="{BB962C8B-B14F-4D97-AF65-F5344CB8AC3E}">
        <p14:creationId xmlns="" xmlns:p14="http://schemas.microsoft.com/office/powerpoint/2010/main" val="35210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</a:t>
            </a:r>
            <a:r>
              <a:rPr lang="en-US" dirty="0"/>
              <a:t>a car agency sells 50% of its inventory of a certain foreign car equipped </a:t>
            </a:r>
            <a:r>
              <a:rPr lang="en-US" dirty="0" smtClean="0"/>
              <a:t>with airbags</a:t>
            </a:r>
            <a:r>
              <a:rPr lang="en-US" dirty="0"/>
              <a:t>. </a:t>
            </a:r>
            <a:r>
              <a:rPr lang="en-US" dirty="0" smtClean="0"/>
              <a:t>Find </a:t>
            </a:r>
            <a:r>
              <a:rPr lang="en-US" dirty="0"/>
              <a:t>a formula for the probability distribution of the number of cars </a:t>
            </a:r>
            <a:r>
              <a:rPr lang="en-US" dirty="0" smtClean="0"/>
              <a:t>with airbags </a:t>
            </a:r>
            <a:r>
              <a:rPr lang="en-US" dirty="0"/>
              <a:t>among the next 4 cars sold by the agency.</a:t>
            </a:r>
          </a:p>
        </p:txBody>
      </p:sp>
    </p:spTree>
    <p:extLst>
      <p:ext uri="{BB962C8B-B14F-4D97-AF65-F5344CB8AC3E}">
        <p14:creationId xmlns="" xmlns:p14="http://schemas.microsoft.com/office/powerpoint/2010/main" val="14174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/>
                  <a:t>cumulative distribution function </a:t>
                </a:r>
                <a:r>
                  <a:rPr lang="en-US" i="1" dirty="0"/>
                  <a:t>F(x) </a:t>
                </a:r>
                <a:r>
                  <a:rPr lang="en-US" dirty="0"/>
                  <a:t>of a discrete random variable </a:t>
                </a:r>
                <a:r>
                  <a:rPr lang="en-US" i="1" dirty="0" smtClean="0"/>
                  <a:t>X </a:t>
                </a:r>
                <a:r>
                  <a:rPr lang="en-US" dirty="0" smtClean="0"/>
                  <a:t>with </a:t>
                </a:r>
                <a:r>
                  <a:rPr lang="en-US" dirty="0"/>
                  <a:t>probability distribution </a:t>
                </a:r>
                <a:r>
                  <a:rPr lang="en-US" i="1" dirty="0"/>
                  <a:t>f(x)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b="0" dirty="0" smtClean="0">
                    <a:ea typeface="Cambria Math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∞≤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984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f( </a:t>
            </a:r>
            <a:r>
              <a:rPr lang="en-US" dirty="0"/>
              <a:t>0 )= 1/16</a:t>
            </a:r>
            <a:r>
              <a:rPr lang="en-US" dirty="0" smtClean="0"/>
              <a:t>,  f(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) = 1/4, </a:t>
            </a:r>
            <a:r>
              <a:rPr lang="en-US" dirty="0" smtClean="0"/>
              <a:t>f(2</a:t>
            </a:r>
            <a:r>
              <a:rPr lang="en-US" dirty="0"/>
              <a:t>)= 3/8, </a:t>
            </a:r>
            <a:r>
              <a:rPr lang="en-US" dirty="0" smtClean="0"/>
              <a:t>f(3</a:t>
            </a:r>
            <a:r>
              <a:rPr lang="en-US" dirty="0"/>
              <a:t>)= 1/4, and </a:t>
            </a:r>
            <a:r>
              <a:rPr lang="en-US" dirty="0" smtClean="0"/>
              <a:t> f( </a:t>
            </a:r>
            <a:r>
              <a:rPr lang="en-US" dirty="0"/>
              <a:t>4 )= 1/16.</a:t>
            </a:r>
          </a:p>
        </p:txBody>
      </p:sp>
    </p:spTree>
    <p:extLst>
      <p:ext uri="{BB962C8B-B14F-4D97-AF65-F5344CB8AC3E}">
        <p14:creationId xmlns="" xmlns:p14="http://schemas.microsoft.com/office/powerpoint/2010/main" val="23961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Bar Chart and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74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probability distribution cannot be written in tabular form but it can be stated as a formula.</a:t>
            </a:r>
            <a:r>
              <a:rPr lang="en-US" dirty="0"/>
              <a:t> Such a formula </a:t>
            </a:r>
            <a:r>
              <a:rPr lang="en-US" dirty="0" smtClean="0"/>
              <a:t>would necessarily </a:t>
            </a:r>
            <a:r>
              <a:rPr lang="en-US" dirty="0"/>
              <a:t>be a function of the numerical values of the continuous random </a:t>
            </a:r>
            <a:r>
              <a:rPr lang="en-US" dirty="0" smtClean="0"/>
              <a:t>variable X </a:t>
            </a:r>
            <a:r>
              <a:rPr lang="en-US" dirty="0"/>
              <a:t>and as such will be represented by the functional notation f(x</a:t>
            </a:r>
            <a:r>
              <a:rPr lang="en-US" dirty="0" smtClean="0"/>
              <a:t>).  The function f(x) usually called </a:t>
            </a:r>
            <a:r>
              <a:rPr lang="en-US" dirty="0" smtClean="0">
                <a:solidFill>
                  <a:srgbClr val="FF0000"/>
                </a:solidFill>
              </a:rPr>
              <a:t>probability density function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density function</a:t>
            </a:r>
            <a:r>
              <a:rPr lang="en-US" dirty="0" smtClean="0"/>
              <a:t> of X. </a:t>
            </a:r>
          </a:p>
          <a:p>
            <a:r>
              <a:rPr lang="en-US" dirty="0" smtClean="0"/>
              <a:t>If a sample space contains an infinite number of possibilities equal to the number of points on a line segment, it is called a </a:t>
            </a:r>
            <a:r>
              <a:rPr lang="en-US" dirty="0" smtClean="0">
                <a:solidFill>
                  <a:srgbClr val="FF0000"/>
                </a:solidFill>
              </a:rPr>
              <a:t>continuous sample space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97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Explaination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37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</a:t>
            </a:r>
          </a:p>
          <a:p>
            <a:r>
              <a:rPr lang="en-US" dirty="0" smtClean="0"/>
              <a:t>Probability Distribution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Conditional Probability</a:t>
            </a:r>
          </a:p>
          <a:p>
            <a:pPr lvl="1"/>
            <a:r>
              <a:rPr lang="en-US" dirty="0"/>
              <a:t>Bayes </a:t>
            </a:r>
            <a:r>
              <a:rPr lang="en-US" dirty="0" smtClean="0"/>
              <a:t>Rule</a:t>
            </a:r>
          </a:p>
          <a:p>
            <a:pPr lvl="1"/>
            <a:r>
              <a:rPr lang="en-US" dirty="0" smtClean="0"/>
              <a:t>Random Variables</a:t>
            </a:r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 (continued)</a:t>
            </a:r>
          </a:p>
          <a:p>
            <a:pPr lvl="1"/>
            <a:r>
              <a:rPr lang="en-US" dirty="0" smtClean="0"/>
              <a:t>Random Variable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random variable </a:t>
            </a:r>
            <a:r>
              <a:rPr lang="en-US" dirty="0"/>
              <a:t>is a function that associates a. real number with each </a:t>
            </a:r>
            <a:r>
              <a:rPr lang="en-US" dirty="0" smtClean="0"/>
              <a:t>element in </a:t>
            </a:r>
            <a:r>
              <a:rPr lang="en-US" dirty="0"/>
              <a:t>the sample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Two balls are drawn in succession without replacement from an urn containing </a:t>
            </a:r>
            <a:r>
              <a:rPr lang="en-US" dirty="0" smtClean="0"/>
              <a:t>4 red balls </a:t>
            </a:r>
            <a:r>
              <a:rPr lang="en-US" dirty="0"/>
              <a:t>and 3 black </a:t>
            </a:r>
            <a:r>
              <a:rPr lang="en-US" dirty="0" smtClean="0"/>
              <a:t>balls it’s sample space 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74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simple condition in which components are arriving from the </a:t>
            </a:r>
            <a:r>
              <a:rPr lang="en-US" dirty="0" smtClean="0"/>
              <a:t>production line </a:t>
            </a:r>
            <a:r>
              <a:rPr lang="en-US" dirty="0"/>
              <a:t>and they are stipulated to be defective or not defective. Define the </a:t>
            </a:r>
            <a:r>
              <a:rPr lang="en-US" dirty="0" smtClean="0"/>
              <a:t>random variable </a:t>
            </a:r>
            <a:r>
              <a:rPr lang="en-US" dirty="0"/>
              <a:t>X </a:t>
            </a:r>
          </a:p>
        </p:txBody>
      </p:sp>
    </p:spTree>
    <p:extLst>
      <p:ext uri="{BB962C8B-B14F-4D97-AF65-F5344CB8AC3E}">
        <p14:creationId xmlns="" xmlns:p14="http://schemas.microsoft.com/office/powerpoint/2010/main" val="9053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and Continuous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sample space contains a finite </a:t>
            </a:r>
            <a:r>
              <a:rPr lang="en-US" dirty="0"/>
              <a:t>number of possibilities or an unending </a:t>
            </a:r>
            <a:r>
              <a:rPr lang="en-US" dirty="0" smtClean="0"/>
              <a:t>sequence with </a:t>
            </a:r>
            <a:r>
              <a:rPr lang="en-US" dirty="0"/>
              <a:t>as many elements as there are whole numbers, it </a:t>
            </a:r>
            <a:r>
              <a:rPr lang="en-US" dirty="0" smtClean="0"/>
              <a:t>is </a:t>
            </a:r>
            <a:r>
              <a:rPr lang="en-US" dirty="0"/>
              <a:t>called a </a:t>
            </a:r>
            <a:r>
              <a:rPr lang="en-US" dirty="0">
                <a:solidFill>
                  <a:srgbClr val="FF0000"/>
                </a:solidFill>
              </a:rPr>
              <a:t>discrete </a:t>
            </a:r>
            <a:r>
              <a:rPr lang="en-US" dirty="0" smtClean="0">
                <a:solidFill>
                  <a:srgbClr val="FF0000"/>
                </a:solidFill>
              </a:rPr>
              <a:t>sample space</a:t>
            </a:r>
            <a:r>
              <a:rPr lang="en-US" dirty="0" smtClean="0"/>
              <a:t>.</a:t>
            </a:r>
          </a:p>
          <a:p>
            <a:r>
              <a:rPr lang="en-US" dirty="0"/>
              <a:t>If a sample space contains an infinite number of possibilities equal to the </a:t>
            </a:r>
            <a:r>
              <a:rPr lang="en-US" dirty="0" smtClean="0"/>
              <a:t>number of </a:t>
            </a:r>
            <a:r>
              <a:rPr lang="en-US" dirty="0"/>
              <a:t>points on a line segment, it is called a </a:t>
            </a:r>
            <a:r>
              <a:rPr lang="en-US" dirty="0">
                <a:solidFill>
                  <a:srgbClr val="FF0000"/>
                </a:solidFill>
              </a:rPr>
              <a:t>continuous sample space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399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olling of a die until the outcome is 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98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centers around the proportion of people who respond to a certain </a:t>
            </a:r>
            <a:r>
              <a:rPr lang="en-US" dirty="0" smtClean="0"/>
              <a:t>mail order </a:t>
            </a:r>
            <a:r>
              <a:rPr lang="en-US" dirty="0"/>
              <a:t>solicitation. Let X be that proportion. </a:t>
            </a:r>
            <a:r>
              <a:rPr lang="en-US" i="1" dirty="0"/>
              <a:t>X </a:t>
            </a:r>
            <a:r>
              <a:rPr lang="en-US" dirty="0"/>
              <a:t>is a random variable that </a:t>
            </a:r>
            <a:r>
              <a:rPr lang="en-US" dirty="0" smtClean="0"/>
              <a:t>takes on </a:t>
            </a:r>
            <a:r>
              <a:rPr lang="en-US" dirty="0"/>
              <a:t>all values </a:t>
            </a:r>
            <a:r>
              <a:rPr lang="en-US" i="1" dirty="0"/>
              <a:t>x </a:t>
            </a:r>
            <a:r>
              <a:rPr lang="en-US" dirty="0"/>
              <a:t>for which 0 &lt; </a:t>
            </a:r>
            <a:r>
              <a:rPr lang="en-US" i="1" dirty="0"/>
              <a:t>x </a:t>
            </a:r>
            <a:r>
              <a:rPr lang="en-US" dirty="0"/>
              <a:t>&lt; 1.</a:t>
            </a:r>
          </a:p>
        </p:txBody>
      </p:sp>
    </p:spTree>
    <p:extLst>
      <p:ext uri="{BB962C8B-B14F-4D97-AF65-F5344CB8AC3E}">
        <p14:creationId xmlns="" xmlns:p14="http://schemas.microsoft.com/office/powerpoint/2010/main" val="15385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and 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Discrete Random Variable</a:t>
            </a:r>
            <a:r>
              <a:rPr lang="en-US" dirty="0" smtClean="0"/>
              <a:t> is the one that has a countable set of outcomes.</a:t>
            </a:r>
          </a:p>
          <a:p>
            <a:r>
              <a:rPr lang="en-US" dirty="0" smtClean="0"/>
              <a:t>When a random variable takes on values on continuous scale, the variable is regarded as </a:t>
            </a:r>
            <a:r>
              <a:rPr lang="en-US" dirty="0" smtClean="0">
                <a:solidFill>
                  <a:srgbClr val="FF0000"/>
                </a:solidFill>
              </a:rPr>
              <a:t>continuous random variable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556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Statistics and Probability Theory</vt:lpstr>
      <vt:lpstr>Last Class</vt:lpstr>
      <vt:lpstr>Today’s Agenda</vt:lpstr>
      <vt:lpstr>Random Variables</vt:lpstr>
      <vt:lpstr>Example</vt:lpstr>
      <vt:lpstr>Discrete and Continuous Sample Space</vt:lpstr>
      <vt:lpstr>Example</vt:lpstr>
      <vt:lpstr>Example</vt:lpstr>
      <vt:lpstr>Discrete and Continuous Random Variables</vt:lpstr>
      <vt:lpstr>Discrete Probability Distribution</vt:lpstr>
      <vt:lpstr>Example</vt:lpstr>
      <vt:lpstr>Example</vt:lpstr>
      <vt:lpstr>Cumulative Distribution</vt:lpstr>
      <vt:lpstr>Examples</vt:lpstr>
      <vt:lpstr>Probability Bar Chart and Histogram</vt:lpstr>
      <vt:lpstr>Continuous Probability Distribution</vt:lpstr>
      <vt:lpstr>Examples/Explaination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155</cp:revision>
  <dcterms:created xsi:type="dcterms:W3CDTF">2013-05-04T10:14:09Z</dcterms:created>
  <dcterms:modified xsi:type="dcterms:W3CDTF">2013-11-24T12:53:22Z</dcterms:modified>
</cp:coreProperties>
</file>