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6" r:id="rId5"/>
    <p:sldId id="310" r:id="rId6"/>
    <p:sldId id="307" r:id="rId7"/>
    <p:sldId id="311" r:id="rId8"/>
    <p:sldId id="305" r:id="rId9"/>
    <p:sldId id="308" r:id="rId10"/>
    <p:sldId id="312" r:id="rId11"/>
    <p:sldId id="313" r:id="rId12"/>
    <p:sldId id="314" r:id="rId13"/>
    <p:sldId id="315" r:id="rId14"/>
    <p:sldId id="316" r:id="rId15"/>
    <p:sldId id="317" r:id="rId16"/>
    <p:sldId id="309" r:id="rId17"/>
    <p:sldId id="272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13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Cumulative Distribution Function </a:t>
                </a:r>
                <a:r>
                  <a:rPr lang="en-US" dirty="0" smtClean="0"/>
                  <a:t>F(x) of a continuous random variable X with density function f(x) is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−∞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𝑓𝑜𝑟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−∞&lt;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&lt; ∞</m:t>
                        </m:r>
                      </m:e>
                    </m:nary>
                  </m:oMath>
                </a14:m>
                <a:r>
                  <a:rPr lang="en-US" dirty="0" smtClean="0"/>
                  <a:t/>
                </a:r>
              </a:p>
              <a:p>
                <a:pPr marL="0" indent="0">
                  <a:buNone/>
                </a:pPr>
                <a:r>
                  <a:rPr lang="en-US" dirty="0" smtClean="0"/>
                  <a:t>This definition leads to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𝑑𝐹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if the derivative exists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7171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CDF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 for (-1 &lt; x &lt; 2)</a:t>
                </a:r>
              </a:p>
              <a:p>
                <a:pPr marL="0" indent="0">
                  <a:buNone/>
                </a:pPr>
                <a:r>
                  <a:rPr lang="en-US" dirty="0" smtClean="0"/>
                  <a:t>divide the interval -</a:t>
                </a:r>
                <a:r>
                  <a:rPr lang="en-US" dirty="0">
                    <a:ea typeface="Cambria Math"/>
                  </a:rPr>
                  <a:t/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 in three parts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9715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709738"/>
            <a:ext cx="56769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854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The Department of Energy (DOE) puts projects out. on bid and generally estimates what </a:t>
                </a:r>
                <a:r>
                  <a:rPr lang="en-US" sz="2000" dirty="0"/>
                  <a:t>a reasonable bid should be. Call the estimate </a:t>
                </a:r>
                <a:r>
                  <a:rPr lang="en-US" sz="2000" i="1" dirty="0"/>
                  <a:t>b. </a:t>
                </a:r>
                <a:r>
                  <a:rPr lang="en-US" sz="2000" dirty="0"/>
                  <a:t>The DOE has </a:t>
                </a:r>
                <a:r>
                  <a:rPr lang="en-US" sz="2000" dirty="0" smtClean="0"/>
                  <a:t>determined that </a:t>
                </a:r>
                <a:r>
                  <a:rPr lang="en-US" sz="2000" dirty="0"/>
                  <a:t>the density function of the winning (low) bid </a:t>
                </a:r>
                <a:r>
                  <a:rPr lang="en-US" sz="2000" dirty="0" smtClean="0"/>
                  <a:t>is</a:t>
                </a:r>
              </a:p>
              <a:p>
                <a:pPr marL="0" indent="0" algn="ctr">
                  <a:buNone/>
                </a:pPr>
                <a:r>
                  <a:rPr lang="en-US" sz="2000" dirty="0" smtClean="0"/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 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8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𝑏</m:t>
                                </m:r>
                              </m:den>
                            </m:f>
                          </m:e>
                          <m:e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000" dirty="0"/>
                  <a:t>  for </a:t>
                </a:r>
                <a:r>
                  <a:rPr lang="en-US" sz="2000" dirty="0" smtClean="0"/>
                  <a:t>(-2b/5 </a:t>
                </a:r>
                <a:r>
                  <a:rPr lang="en-US" sz="2000" dirty="0"/>
                  <a:t>&lt;</a:t>
                </a:r>
                <a:r>
                  <a:rPr lang="en-US" sz="2000" dirty="0" smtClean="0"/>
                  <a:t>y </a:t>
                </a:r>
                <a:r>
                  <a:rPr lang="en-US" sz="2000" dirty="0"/>
                  <a:t>&lt;</a:t>
                </a:r>
                <a:r>
                  <a:rPr lang="en-US" sz="2000" dirty="0" smtClean="0"/>
                  <a:t>2b)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Find </a:t>
                </a:r>
                <a:r>
                  <a:rPr lang="en-US" sz="2000" i="1" dirty="0"/>
                  <a:t>F(y) </a:t>
                </a:r>
                <a:r>
                  <a:rPr lang="en-US" sz="2000" dirty="0"/>
                  <a:t>and use it to determine the probability that the winning bid is less </a:t>
                </a:r>
                <a:r>
                  <a:rPr lang="en-US" sz="2000" dirty="0" smtClean="0"/>
                  <a:t>than the </a:t>
                </a:r>
                <a:r>
                  <a:rPr lang="en-US" sz="2000" dirty="0"/>
                  <a:t>DOE's preliminary estimate </a:t>
                </a:r>
                <a:r>
                  <a:rPr lang="en-US" sz="2000" dirty="0"/>
                  <a:t>b</a:t>
                </a:r>
                <a:r>
                  <a:rPr lang="en-US" sz="2000" dirty="0" smtClean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612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5153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Probability Distribution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function f(x, y) is a joint probability distribution or probability mass function of the discrete random variable x and y if 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≥0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𝑎𝑙𝑙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sym typeface="Symbol"/>
                        </a:rPr>
                        <m:t></m:t>
                      </m:r>
                      <m:r>
                        <a:rPr lang="en-US" b="0" i="1" smtClean="0">
                          <a:latin typeface="Cambria Math"/>
                          <a:sym typeface="Symbol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  <a:sym typeface="Symbol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)=1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any region A in the </a:t>
                </a:r>
                <a:r>
                  <a:rPr lang="en-US" dirty="0" err="1" smtClean="0"/>
                  <a:t>xy</a:t>
                </a:r>
                <a:r>
                  <a:rPr lang="en-US" dirty="0" smtClean="0"/>
                  <a:t> plane,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  <a:ea typeface="Cambria Math"/>
                        </a:rPr>
                        <m:t>P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x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y</m:t>
                              </m:r>
                            </m:e>
                          </m:d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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4357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Two ballpoint pen are selected at random from a box that contains 3 blue pens, 2 red pens, and 3 green pens. If </a:t>
                </a:r>
                <a:r>
                  <a:rPr lang="en-US" i="1" dirty="0" smtClean="0"/>
                  <a:t>X </a:t>
                </a:r>
                <a:r>
                  <a:rPr lang="en-US" dirty="0" smtClean="0"/>
                  <a:t>is the number of blue pens and </a:t>
                </a:r>
                <a:r>
                  <a:rPr lang="en-US" i="1" dirty="0" smtClean="0"/>
                  <a:t>Y </a:t>
                </a:r>
                <a:r>
                  <a:rPr lang="en-US" dirty="0" smtClean="0"/>
                  <a:t>is the number of red pens selected, find the joint probability f(x, y)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P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/>
                              </a:rPr>
                              <m:t>x</m:t>
                            </m:r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/>
                              </a:rPr>
                              <m:t>y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 smtClean="0"/>
                  <a:t> where A is </a:t>
                </a:r>
                <a:r>
                  <a:rPr lang="en-US" smtClean="0"/>
                  <a:t>the region {(x, y)| x + y </a:t>
                </a:r>
                <a:r>
                  <a:rPr lang="en-US" smtClean="0">
                    <a:sym typeface="Symbol"/>
                  </a:rPr>
                  <a:t></a:t>
                </a:r>
                <a:r>
                  <a:rPr lang="en-US" smtClean="0"/>
                  <a:t> 1}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8593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49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Distribution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 outline series in Probability and Statistics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</a:t>
            </a:r>
          </a:p>
          <a:p>
            <a:pPr lvl="1"/>
            <a:r>
              <a:rPr lang="en-US" dirty="0" smtClean="0"/>
              <a:t>Random Variables</a:t>
            </a:r>
          </a:p>
          <a:p>
            <a:pPr lvl="1"/>
            <a:r>
              <a:rPr lang="en-US" dirty="0" smtClean="0"/>
              <a:t>Probability Distribution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ontinuous and discrete probability distribution functions</a:t>
            </a:r>
          </a:p>
          <a:p>
            <a:pPr lvl="2"/>
            <a:r>
              <a:rPr lang="en-US" dirty="0" smtClean="0"/>
              <a:t>Probability Bar chart and Probability Histogram</a:t>
            </a:r>
            <a:endParaRPr lang="en-US" dirty="0"/>
          </a:p>
          <a:p>
            <a:r>
              <a:rPr lang="en-US" dirty="0" smtClean="0"/>
              <a:t>Examples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Distribution Functions(continued)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Probability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probability distribution cannot be written in tabular form but it can be stated as a formula.</a:t>
            </a:r>
            <a:r>
              <a:rPr lang="en-US" dirty="0"/>
              <a:t> Such a formula </a:t>
            </a:r>
            <a:r>
              <a:rPr lang="en-US" dirty="0" smtClean="0"/>
              <a:t>would necessarily </a:t>
            </a:r>
            <a:r>
              <a:rPr lang="en-US" dirty="0"/>
              <a:t>be a function of the numerical values of the continuous random </a:t>
            </a:r>
            <a:r>
              <a:rPr lang="en-US" dirty="0" smtClean="0"/>
              <a:t>variable X </a:t>
            </a:r>
            <a:r>
              <a:rPr lang="en-US" dirty="0"/>
              <a:t>and as such will be represented by the functional notation f(x</a:t>
            </a:r>
            <a:r>
              <a:rPr lang="en-US" dirty="0" smtClean="0"/>
              <a:t>).  The function f(x) usually called </a:t>
            </a:r>
            <a:r>
              <a:rPr lang="en-US" dirty="0" smtClean="0">
                <a:solidFill>
                  <a:srgbClr val="FF0000"/>
                </a:solidFill>
              </a:rPr>
              <a:t>probability density function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density function</a:t>
            </a:r>
            <a:r>
              <a:rPr lang="en-US" dirty="0" smtClean="0"/>
              <a:t> of X.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06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PDF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function f(x)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probability density function</a:t>
                </a:r>
                <a:r>
                  <a:rPr lang="en-US" dirty="0" smtClean="0"/>
                  <a:t> for a continuous random variable X, defined over set of real numbers, if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≥0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𝑎𝑙𝑙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919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/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31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Suppose that the error in the reaction temperature, in °C, for a controlled laboratory experiment </a:t>
                </a:r>
                <a:r>
                  <a:rPr lang="en-US" sz="2000" dirty="0"/>
                  <a:t>is a continuous random variable </a:t>
                </a:r>
                <a:r>
                  <a:rPr lang="en-US" sz="2000" i="1" dirty="0"/>
                  <a:t>X </a:t>
                </a:r>
                <a:r>
                  <a:rPr lang="en-US" sz="2000" dirty="0"/>
                  <a:t>having the probability </a:t>
                </a:r>
                <a:r>
                  <a:rPr lang="en-US" sz="2000" dirty="0" smtClean="0"/>
                  <a:t>density function.</a:t>
                </a:r>
                <a:r>
                  <a:rPr lang="en-US" sz="2000" dirty="0"/>
                  <a:t> Verify f(x) is </a:t>
                </a:r>
                <a:r>
                  <a:rPr lang="en-US" sz="2000" dirty="0" smtClean="0"/>
                  <a:t>PDF and </a:t>
                </a:r>
                <a:r>
                  <a:rPr lang="en-US" sz="2000" dirty="0"/>
                  <a:t>find P(0&lt;x&lt;1</a:t>
                </a:r>
                <a:r>
                  <a:rPr lang="en-US" sz="2000" dirty="0" smtClean="0"/>
                  <a:t>)	</a:t>
                </a:r>
                <a:endParaRPr lang="en-US" sz="2000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 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000" dirty="0" smtClean="0"/>
                  <a:t>  for (-1 &lt; x &lt; 2)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612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5453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=0.75(1−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baseline="30000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if -1 </a:t>
                </a:r>
                <a:r>
                  <a:rPr lang="en-US" dirty="0" smtClean="0">
                    <a:sym typeface="Symbol"/>
                  </a:rPr>
                  <a:t> x  1 and</a:t>
                </a:r>
                <a:r>
                  <a:rPr lang="en-US" dirty="0">
                    <a:sym typeface="Symbol"/>
                  </a:rPr>
                  <a:t/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/>
                </a:r>
                <a:r>
                  <a:rPr lang="en-US" dirty="0" smtClean="0"/>
                  <a:t>otherwise; </a:t>
                </a:r>
                <a:r>
                  <a:rPr lang="en-US" dirty="0" smtClean="0"/>
                  <a:t>find </a:t>
                </a:r>
                <a:r>
                  <a:rPr lang="en-US" dirty="0" smtClean="0"/>
                  <a:t>distribution, </a:t>
                </a:r>
                <a:r>
                  <a:rPr lang="en-US" dirty="0"/>
                  <a:t>P</a:t>
                </a:r>
                <a:r>
                  <a:rPr lang="en-US" dirty="0" smtClean="0"/>
                  <a:t>(-0.5 </a:t>
                </a:r>
                <a:r>
                  <a:rPr lang="en-US" dirty="0">
                    <a:sym typeface="Symbol"/>
                  </a:rPr>
                  <a:t> x  </a:t>
                </a:r>
                <a:r>
                  <a:rPr lang="en-US" dirty="0" smtClean="0">
                    <a:sym typeface="Symbol"/>
                  </a:rPr>
                  <a:t>0.5), </a:t>
                </a:r>
                <a:r>
                  <a:rPr lang="en-US" dirty="0" smtClean="0"/>
                  <a:t>P(0.25 </a:t>
                </a:r>
                <a:r>
                  <a:rPr lang="en-US" dirty="0">
                    <a:sym typeface="Symbol"/>
                  </a:rPr>
                  <a:t> x  2</a:t>
                </a:r>
                <a:r>
                  <a:rPr lang="en-US" dirty="0" smtClean="0">
                    <a:sym typeface="Symbol"/>
                  </a:rPr>
                  <a:t>) and x such that </a:t>
                </a:r>
                <a:r>
                  <a:rPr lang="en-US" dirty="0"/>
                  <a:t>P</a:t>
                </a:r>
                <a:r>
                  <a:rPr lang="en-US" dirty="0" smtClean="0"/>
                  <a:t>(</a:t>
                </a:r>
                <a:r>
                  <a:rPr lang="en-US" dirty="0" smtClean="0">
                    <a:sym typeface="Symbol"/>
                  </a:rPr>
                  <a:t> X </a:t>
                </a:r>
                <a:r>
                  <a:rPr lang="en-US" dirty="0">
                    <a:sym typeface="Symbol"/>
                  </a:rPr>
                  <a:t> x</a:t>
                </a:r>
                <a:r>
                  <a:rPr lang="en-US" dirty="0" smtClean="0">
                    <a:sym typeface="Symbol"/>
                  </a:rPr>
                  <a:t>) = 0.95</a:t>
                </a:r>
                <a:endParaRPr lang="en-US" dirty="0">
                  <a:sym typeface="Symbol"/>
                </a:endParaRPr>
              </a:p>
              <a:p>
                <a:pPr marL="0" indent="0">
                  <a:buNone/>
                </a:pPr>
                <a:endParaRPr lang="en-US" dirty="0">
                  <a:sym typeface="Symbol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ym typeface="Symbol"/>
                  </a:rPr>
                  <a:t/>
                </a:r>
                <a:endParaRPr lang="en-US" dirty="0">
                  <a:sym typeface="Symbol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9179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31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144</Words>
  <Application>Microsoft Office PowerPoint</Application>
  <PresentationFormat>On-screen Show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Statistics and Probability Theory</vt:lpstr>
      <vt:lpstr>Last Class</vt:lpstr>
      <vt:lpstr>Today’s Agenda</vt:lpstr>
      <vt:lpstr>Continuous Probability Distribution</vt:lpstr>
      <vt:lpstr>Continuous PDF</vt:lpstr>
      <vt:lpstr>Examples / Explanation</vt:lpstr>
      <vt:lpstr>Example</vt:lpstr>
      <vt:lpstr>Example</vt:lpstr>
      <vt:lpstr>Example</vt:lpstr>
      <vt:lpstr>Cumulative Distribution Function</vt:lpstr>
      <vt:lpstr>Example</vt:lpstr>
      <vt:lpstr>Example cont.</vt:lpstr>
      <vt:lpstr>Example</vt:lpstr>
      <vt:lpstr>Joint Probability Distribution</vt:lpstr>
      <vt:lpstr>Example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170</cp:revision>
  <dcterms:created xsi:type="dcterms:W3CDTF">2013-05-04T10:14:09Z</dcterms:created>
  <dcterms:modified xsi:type="dcterms:W3CDTF">2013-11-25T14:17:08Z</dcterms:modified>
</cp:coreProperties>
</file>