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5" r:id="rId5"/>
    <p:sldId id="296" r:id="rId6"/>
    <p:sldId id="297" r:id="rId7"/>
    <p:sldId id="298" r:id="rId8"/>
    <p:sldId id="299" r:id="rId9"/>
    <p:sldId id="300" r:id="rId10"/>
    <p:sldId id="302" r:id="rId11"/>
    <p:sldId id="303" r:id="rId12"/>
    <p:sldId id="304" r:id="rId13"/>
    <p:sldId id="272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Blac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478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533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052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28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defRPr sz="2400">
                <a:latin typeface="Arial Black" pitchFamily="34" charset="0"/>
              </a:defRPr>
            </a:lvl1pPr>
            <a:lvl2pPr>
              <a:defRPr sz="2000">
                <a:latin typeface="Arial Black" pitchFamily="34" charset="0"/>
              </a:defRPr>
            </a:lvl2pPr>
            <a:lvl3pPr>
              <a:defRPr sz="1800">
                <a:latin typeface="Arial Black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316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294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550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396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382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806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769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45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1665-C0A3-4567-B279-D21BF5E6B223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870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Statistics and Probability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17</a:t>
            </a:r>
          </a:p>
          <a:p>
            <a:r>
              <a:rPr lang="en-US" dirty="0" err="1" smtClean="0"/>
              <a:t>Fasih</a:t>
            </a:r>
            <a:r>
              <a:rPr lang="en-US" dirty="0" smtClean="0"/>
              <a:t> </a:t>
            </a:r>
            <a:r>
              <a:rPr lang="en-US" dirty="0" err="1" smtClean="0"/>
              <a:t>ur</a:t>
            </a:r>
            <a:r>
              <a:rPr lang="en-US" dirty="0" smtClean="0"/>
              <a:t> </a:t>
            </a:r>
            <a:r>
              <a:rPr lang="en-US" dirty="0" err="1" smtClean="0"/>
              <a:t>Rehman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81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of Joint Dist.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Let </a:t>
                </a:r>
                <a:r>
                  <a:rPr lang="en-US" i="1" dirty="0"/>
                  <a:t>X </a:t>
                </a:r>
                <a:r>
                  <a:rPr lang="en-US" dirty="0"/>
                  <a:t>and </a:t>
                </a:r>
                <a:r>
                  <a:rPr lang="en-US" i="1" dirty="0"/>
                  <a:t>Y </a:t>
                </a:r>
                <a:r>
                  <a:rPr lang="en-US" dirty="0" smtClean="0"/>
                  <a:t>be </a:t>
                </a:r>
                <a:r>
                  <a:rPr lang="en-US" dirty="0"/>
                  <a:t>random variables with joint probability distribution </a:t>
                </a:r>
                <a:r>
                  <a:rPr lang="en-US" i="1" dirty="0"/>
                  <a:t>f(x, y). </a:t>
                </a:r>
                <a:r>
                  <a:rPr lang="en-US" dirty="0" smtClean="0"/>
                  <a:t>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mean</a:t>
                </a:r>
                <a:r>
                  <a:rPr lang="en-US" dirty="0" smtClean="0"/>
                  <a:t/>
                </a:r>
                <a:r>
                  <a:rPr lang="en-US" dirty="0"/>
                  <a:t>or </a:t>
                </a:r>
                <a:r>
                  <a:rPr lang="en-US" dirty="0">
                    <a:solidFill>
                      <a:srgbClr val="FF0000"/>
                    </a:solidFill>
                  </a:rPr>
                  <a:t>expected</a:t>
                </a:r>
                <a:r>
                  <a:rPr lang="en-US" dirty="0"/>
                  <a:t/>
                </a:r>
                <a:r>
                  <a:rPr lang="en-US" dirty="0">
                    <a:solidFill>
                      <a:srgbClr val="FF0000"/>
                    </a:solidFill>
                  </a:rPr>
                  <a:t>value</a:t>
                </a:r>
                <a:r>
                  <a:rPr lang="en-US" dirty="0"/>
                  <a:t> of the random variable </a:t>
                </a:r>
                <a:r>
                  <a:rPr lang="en-US" i="1" dirty="0"/>
                  <a:t>g(X, Y) </a:t>
                </a:r>
                <a:r>
                  <a:rPr lang="en-US" dirty="0" smtClean="0"/>
                  <a:t>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𝑔𝑥𝑦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𝑌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sub>
                            <m:sup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𝑔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if X and Y are discrete, and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𝑔𝑥𝑦</m:t>
                          </m:r>
                        </m:sub>
                      </m:sSub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i="1" smtClean="0">
                          <a:latin typeface="Cambria Math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</m:e>
                          </m:d>
                        </m:e>
                      </m:d>
                      <m:r>
                        <a:rPr lang="en-US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  <m:sup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nary>
                            <m:naryPr>
                              <m:limLoc m:val="undOvr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</m:sub>
                            <m:sup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</m:sup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𝑑𝑥𝑑𝑦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if X and Y are continuous.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11" t="-979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4579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i="1" dirty="0"/>
              <a:t>X </a:t>
            </a:r>
            <a:r>
              <a:rPr lang="en-US" dirty="0"/>
              <a:t>and </a:t>
            </a:r>
            <a:r>
              <a:rPr lang="en-US" i="1" dirty="0"/>
              <a:t>Y </a:t>
            </a:r>
            <a:r>
              <a:rPr lang="en-US" dirty="0"/>
              <a:t>be the random variables with joint probability distribution </a:t>
            </a:r>
            <a:r>
              <a:rPr lang="en-US" dirty="0" smtClean="0"/>
              <a:t>indicated in given Table. </a:t>
            </a:r>
            <a:r>
              <a:rPr lang="en-US" dirty="0"/>
              <a:t>Find the expected value of </a:t>
            </a:r>
            <a:r>
              <a:rPr lang="en-US" i="1" dirty="0"/>
              <a:t>g(X, Y) </a:t>
            </a:r>
            <a:r>
              <a:rPr lang="en-US" i="1" dirty="0" smtClean="0"/>
              <a:t>= XY 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4447" y="2323850"/>
            <a:ext cx="3600953" cy="179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7719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Find E(X/Y)</a:t>
                </a:r>
                <a:r>
                  <a:rPr lang="en-US" i="1" dirty="0" smtClean="0"/>
                  <a:t/>
                </a:r>
                <a:r>
                  <a:rPr lang="en-US" i="1" dirty="0"/>
                  <a:t>for </a:t>
                </a:r>
                <a:r>
                  <a:rPr lang="en-US" dirty="0"/>
                  <a:t/>
                </a:r>
                <a:r>
                  <a:rPr lang="en-US" dirty="0"/>
                  <a:t>joint density function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(1+3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 0 &lt; x &lt; 2, 0 &lt; y &lt; 1 and f(x</a:t>
                </a:r>
                <a:r>
                  <a:rPr lang="en-US" dirty="0" smtClean="0"/>
                  <a:t>, y</a:t>
                </a:r>
                <a:r>
                  <a:rPr lang="en-US" dirty="0"/>
                  <a:t>) = 0 elsewhere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11" t="-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14724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Variance of a distribution</a:t>
            </a:r>
          </a:p>
          <a:p>
            <a:r>
              <a:rPr lang="en-US"/>
              <a:t>Mean of a joint </a:t>
            </a:r>
            <a:r>
              <a:rPr lang="en-US" smtClean="0"/>
              <a:t>distribution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32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and Statistics for Engineers and Scientists by Walpole</a:t>
            </a:r>
          </a:p>
          <a:p>
            <a:r>
              <a:rPr lang="en-US" dirty="0" err="1" smtClean="0"/>
              <a:t>Schaum</a:t>
            </a:r>
            <a:r>
              <a:rPr lang="en-US" dirty="0" smtClean="0"/>
              <a:t> outline series in Probability and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94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Statistical </a:t>
            </a:r>
            <a:r>
              <a:rPr lang="en-US" dirty="0" smtClean="0"/>
              <a:t>Independence</a:t>
            </a:r>
          </a:p>
          <a:p>
            <a:r>
              <a:rPr lang="en-US" dirty="0" smtClean="0"/>
              <a:t>Distribution of more than two variables</a:t>
            </a:r>
            <a:endParaRPr lang="en-US" dirty="0"/>
          </a:p>
          <a:p>
            <a:r>
              <a:rPr lang="en-US" dirty="0" smtClean="0"/>
              <a:t>Mean </a:t>
            </a:r>
            <a:r>
              <a:rPr lang="en-US" dirty="0"/>
              <a:t>of a distribution</a:t>
            </a:r>
          </a:p>
        </p:txBody>
      </p:sp>
    </p:spTree>
    <p:extLst>
      <p:ext uri="{BB962C8B-B14F-4D97-AF65-F5344CB8AC3E}">
        <p14:creationId xmlns:p14="http://schemas.microsoft.com/office/powerpoint/2010/main" xmlns="" val="15459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Variance </a:t>
            </a:r>
            <a:r>
              <a:rPr lang="en-US" dirty="0"/>
              <a:t>of a </a:t>
            </a:r>
            <a:r>
              <a:rPr lang="en-US" dirty="0" smtClean="0"/>
              <a:t>distribution</a:t>
            </a:r>
          </a:p>
          <a:p>
            <a:r>
              <a:rPr lang="en-US" dirty="0" smtClean="0"/>
              <a:t>Mean of a joint distribution</a:t>
            </a:r>
          </a:p>
          <a:p>
            <a:r>
              <a:rPr lang="en-US" dirty="0" smtClean="0"/>
              <a:t>Covariance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033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Let X be a random variable with probability distribution f(x) and mean </a:t>
                </a:r>
                <a:r>
                  <a:rPr lang="el-GR" dirty="0" smtClean="0"/>
                  <a:t>μ</a:t>
                </a:r>
                <a:r>
                  <a:rPr lang="en-US" dirty="0" smtClean="0"/>
                  <a:t>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variance</a:t>
                </a:r>
                <a:r>
                  <a:rPr lang="en-US" dirty="0" smtClean="0"/>
                  <a:t> of X is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p>
                          <m:eqArr>
                            <m:eqArr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</m:e>
                          </m:eqArr>
                        </m:sup>
                      </m:sSup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E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X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/>
                              <a:ea typeface="Cambria Math"/>
                            </a:rPr>
                            <m:t>μ</m:t>
                          </m:r>
                        </m:e>
                      </m:d>
                      <m:r>
                        <a:rPr lang="en-US" b="0" i="1" baseline="30000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if X is discrete and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p>
                          <m:eqArr>
                            <m:eqArr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=</m:t>
                              </m:r>
                            </m:e>
                          </m:eqArr>
                        </m:sup>
                      </m:sSup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E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X</m:t>
                          </m:r>
                          <m:r>
                            <a:rPr lang="en-US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  <a:ea typeface="Cambria Math"/>
                            </a:rPr>
                            <m:t>μ</m:t>
                          </m:r>
                        </m:e>
                      </m:d>
                      <m:r>
                        <a:rPr lang="en-US" i="1" baseline="3000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  <m:sup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 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if X is continuous. </a:t>
                </a:r>
                <a:endParaRPr lang="en-US" dirty="0"/>
              </a:p>
              <a:p>
                <a:r>
                  <a:rPr lang="en-US" dirty="0" smtClean="0"/>
                  <a:t>Positive square root of variance is called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Standard</a:t>
                </a:r>
                <a:r>
                  <a:rPr lang="en-US" dirty="0" smtClean="0"/>
                  <a:t/>
                </a:r>
                <a:r>
                  <a:rPr lang="en-US" dirty="0" smtClean="0">
                    <a:solidFill>
                      <a:srgbClr val="FF0000"/>
                    </a:solidFill>
                  </a:rPr>
                  <a:t>Deviation</a:t>
                </a:r>
                <a:r>
                  <a:rPr lang="en-US" dirty="0" smtClean="0"/>
                  <a:t>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11" t="-979" r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1733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Let the random variable </a:t>
            </a:r>
            <a:r>
              <a:rPr lang="en-US" sz="2000" i="1" dirty="0"/>
              <a:t>X </a:t>
            </a:r>
            <a:r>
              <a:rPr lang="en-US" sz="2000" dirty="0"/>
              <a:t>represent the number of automobiles that are used </a:t>
            </a:r>
            <a:r>
              <a:rPr lang="en-US" sz="2000" dirty="0" smtClean="0"/>
              <a:t>for official </a:t>
            </a:r>
            <a:r>
              <a:rPr lang="en-US" sz="2000" dirty="0"/>
              <a:t>business purposes on any given workday. The probability distribution </a:t>
            </a:r>
            <a:r>
              <a:rPr lang="en-US" sz="2000" dirty="0" smtClean="0"/>
              <a:t>for company A is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and for company B is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Variance of A and B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2338" y="2209800"/>
            <a:ext cx="22193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6575" y="3124200"/>
            <a:ext cx="29908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3961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289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variance of a random variable X is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0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Proof: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11" t="-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44667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Let the random variable </a:t>
            </a:r>
            <a:r>
              <a:rPr lang="en-US" sz="2000" i="1" dirty="0"/>
              <a:t>X </a:t>
            </a:r>
            <a:r>
              <a:rPr lang="en-US" sz="2000" dirty="0"/>
              <a:t>represent the number </a:t>
            </a:r>
            <a:r>
              <a:rPr lang="en-US" sz="2000" dirty="0" smtClean="0"/>
              <a:t>of defective parts of a machine when 3 parts are sampled from a production of line and tested. Probability distribution is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5195855"/>
              </p:ext>
            </p:extLst>
          </p:nvPr>
        </p:nvGraphicFramePr>
        <p:xfrm>
          <a:off x="2667000" y="22098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7700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 smtClean="0"/>
                  <a:t>The weekly demand of a product is x having the prob. distribution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=2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𝑓𝑜𝑟</m:t>
                      </m:r>
                      <m:r>
                        <a:rPr lang="en-US" sz="2000" b="0" i="1" smtClean="0">
                          <a:latin typeface="Cambria Math"/>
                        </a:rPr>
                        <m:t> 1&lt;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&lt;2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𝑎𝑛𝑑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=0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𝑒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.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𝑤</m:t>
                      </m:r>
                    </m:oMath>
                  </m:oMathPara>
                </a14:m>
                <a:endParaRPr lang="en-US" sz="2000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2000" dirty="0" smtClean="0"/>
                  <a:t>Find mean and variance of x.</a:t>
                </a: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741" t="-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50008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2669</TotalTime>
  <Words>187</Words>
  <Application>Microsoft Office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Statistics and Probability Theory</vt:lpstr>
      <vt:lpstr>Last Class</vt:lpstr>
      <vt:lpstr>Today’s Agenda</vt:lpstr>
      <vt:lpstr>Variance</vt:lpstr>
      <vt:lpstr>Example</vt:lpstr>
      <vt:lpstr>Example (Contd.)</vt:lpstr>
      <vt:lpstr>Theorem</vt:lpstr>
      <vt:lpstr>Example</vt:lpstr>
      <vt:lpstr>Example</vt:lpstr>
      <vt:lpstr>Mean of Joint Dist.</vt:lpstr>
      <vt:lpstr>Example</vt:lpstr>
      <vt:lpstr>Example</vt:lpstr>
      <vt:lpstr>Summary</vt:lpstr>
      <vt:lpstr>References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</dc:title>
  <dc:creator>MyUserName</dc:creator>
  <cp:lastModifiedBy>NTS</cp:lastModifiedBy>
  <cp:revision>211</cp:revision>
  <dcterms:created xsi:type="dcterms:W3CDTF">2013-05-04T10:14:09Z</dcterms:created>
  <dcterms:modified xsi:type="dcterms:W3CDTF">2013-12-01T12:27:10Z</dcterms:modified>
</cp:coreProperties>
</file>