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01" r:id="rId5"/>
    <p:sldId id="305" r:id="rId6"/>
    <p:sldId id="306" r:id="rId7"/>
    <p:sldId id="307" r:id="rId8"/>
    <p:sldId id="319" r:id="rId9"/>
    <p:sldId id="308" r:id="rId10"/>
    <p:sldId id="309" r:id="rId11"/>
    <p:sldId id="310" r:id="rId12"/>
    <p:sldId id="311" r:id="rId13"/>
    <p:sldId id="272" r:id="rId14"/>
    <p:sldId id="28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Black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478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533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0528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>
              <a:defRPr sz="280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400">
                <a:latin typeface="Arial Black" pitchFamily="34" charset="0"/>
              </a:defRPr>
            </a:lvl1pPr>
            <a:lvl2pPr>
              <a:defRPr sz="2000">
                <a:latin typeface="Arial Black" pitchFamily="34" charset="0"/>
              </a:defRPr>
            </a:lvl2pPr>
            <a:lvl3pPr>
              <a:defRPr sz="1800">
                <a:latin typeface="Arial Black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316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2947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550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396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38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062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769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61665-C0A3-4567-B279-D21BF5E6B223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455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61665-C0A3-4567-B279-D21BF5E6B223}" type="datetimeFigureOut">
              <a:rPr lang="en-US" smtClean="0"/>
              <a:pPr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4B07-E1DF-494F-8188-564F20F01F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870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Statistics and Probability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18</a:t>
            </a:r>
          </a:p>
          <a:p>
            <a:r>
              <a:rPr lang="en-US" dirty="0" err="1" smtClean="0"/>
              <a:t>Fasih</a:t>
            </a:r>
            <a:r>
              <a:rPr lang="en-US" dirty="0" smtClean="0"/>
              <a:t> </a:t>
            </a:r>
            <a:r>
              <a:rPr lang="en-US" dirty="0" err="1" smtClean="0"/>
              <a:t>ur</a:t>
            </a:r>
            <a:r>
              <a:rPr lang="en-US" dirty="0" smtClean="0"/>
              <a:t> </a:t>
            </a:r>
            <a:r>
              <a:rPr lang="en-US" dirty="0" err="1" smtClean="0"/>
              <a:t>Rehman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81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Find correlation coefficient of the last 2 examples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954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528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Probability </a:t>
            </a:r>
            <a:r>
              <a:rPr lang="en-US" dirty="0" smtClean="0"/>
              <a:t>Distributions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559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Covariance</a:t>
            </a:r>
          </a:p>
          <a:p>
            <a:r>
              <a:rPr lang="en-US" dirty="0" smtClean="0"/>
              <a:t>Correlation</a:t>
            </a:r>
          </a:p>
          <a:p>
            <a:r>
              <a:rPr lang="en-US" dirty="0" smtClean="0"/>
              <a:t>Discrete Distributions</a:t>
            </a:r>
          </a:p>
          <a:p>
            <a:pPr lvl="1"/>
            <a:r>
              <a:rPr lang="en-US" dirty="0" smtClean="0"/>
              <a:t>Uniform Distribution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0327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Probability and Statistics for Engineers and Scientists by Walpole</a:t>
            </a:r>
          </a:p>
          <a:p>
            <a:r>
              <a:rPr lang="en-US" dirty="0" err="1" smtClean="0"/>
              <a:t>Schaum</a:t>
            </a:r>
            <a:r>
              <a:rPr lang="en-US" dirty="0" smtClean="0"/>
              <a:t> outline series in Probability and Statistics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942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Variance of a distribution</a:t>
            </a:r>
          </a:p>
          <a:p>
            <a:r>
              <a:rPr lang="en-US" dirty="0"/>
              <a:t>Mean of a joint distribution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596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Covariance</a:t>
            </a:r>
          </a:p>
          <a:p>
            <a:r>
              <a:rPr lang="en-US" dirty="0" smtClean="0"/>
              <a:t>Correlation</a:t>
            </a:r>
          </a:p>
          <a:p>
            <a:r>
              <a:rPr lang="en-US" dirty="0"/>
              <a:t>Discrete Distributions</a:t>
            </a:r>
          </a:p>
          <a:p>
            <a:pPr lvl="1"/>
            <a:r>
              <a:rPr lang="en-US"/>
              <a:t>Uniform Distribution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5033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Covariance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Let X and </a:t>
                </a:r>
                <a:r>
                  <a:rPr lang="en-US" i="1" dirty="0"/>
                  <a:t>Y </a:t>
                </a:r>
                <a:r>
                  <a:rPr lang="en-US" dirty="0"/>
                  <a:t>be random variables with joint probability distribution </a:t>
                </a:r>
                <a:r>
                  <a:rPr lang="en-US" i="1" dirty="0"/>
                  <a:t>f(x, y). </a:t>
                </a:r>
                <a:r>
                  <a:rPr lang="en-US" dirty="0" smtClean="0"/>
                  <a:t>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covariance</a:t>
                </a:r>
                <a:r>
                  <a:rPr lang="en-US" dirty="0" smtClean="0"/>
                  <a:t/>
                </a:r>
                <a:r>
                  <a:rPr lang="en-US" dirty="0"/>
                  <a:t>of </a:t>
                </a:r>
                <a:r>
                  <a:rPr lang="en-US" i="1" dirty="0"/>
                  <a:t>X </a:t>
                </a:r>
                <a:r>
                  <a:rPr lang="en-US" dirty="0"/>
                  <a:t>and </a:t>
                </a:r>
                <a:r>
                  <a:rPr lang="en-US" i="1" dirty="0"/>
                  <a:t>Y </a:t>
                </a:r>
                <a:r>
                  <a:rPr lang="en-US" dirty="0" smtClean="0"/>
                  <a:t>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𝑥𝑦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),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</a:rPr>
                            <m:t>𝑥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sub>
                            <m:sup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)(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)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d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if X and Y are discrete and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𝑥𝑦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𝑋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</a:rPr>
                                <m:t>), (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𝑌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nary>
                        <m:naryPr>
                          <m:chr m:val="∬"/>
                          <m:limLoc m:val="undOvr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  <m:sup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p>
                        <m:e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)(</m:t>
                          </m:r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𝑦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  <m:r>
                            <a:rPr lang="en-US" i="1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𝑦</m:t>
                              </m:r>
                            </m:e>
                          </m:d>
                        </m:e>
                      </m:nary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dxdy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if X and Y are continuous.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11" t="-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64730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The covariance of two random variables X and Y with means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𝜇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 smtClean="0"/>
                  <a:t> respectively is given by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𝜎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𝑥𝑦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𝐸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𝑋𝑌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𝜇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Proof: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11" t="-9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6232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covariance of JPDF. 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4447" y="1143000"/>
            <a:ext cx="3600953" cy="179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28741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dirty="0" smtClean="0"/>
                  <a:t>The fraction </a:t>
                </a:r>
                <a:r>
                  <a:rPr lang="en-US" sz="2000" i="1" dirty="0"/>
                  <a:t>X </a:t>
                </a:r>
                <a:r>
                  <a:rPr lang="en-US" sz="2000" dirty="0"/>
                  <a:t>of male runners and the fraction </a:t>
                </a:r>
                <a:r>
                  <a:rPr lang="en-US" sz="2000" i="1" dirty="0"/>
                  <a:t>Y </a:t>
                </a:r>
                <a:r>
                  <a:rPr lang="en-US" sz="2000" dirty="0"/>
                  <a:t>of female runners who </a:t>
                </a:r>
                <a:r>
                  <a:rPr lang="en-US" sz="2000" dirty="0" smtClean="0"/>
                  <a:t>compete in </a:t>
                </a:r>
                <a:r>
                  <a:rPr lang="en-US" sz="2000" dirty="0"/>
                  <a:t>marathon races </a:t>
                </a:r>
                <a:r>
                  <a:rPr lang="en-US" sz="2000" dirty="0" smtClean="0"/>
                  <a:t>are </a:t>
                </a:r>
                <a:r>
                  <a:rPr lang="en-US" sz="2000" dirty="0"/>
                  <a:t>described by the joint density </a:t>
                </a:r>
                <a:r>
                  <a:rPr lang="en-US" sz="2000" dirty="0" smtClean="0"/>
                  <a:t>function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</a:rPr>
                        <m:t>=8</m:t>
                      </m:r>
                      <m:r>
                        <a:rPr lang="en-US" sz="2000" b="0" i="1" smtClean="0">
                          <a:latin typeface="Cambria Math"/>
                        </a:rPr>
                        <m:t>𝑥𝑦</m:t>
                      </m:r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r>
                        <a:rPr lang="en-US" sz="2000" b="0" i="1" smtClean="0">
                          <a:latin typeface="Cambria Math"/>
                        </a:rPr>
                        <m:t>𝑓𝑜𝑟</m:t>
                      </m:r>
                      <m:r>
                        <a:rPr lang="en-US" sz="2000" b="0" i="1" smtClean="0">
                          <a:latin typeface="Cambria Math"/>
                        </a:rPr>
                        <m:t> 0≤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≤1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𝑎𝑛𝑑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𝑓</m:t>
                      </m:r>
                      <m:d>
                        <m:dPr>
                          <m:ctrlPr>
                            <a:rPr lang="en-US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/>
                              <a:ea typeface="Cambria Math"/>
                            </a:rPr>
                            <m:t>𝑦</m:t>
                          </m:r>
                        </m:e>
                      </m:d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=0 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𝑒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𝑤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741" t="-6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2479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</a:t>
            </a:r>
            <a:r>
              <a:rPr lang="en-US" dirty="0"/>
              <a:t>n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 X and Y be random variables with covariance </a:t>
                </a:r>
                <a:r>
                  <a:rPr lang="el-GR" dirty="0" smtClean="0"/>
                  <a:t>σ</a:t>
                </a:r>
                <a:r>
                  <a:rPr lang="en-US" baseline="-25000" dirty="0" err="1" smtClean="0"/>
                  <a:t>xy</a:t>
                </a:r>
                <a:r>
                  <a:rPr lang="en-US" dirty="0" smtClean="0"/>
                  <a:t> and standard deviations </a:t>
                </a:r>
                <a:r>
                  <a:rPr lang="el-GR" dirty="0" smtClean="0"/>
                  <a:t>σ</a:t>
                </a:r>
                <a:r>
                  <a:rPr lang="en-US" baseline="-25000" dirty="0" smtClean="0"/>
                  <a:t>x </a:t>
                </a:r>
                <a:r>
                  <a:rPr lang="en-US" dirty="0" smtClean="0"/>
                  <a:t>and </a:t>
                </a:r>
                <a:r>
                  <a:rPr lang="el-GR" dirty="0" smtClean="0"/>
                  <a:t>σ</a:t>
                </a:r>
                <a:r>
                  <a:rPr lang="en-US" baseline="-25000" dirty="0" smtClean="0"/>
                  <a:t>y </a:t>
                </a:r>
                <a:r>
                  <a:rPr lang="en-US" dirty="0" smtClean="0"/>
                  <a:t>respectively. The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correlation coefficient</a:t>
                </a:r>
                <a:r>
                  <a:rPr lang="en-US" dirty="0" smtClean="0"/>
                  <a:t> of X and Y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𝑥𝑦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𝑥𝑦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963" t="-979" r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29657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2804</TotalTime>
  <Words>82</Words>
  <Application>Microsoft Office PowerPoint</Application>
  <PresentationFormat>On-screen Show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Statistics and Probability Theory</vt:lpstr>
      <vt:lpstr>Last Class</vt:lpstr>
      <vt:lpstr>Today’s Agenda</vt:lpstr>
      <vt:lpstr>Covariance</vt:lpstr>
      <vt:lpstr>Theorem</vt:lpstr>
      <vt:lpstr>Example</vt:lpstr>
      <vt:lpstr>Example</vt:lpstr>
      <vt:lpstr>Example (Cont.)</vt:lpstr>
      <vt:lpstr>Correlation</vt:lpstr>
      <vt:lpstr>Example</vt:lpstr>
      <vt:lpstr>Example (cont)</vt:lpstr>
      <vt:lpstr>Discrete Probability Distributions</vt:lpstr>
      <vt:lpstr>Summary</vt:lpstr>
      <vt:lpstr>References</vt:lpstr>
    </vt:vector>
  </TitlesOfParts>
  <Company>MyCompanyName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</dc:title>
  <dc:creator>MyUserName</dc:creator>
  <cp:lastModifiedBy>NTS</cp:lastModifiedBy>
  <cp:revision>229</cp:revision>
  <dcterms:created xsi:type="dcterms:W3CDTF">2013-05-04T10:14:09Z</dcterms:created>
  <dcterms:modified xsi:type="dcterms:W3CDTF">2013-12-01T14:30:14Z</dcterms:modified>
</cp:coreProperties>
</file>