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15" r:id="rId5"/>
    <p:sldId id="316" r:id="rId6"/>
    <p:sldId id="317" r:id="rId7"/>
    <p:sldId id="318" r:id="rId8"/>
    <p:sldId id="319" r:id="rId9"/>
    <p:sldId id="321" r:id="rId10"/>
    <p:sldId id="320" r:id="rId11"/>
    <p:sldId id="314" r:id="rId12"/>
    <p:sldId id="327" r:id="rId13"/>
    <p:sldId id="322" r:id="rId14"/>
    <p:sldId id="323" r:id="rId15"/>
    <p:sldId id="324" r:id="rId16"/>
    <p:sldId id="272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 Black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478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533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052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280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>
              <a:defRPr sz="2400">
                <a:latin typeface="Arial Black" pitchFamily="34" charset="0"/>
              </a:defRPr>
            </a:lvl1pPr>
            <a:lvl2pPr>
              <a:defRPr sz="2000">
                <a:latin typeface="Arial Black" pitchFamily="34" charset="0"/>
              </a:defRPr>
            </a:lvl2pPr>
            <a:lvl3pPr>
              <a:defRPr sz="1800">
                <a:latin typeface="Arial Black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316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294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550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396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382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806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69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665-C0A3-4567-B279-D21BF5E6B223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045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61665-C0A3-4567-B279-D21BF5E6B223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84B07-E1DF-494F-8188-564F20F01F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870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Statistics and Probability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19</a:t>
            </a:r>
          </a:p>
          <a:p>
            <a:r>
              <a:rPr lang="en-US" dirty="0" err="1" smtClean="0"/>
              <a:t>Fasih</a:t>
            </a:r>
            <a:r>
              <a:rPr lang="en-US" dirty="0" smtClean="0"/>
              <a:t> </a:t>
            </a:r>
            <a:r>
              <a:rPr lang="en-US" dirty="0" err="1" smtClean="0"/>
              <a:t>ur</a:t>
            </a:r>
            <a:r>
              <a:rPr lang="en-US" dirty="0" smtClean="0"/>
              <a:t> Rehman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81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922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probability that a certain kind of component will survive a </a:t>
            </a:r>
            <a:r>
              <a:rPr lang="en-US" dirty="0" smtClean="0"/>
              <a:t>shock </a:t>
            </a:r>
            <a:r>
              <a:rPr lang="en-US" dirty="0"/>
              <a:t>test is </a:t>
            </a:r>
            <a:r>
              <a:rPr lang="en-US" dirty="0" smtClean="0"/>
              <a:t>3/4. Find </a:t>
            </a:r>
            <a:r>
              <a:rPr lang="en-US" dirty="0"/>
              <a:t>the probability that exactly 2 of the next. 4 components tested survive.</a:t>
            </a:r>
          </a:p>
        </p:txBody>
      </p:sp>
    </p:spTree>
    <p:extLst>
      <p:ext uri="{BB962C8B-B14F-4D97-AF65-F5344CB8AC3E}">
        <p14:creationId xmlns:p14="http://schemas.microsoft.com/office/powerpoint/2010/main" xmlns="" val="396852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Binomial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250" y="1081088"/>
            <a:ext cx="8953500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7965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probability that a. patient recovers from a rare blood disease is 0.4. If </a:t>
            </a:r>
            <a:r>
              <a:rPr lang="en-US" sz="2000" dirty="0" smtClean="0"/>
              <a:t>15 people </a:t>
            </a:r>
            <a:r>
              <a:rPr lang="en-US" sz="2000" dirty="0"/>
              <a:t>are known to have contracted this disease, what is the probability that (</a:t>
            </a:r>
            <a:r>
              <a:rPr lang="en-US" sz="2000" dirty="0" smtClean="0"/>
              <a:t>a) at </a:t>
            </a:r>
            <a:r>
              <a:rPr lang="en-US" sz="2000" dirty="0"/>
              <a:t>least 10 survive, (b) from 3 to 8 survive, and (c) exactly 5 survive?</a:t>
            </a:r>
          </a:p>
        </p:txBody>
      </p:sp>
    </p:spTree>
    <p:extLst>
      <p:ext uri="{BB962C8B-B14F-4D97-AF65-F5344CB8AC3E}">
        <p14:creationId xmlns:p14="http://schemas.microsoft.com/office/powerpoint/2010/main" xmlns="" val="125376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large chain retailer purchases a certain kind of electronic device from a </a:t>
            </a:r>
            <a:r>
              <a:rPr lang="en-US" sz="2000" dirty="0" smtClean="0"/>
              <a:t>manufacturer. The </a:t>
            </a:r>
            <a:r>
              <a:rPr lang="en-US" sz="2000" dirty="0"/>
              <a:t>manufacturer indicates that the defective rate of the device is </a:t>
            </a:r>
            <a:r>
              <a:rPr lang="en-US" sz="2000" i="1" dirty="0"/>
              <a:t>3</a:t>
            </a:r>
            <a:r>
              <a:rPr lang="en-US" sz="2000" i="1" dirty="0" smtClean="0"/>
              <a:t>%. </a:t>
            </a:r>
          </a:p>
          <a:p>
            <a:pPr marL="457200" lvl="1" indent="0">
              <a:buNone/>
            </a:pPr>
            <a:r>
              <a:rPr lang="en-US" sz="1800" dirty="0" smtClean="0"/>
              <a:t>(</a:t>
            </a:r>
            <a:r>
              <a:rPr lang="en-US" sz="1800" dirty="0"/>
              <a:t>a) The inspector of the retailer randomly picks 20 items from a shipment. </a:t>
            </a:r>
            <a:r>
              <a:rPr lang="en-US" sz="1800" dirty="0" smtClean="0"/>
              <a:t>What is </a:t>
            </a:r>
            <a:r>
              <a:rPr lang="en-US" sz="1800" dirty="0"/>
              <a:t>the probability that there will be at least one defective item among </a:t>
            </a:r>
            <a:r>
              <a:rPr lang="en-US" sz="1800" dirty="0" smtClean="0"/>
              <a:t>these 20?</a:t>
            </a:r>
          </a:p>
          <a:p>
            <a:pPr marL="45720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16283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1800" dirty="0" smtClean="0"/>
              <a:t>(b) Suppose </a:t>
            </a:r>
            <a:r>
              <a:rPr lang="en-US" sz="1800" dirty="0"/>
              <a:t>that the retailer receives 10 shipments in a month and the inspector randomly tests 20 devices per shipment. What is the probability that there will be 3 shipments containing at least one defective device?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949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Uniform </a:t>
            </a:r>
            <a:r>
              <a:rPr lang="en-US" dirty="0"/>
              <a:t>Distributions</a:t>
            </a:r>
          </a:p>
          <a:p>
            <a:r>
              <a:rPr lang="en-US" dirty="0" err="1"/>
              <a:t>Bournollie’s</a:t>
            </a:r>
            <a:r>
              <a:rPr lang="en-US" dirty="0"/>
              <a:t> Process</a:t>
            </a:r>
          </a:p>
          <a:p>
            <a:r>
              <a:rPr lang="en-US" dirty="0"/>
              <a:t>Binomial Distribution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327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Probability and Statistics for Engineers and Scientists by Walpole</a:t>
            </a:r>
          </a:p>
          <a:p>
            <a:r>
              <a:rPr lang="en-US" dirty="0" err="1" smtClean="0"/>
              <a:t>Schaum</a:t>
            </a:r>
            <a:r>
              <a:rPr lang="en-US" dirty="0" smtClean="0"/>
              <a:t> outline series in Probability and Statistics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942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Covariance</a:t>
            </a:r>
          </a:p>
          <a:p>
            <a:r>
              <a:rPr lang="en-US" dirty="0"/>
              <a:t>Correlation</a:t>
            </a:r>
          </a:p>
          <a:p>
            <a:r>
              <a:rPr lang="en-US" dirty="0"/>
              <a:t>Discrete </a:t>
            </a:r>
            <a:r>
              <a:rPr lang="en-US" dirty="0" smtClean="0"/>
              <a:t>Distributions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596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Uniform Distributions</a:t>
            </a:r>
          </a:p>
          <a:p>
            <a:r>
              <a:rPr lang="en-US" dirty="0" err="1" smtClean="0"/>
              <a:t>Bournollie’s</a:t>
            </a:r>
            <a:r>
              <a:rPr lang="en-US" dirty="0" smtClean="0"/>
              <a:t> Process</a:t>
            </a:r>
          </a:p>
          <a:p>
            <a:r>
              <a:rPr lang="en-US" dirty="0" smtClean="0"/>
              <a:t>Binomial 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33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Uniform Distribution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If the random variable </a:t>
                </a:r>
                <a:r>
                  <a:rPr lang="en-US" i="1" dirty="0"/>
                  <a:t>X </a:t>
                </a:r>
                <a:r>
                  <a:rPr lang="en-US" dirty="0"/>
                  <a:t>assumes the values </a:t>
                </a:r>
                <a:r>
                  <a:rPr lang="en-US" i="1" dirty="0" smtClean="0"/>
                  <a:t>x</a:t>
                </a:r>
                <a:r>
                  <a:rPr lang="en-US" i="1" baseline="-25000" dirty="0" smtClean="0"/>
                  <a:t>1</a:t>
                </a:r>
                <a:r>
                  <a:rPr lang="en-US" i="1" dirty="0" smtClean="0"/>
                  <a:t>,x</a:t>
                </a:r>
                <a:r>
                  <a:rPr lang="en-US" i="1" baseline="-25000" dirty="0" smtClean="0"/>
                  <a:t>2</a:t>
                </a:r>
                <a:r>
                  <a:rPr lang="en-US" i="1" dirty="0" smtClean="0"/>
                  <a:t>, …. </a:t>
                </a:r>
                <a:r>
                  <a:rPr lang="en-US" i="1" dirty="0" err="1" smtClean="0"/>
                  <a:t>x</a:t>
                </a:r>
                <a:r>
                  <a:rPr lang="en-US" i="1" baseline="-25000" dirty="0" err="1" smtClean="0"/>
                  <a:t>k</a:t>
                </a:r>
                <a:r>
                  <a:rPr lang="en-US" dirty="0" smtClean="0"/>
                  <a:t/>
                </a:r>
                <a:r>
                  <a:rPr lang="en-US" dirty="0"/>
                  <a:t>with equal </a:t>
                </a:r>
                <a:r>
                  <a:rPr lang="en-US" dirty="0" smtClean="0"/>
                  <a:t>probabilities</a:t>
                </a:r>
                <a:r>
                  <a:rPr lang="en-US" dirty="0"/>
                  <a:t>, </a:t>
                </a:r>
                <a:r>
                  <a:rPr lang="en-US" dirty="0" smtClean="0"/>
                  <a:t>then </a:t>
                </a:r>
                <a:r>
                  <a:rPr lang="en-US" dirty="0"/>
                  <a:t>the discrete </a:t>
                </a:r>
                <a:r>
                  <a:rPr lang="en-US" dirty="0" smtClean="0"/>
                  <a:t>uniform </a:t>
                </a:r>
                <a:r>
                  <a:rPr lang="en-US" dirty="0"/>
                  <a:t>distribution is given </a:t>
                </a:r>
                <a:r>
                  <a:rPr lang="en-US" dirty="0" smtClean="0"/>
                  <a:t>by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;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9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8028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 /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207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mean and variance of uniform PDF f(</a:t>
                </a:r>
                <a:r>
                  <a:rPr lang="en-US" dirty="0" err="1" smtClean="0"/>
                  <a:t>x;k</a:t>
                </a:r>
                <a:r>
                  <a:rPr lang="en-US" dirty="0" smtClean="0"/>
                  <a:t>) is</a:t>
                </a:r>
              </a:p>
              <a:p>
                <a:pPr marL="0" indent="0" algn="ctr">
                  <a:buNone/>
                </a:pPr>
                <a:r>
                  <a:rPr lang="en-US" dirty="0" smtClean="0"/>
                  <a:t/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:r>
                  <a:rPr lang="en-US" dirty="0" smtClean="0"/>
                  <a:t>and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𝜇</m:t>
                              </m:r>
                            </m:e>
                          </m:d>
                          <m:r>
                            <a:rPr lang="en-US" b="0" i="1" baseline="30000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9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18930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 and variance of rolling of a die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642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Bournoulli’s</a:t>
            </a:r>
            <a:r>
              <a:rPr lang="en-US" dirty="0" smtClean="0"/>
              <a:t> Process / Trail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Bournoulli’s</a:t>
            </a:r>
            <a:r>
              <a:rPr lang="en-US" dirty="0" smtClean="0"/>
              <a:t> process possesses following properties</a:t>
            </a:r>
          </a:p>
          <a:p>
            <a:pPr lvl="1"/>
            <a:r>
              <a:rPr lang="en-US" dirty="0" smtClean="0"/>
              <a:t>The experiments consists of repeated trails</a:t>
            </a:r>
          </a:p>
          <a:p>
            <a:pPr lvl="1"/>
            <a:r>
              <a:rPr lang="en-US" dirty="0" smtClean="0"/>
              <a:t>The probability of success is same in each trail</a:t>
            </a:r>
          </a:p>
          <a:p>
            <a:pPr lvl="1"/>
            <a:r>
              <a:rPr lang="en-US" dirty="0" smtClean="0"/>
              <a:t>There are n trails and n is constant</a:t>
            </a:r>
          </a:p>
          <a:p>
            <a:pPr lvl="1"/>
            <a:r>
              <a:rPr lang="en-US" dirty="0" smtClean="0"/>
              <a:t>The n – trails are independent.</a:t>
            </a:r>
          </a:p>
        </p:txBody>
      </p:sp>
    </p:spTree>
    <p:extLst>
      <p:ext uri="{BB962C8B-B14F-4D97-AF65-F5344CB8AC3E}">
        <p14:creationId xmlns:p14="http://schemas.microsoft.com/office/powerpoint/2010/main" xmlns="" val="274921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 Distribution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A Bernoulli trial can result in a success with probability </a:t>
                </a:r>
                <a:r>
                  <a:rPr lang="en-US" i="1" dirty="0"/>
                  <a:t>p </a:t>
                </a:r>
                <a:r>
                  <a:rPr lang="en-US" dirty="0"/>
                  <a:t>and a failure </a:t>
                </a:r>
                <a:r>
                  <a:rPr lang="en-US" dirty="0" smtClean="0"/>
                  <a:t>with </a:t>
                </a:r>
                <a:r>
                  <a:rPr lang="en-US" dirty="0"/>
                  <a:t>probability </a:t>
                </a:r>
                <a:r>
                  <a:rPr lang="en-US" i="1" dirty="0"/>
                  <a:t>q </a:t>
                </a:r>
                <a:r>
                  <a:rPr lang="en-US" dirty="0"/>
                  <a:t>= 1 — </a:t>
                </a:r>
                <a:r>
                  <a:rPr lang="en-US" i="1" dirty="0"/>
                  <a:t>p. </a:t>
                </a:r>
                <a:r>
                  <a:rPr lang="en-US" dirty="0"/>
                  <a:t>Then the probability distribution of the binomial </a:t>
                </a:r>
                <a:r>
                  <a:rPr lang="en-US" dirty="0" smtClean="0"/>
                  <a:t>random variable </a:t>
                </a:r>
                <a:r>
                  <a:rPr lang="en-US" dirty="0"/>
                  <a:t>X, the number of successes in n independent trials, </a:t>
                </a:r>
                <a:r>
                  <a:rPr lang="en-US" dirty="0" smtClean="0"/>
                  <a:t>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;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=0, 1, 2,…, 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11" t="-979"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70857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2897</TotalTime>
  <Words>303</Words>
  <Application>Microsoft Office PowerPoint</Application>
  <PresentationFormat>On-screen Show (4:3)</PresentationFormat>
  <Paragraphs>44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Statistics and Probability Theory</vt:lpstr>
      <vt:lpstr>Last Class</vt:lpstr>
      <vt:lpstr>Today’s Agenda</vt:lpstr>
      <vt:lpstr>Discrete Uniform Distribution</vt:lpstr>
      <vt:lpstr>Explanation / Examples</vt:lpstr>
      <vt:lpstr>Theorem</vt:lpstr>
      <vt:lpstr>Example</vt:lpstr>
      <vt:lpstr>Bournoulli’s Process / Trail</vt:lpstr>
      <vt:lpstr>Binomial Distribution</vt:lpstr>
      <vt:lpstr>Explanation</vt:lpstr>
      <vt:lpstr>Example</vt:lpstr>
      <vt:lpstr>Table of Binomial Sum</vt:lpstr>
      <vt:lpstr>Example</vt:lpstr>
      <vt:lpstr>Example</vt:lpstr>
      <vt:lpstr>Example</vt:lpstr>
      <vt:lpstr>Summary</vt:lpstr>
      <vt:lpstr>References</vt:lpstr>
    </vt:vector>
  </TitlesOfParts>
  <Company>MyCompanyName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</dc:title>
  <dc:creator>MyUserName</dc:creator>
  <cp:lastModifiedBy>NTS</cp:lastModifiedBy>
  <cp:revision>233</cp:revision>
  <dcterms:created xsi:type="dcterms:W3CDTF">2013-05-04T10:14:09Z</dcterms:created>
  <dcterms:modified xsi:type="dcterms:W3CDTF">2013-12-02T07:57:18Z</dcterms:modified>
</cp:coreProperties>
</file>