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35" r:id="rId5"/>
    <p:sldId id="326" r:id="rId6"/>
    <p:sldId id="327" r:id="rId7"/>
    <p:sldId id="328" r:id="rId8"/>
    <p:sldId id="329" r:id="rId9"/>
    <p:sldId id="330" r:id="rId10"/>
    <p:sldId id="333" r:id="rId11"/>
    <p:sldId id="331" r:id="rId12"/>
    <p:sldId id="332" r:id="rId13"/>
    <p:sldId id="334" r:id="rId14"/>
    <p:sldId id="272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20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on average 2 cars enter a certain area per minute. What is the probability that during any given minute 4 or more cars will enter the area.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43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A.2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8915400" cy="5377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843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During a laboratory experiment the average number of radioactive particles </a:t>
            </a:r>
            <a:r>
              <a:rPr lang="en-US" sz="2000" dirty="0" smtClean="0"/>
              <a:t>passing through </a:t>
            </a:r>
            <a:r>
              <a:rPr lang="en-US" sz="2000" dirty="0"/>
              <a:t>a counter in 1 millisecond is 4. What is the probability that 6 </a:t>
            </a:r>
            <a:r>
              <a:rPr lang="en-US" sz="2000" dirty="0" smtClean="0"/>
              <a:t>particles enter </a:t>
            </a:r>
            <a:r>
              <a:rPr lang="en-US" sz="2000" dirty="0"/>
              <a:t>the counter in a given millisecond?</a:t>
            </a:r>
          </a:p>
        </p:txBody>
      </p:sp>
    </p:spTree>
    <p:extLst>
      <p:ext uri="{BB962C8B-B14F-4D97-AF65-F5344CB8AC3E}">
        <p14:creationId xmlns="" xmlns:p14="http://schemas.microsoft.com/office/powerpoint/2010/main" val="41899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Ten is the average number of oil tankers arriving each day at a certain port </a:t>
            </a:r>
            <a:r>
              <a:rPr lang="en-US" dirty="0" smtClean="0"/>
              <a:t>city. The </a:t>
            </a:r>
            <a:r>
              <a:rPr lang="en-US" dirty="0"/>
              <a:t>facilities at the port can handle at most 15 tankers per day. What is </a:t>
            </a:r>
            <a:r>
              <a:rPr lang="en-US" dirty="0" smtClean="0"/>
              <a:t>the probability </a:t>
            </a:r>
            <a:r>
              <a:rPr lang="en-US" dirty="0"/>
              <a:t>that on a given day tankers have to be turned away?</a:t>
            </a:r>
          </a:p>
        </p:txBody>
      </p:sp>
    </p:spTree>
    <p:extLst>
      <p:ext uri="{BB962C8B-B14F-4D97-AF65-F5344CB8AC3E}">
        <p14:creationId xmlns="" xmlns:p14="http://schemas.microsoft.com/office/powerpoint/2010/main" val="20176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Binomial Distribution</a:t>
            </a:r>
          </a:p>
          <a:p>
            <a:r>
              <a:rPr lang="en-US" smtClean="0"/>
              <a:t>Poisson Distribution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in Probability and Statistics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Distributions</a:t>
            </a:r>
          </a:p>
          <a:p>
            <a:r>
              <a:rPr lang="en-US" dirty="0" smtClean="0"/>
              <a:t>Uniform Distributions</a:t>
            </a:r>
          </a:p>
          <a:p>
            <a:r>
              <a:rPr lang="en-US" dirty="0" err="1" smtClean="0"/>
              <a:t>Bournoulli’s</a:t>
            </a:r>
            <a:r>
              <a:rPr lang="en-US" dirty="0" smtClean="0"/>
              <a:t> Process</a:t>
            </a:r>
          </a:p>
          <a:p>
            <a:r>
              <a:rPr lang="en-US" dirty="0" smtClean="0"/>
              <a:t>Binomial Distribution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Binomial Distribution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mean of a binomial distribution is </a:t>
            </a:r>
            <a:r>
              <a:rPr lang="en-US" dirty="0" err="1" smtClean="0"/>
              <a:t>np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mean and variance of the binomial random </a:t>
            </a:r>
            <a:r>
              <a:rPr lang="en-US" dirty="0" smtClean="0"/>
              <a:t>variable of example on slide 13 of last lect.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48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n </a:t>
            </a:r>
            <a:r>
              <a:rPr lang="en-US" sz="2000" dirty="0"/>
              <a:t>impurity exists in 30% of all drinking wells in a </a:t>
            </a:r>
            <a:r>
              <a:rPr lang="en-US" sz="2000" dirty="0" smtClean="0"/>
              <a:t>certain rural </a:t>
            </a:r>
            <a:r>
              <a:rPr lang="en-US" sz="2000" dirty="0"/>
              <a:t>community. </a:t>
            </a:r>
            <a:r>
              <a:rPr lang="en-US" sz="2000" dirty="0" smtClean="0"/>
              <a:t>10 wells were </a:t>
            </a:r>
            <a:r>
              <a:rPr lang="en-US" sz="2000" dirty="0"/>
              <a:t>randomly selected for testing</a:t>
            </a:r>
            <a:r>
              <a:rPr lang="en-US" sz="2000" dirty="0" smtClean="0"/>
              <a:t>. (</a:t>
            </a:r>
            <a:r>
              <a:rPr lang="en-US" sz="2000" dirty="0"/>
              <a:t>a) </a:t>
            </a:r>
            <a:r>
              <a:rPr lang="en-US" sz="2000" dirty="0" smtClean="0"/>
              <a:t>What </a:t>
            </a:r>
            <a:r>
              <a:rPr lang="en-US" sz="2000" dirty="0"/>
              <a:t>is the probability that exactly </a:t>
            </a:r>
            <a:r>
              <a:rPr lang="en-US" sz="2000" dirty="0" smtClean="0"/>
              <a:t>three wells </a:t>
            </a:r>
            <a:r>
              <a:rPr lang="en-US" sz="2000" dirty="0"/>
              <a:t>have the impurity assuming that the conjecture is correct</a:t>
            </a:r>
            <a:r>
              <a:rPr lang="en-US" sz="2000" dirty="0" smtClean="0"/>
              <a:t>? (</a:t>
            </a:r>
            <a:r>
              <a:rPr lang="en-US" sz="2000" dirty="0"/>
              <a:t>b) What is the probability that more than three wells are impure?</a:t>
            </a:r>
          </a:p>
        </p:txBody>
      </p:sp>
    </p:spTree>
    <p:extLst>
      <p:ext uri="{BB962C8B-B14F-4D97-AF65-F5344CB8AC3E}">
        <p14:creationId xmlns="" xmlns:p14="http://schemas.microsoft.com/office/powerpoint/2010/main" val="5469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Poisson’s Experiment and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Experiments yielding numerical values of a random variable </a:t>
            </a:r>
            <a:r>
              <a:rPr lang="en-US" i="1" dirty="0"/>
              <a:t>X, </a:t>
            </a:r>
            <a:r>
              <a:rPr lang="en-US" dirty="0"/>
              <a:t>the number </a:t>
            </a:r>
            <a:r>
              <a:rPr lang="en-US" dirty="0" smtClean="0"/>
              <a:t>of outcomes </a:t>
            </a:r>
            <a:r>
              <a:rPr lang="en-US" dirty="0"/>
              <a:t>occurring during a given time interval or in a specified region, are </a:t>
            </a:r>
            <a:r>
              <a:rPr lang="en-US" dirty="0" smtClean="0"/>
              <a:t>called </a:t>
            </a:r>
            <a:r>
              <a:rPr lang="en-US" b="1" dirty="0" smtClean="0">
                <a:solidFill>
                  <a:srgbClr val="FF0000"/>
                </a:solidFill>
              </a:rPr>
              <a:t>Poisson </a:t>
            </a:r>
            <a:r>
              <a:rPr lang="en-US" b="1" dirty="0">
                <a:solidFill>
                  <a:srgbClr val="FF0000"/>
                </a:solidFill>
              </a:rPr>
              <a:t>experiments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Poisson Experiment is derived from the Poisson’s Process.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66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Poisson’s </a:t>
            </a:r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process is called a </a:t>
            </a:r>
            <a:r>
              <a:rPr lang="en-US" dirty="0" smtClean="0">
                <a:solidFill>
                  <a:srgbClr val="FF0000"/>
                </a:solidFill>
              </a:rPr>
              <a:t>Poisson Process </a:t>
            </a:r>
            <a:r>
              <a:rPr lang="en-US" dirty="0" smtClean="0"/>
              <a:t>if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process has no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probability that a single outcome will occur during a very short </a:t>
            </a:r>
            <a:r>
              <a:rPr lang="en-US" dirty="0" smtClean="0"/>
              <a:t>time interval </a:t>
            </a:r>
            <a:r>
              <a:rPr lang="en-US" dirty="0"/>
              <a:t>or in a small region is proportional to the length of the time </a:t>
            </a:r>
            <a:r>
              <a:rPr lang="en-US" dirty="0" smtClean="0"/>
              <a:t>interval or </a:t>
            </a:r>
            <a:r>
              <a:rPr lang="en-US" dirty="0"/>
              <a:t>the size of the region and does not depend on the number of </a:t>
            </a:r>
            <a:r>
              <a:rPr lang="en-US" dirty="0" smtClean="0"/>
              <a:t>outcomes occurring </a:t>
            </a:r>
            <a:r>
              <a:rPr lang="en-US" dirty="0"/>
              <a:t>outside this time interval or </a:t>
            </a:r>
            <a:r>
              <a:rPr lang="en-US" dirty="0" smtClean="0"/>
              <a:t>region.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probability that more than one outcome will occur in such a short </a:t>
            </a:r>
            <a:r>
              <a:rPr lang="en-US" dirty="0" smtClean="0"/>
              <a:t>time interval </a:t>
            </a:r>
            <a:r>
              <a:rPr lang="en-US" dirty="0"/>
              <a:t>or fall in such a small region is negligible.</a:t>
            </a:r>
            <a:endParaRPr lang="en-US" dirty="0" smtClean="0"/>
          </a:p>
          <a:p>
            <a:r>
              <a:rPr lang="en-US" dirty="0"/>
              <a:t>The number X of outcomes occurring during a Poisson experiment is called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Poisson </a:t>
            </a:r>
            <a:r>
              <a:rPr lang="en-US" b="1" dirty="0">
                <a:solidFill>
                  <a:srgbClr val="FF0000"/>
                </a:solidFill>
              </a:rPr>
              <a:t>random variable</a:t>
            </a:r>
            <a:r>
              <a:rPr lang="en-US" b="1" dirty="0"/>
              <a:t>, </a:t>
            </a:r>
            <a:r>
              <a:rPr lang="en-US" dirty="0"/>
              <a:t>and its probability distribution is called the </a:t>
            </a:r>
            <a:r>
              <a:rPr lang="en-US" b="1" dirty="0" smtClean="0">
                <a:solidFill>
                  <a:srgbClr val="FF0000"/>
                </a:solidFill>
              </a:rPr>
              <a:t>Poisson distribution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99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probability distribution of the Poisson random variable X, representing the </a:t>
                </a:r>
                <a:r>
                  <a:rPr lang="en-US" dirty="0"/>
                  <a:t>number of outcomes occurring in a given time interval or specified </a:t>
                </a:r>
                <a:r>
                  <a:rPr lang="en-US" dirty="0" smtClean="0"/>
                  <a:t>region denoted </a:t>
                </a:r>
                <a:r>
                  <a:rPr lang="en-US" dirty="0"/>
                  <a:t>by </a:t>
                </a:r>
                <a:r>
                  <a:rPr lang="en-US" i="1" dirty="0"/>
                  <a:t>t,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</a:rPr>
                            <m:t>λ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</a:rPr>
                                <m:t>λ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</a:rPr>
                                <m:t>λ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!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=0, 1, 2, ….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Table A.2 of the text contains the sums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</a:rPr>
                            <m:t>λ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</a:rPr>
                            <m:t>λ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2277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416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Statistics and Probability Theory</vt:lpstr>
      <vt:lpstr>Last Class</vt:lpstr>
      <vt:lpstr>Today’s Agenda</vt:lpstr>
      <vt:lpstr>Theorem</vt:lpstr>
      <vt:lpstr>Example</vt:lpstr>
      <vt:lpstr>Example</vt:lpstr>
      <vt:lpstr>Poisson’s Experiment and Process</vt:lpstr>
      <vt:lpstr>Poisson’s Process</vt:lpstr>
      <vt:lpstr>Poisson Distribution</vt:lpstr>
      <vt:lpstr>Example</vt:lpstr>
      <vt:lpstr>Table A.2</vt:lpstr>
      <vt:lpstr>Example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245</cp:revision>
  <dcterms:created xsi:type="dcterms:W3CDTF">2013-05-04T10:14:09Z</dcterms:created>
  <dcterms:modified xsi:type="dcterms:W3CDTF">2013-12-02T16:29:11Z</dcterms:modified>
</cp:coreProperties>
</file>